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ags/tag1.xml" ContentType="application/vnd.openxmlformats-officedocument.presentationml.tags+xml"/>
  <Override PartName="/ppt/notesSlides/notesSlide96.xml" ContentType="application/vnd.openxmlformats-officedocument.presentationml.notesSlide+xml"/>
  <Override PartName="/ppt/tags/tag2.xml" ContentType="application/vnd.openxmlformats-officedocument.presentationml.tags+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tags/tag3.xml" ContentType="application/vnd.openxmlformats-officedocument.presentationml.tags+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54" r:id="rId2"/>
  </p:sldMasterIdLst>
  <p:notesMasterIdLst>
    <p:notesMasterId r:id="rId187"/>
  </p:notesMasterIdLst>
  <p:sldIdLst>
    <p:sldId id="1252" r:id="rId3"/>
    <p:sldId id="1253" r:id="rId4"/>
    <p:sldId id="1254" r:id="rId5"/>
    <p:sldId id="1255" r:id="rId6"/>
    <p:sldId id="256" r:id="rId7"/>
    <p:sldId id="268" r:id="rId8"/>
    <p:sldId id="269" r:id="rId9"/>
    <p:sldId id="275" r:id="rId10"/>
    <p:sldId id="325" r:id="rId11"/>
    <p:sldId id="271" r:id="rId12"/>
    <p:sldId id="272" r:id="rId13"/>
    <p:sldId id="286" r:id="rId14"/>
    <p:sldId id="500" r:id="rId15"/>
    <p:sldId id="511" r:id="rId16"/>
    <p:sldId id="512" r:id="rId17"/>
    <p:sldId id="513" r:id="rId18"/>
    <p:sldId id="514" r:id="rId19"/>
    <p:sldId id="515" r:id="rId20"/>
    <p:sldId id="516" r:id="rId21"/>
    <p:sldId id="517" r:id="rId22"/>
    <p:sldId id="518" r:id="rId23"/>
    <p:sldId id="519" r:id="rId24"/>
    <p:sldId id="520" r:id="rId25"/>
    <p:sldId id="521" r:id="rId26"/>
    <p:sldId id="522" r:id="rId27"/>
    <p:sldId id="523" r:id="rId28"/>
    <p:sldId id="524" r:id="rId29"/>
    <p:sldId id="525" r:id="rId30"/>
    <p:sldId id="526" r:id="rId31"/>
    <p:sldId id="527" r:id="rId32"/>
    <p:sldId id="528" r:id="rId33"/>
    <p:sldId id="529" r:id="rId34"/>
    <p:sldId id="530" r:id="rId35"/>
    <p:sldId id="531" r:id="rId36"/>
    <p:sldId id="532" r:id="rId37"/>
    <p:sldId id="533" r:id="rId38"/>
    <p:sldId id="534" r:id="rId39"/>
    <p:sldId id="535" r:id="rId40"/>
    <p:sldId id="536" r:id="rId41"/>
    <p:sldId id="537" r:id="rId42"/>
    <p:sldId id="298" r:id="rId43"/>
    <p:sldId id="308" r:id="rId44"/>
    <p:sldId id="309" r:id="rId45"/>
    <p:sldId id="310" r:id="rId46"/>
    <p:sldId id="311" r:id="rId47"/>
    <p:sldId id="303" r:id="rId48"/>
    <p:sldId id="312" r:id="rId49"/>
    <p:sldId id="306" r:id="rId50"/>
    <p:sldId id="314" r:id="rId51"/>
    <p:sldId id="538" r:id="rId52"/>
    <p:sldId id="395" r:id="rId53"/>
    <p:sldId id="396" r:id="rId54"/>
    <p:sldId id="397" r:id="rId55"/>
    <p:sldId id="391" r:id="rId56"/>
    <p:sldId id="398" r:id="rId57"/>
    <p:sldId id="393" r:id="rId58"/>
    <p:sldId id="399" r:id="rId59"/>
    <p:sldId id="539" r:id="rId60"/>
    <p:sldId id="364" r:id="rId61"/>
    <p:sldId id="619" r:id="rId62"/>
    <p:sldId id="620" r:id="rId63"/>
    <p:sldId id="621" r:id="rId64"/>
    <p:sldId id="622" r:id="rId65"/>
    <p:sldId id="700" r:id="rId66"/>
    <p:sldId id="623" r:id="rId67"/>
    <p:sldId id="625" r:id="rId68"/>
    <p:sldId id="626" r:id="rId69"/>
    <p:sldId id="627" r:id="rId70"/>
    <p:sldId id="581" r:id="rId71"/>
    <p:sldId id="628" r:id="rId72"/>
    <p:sldId id="630" r:id="rId73"/>
    <p:sldId id="631" r:id="rId74"/>
    <p:sldId id="632" r:id="rId75"/>
    <p:sldId id="633" r:id="rId76"/>
    <p:sldId id="634" r:id="rId77"/>
    <p:sldId id="635" r:id="rId78"/>
    <p:sldId id="636" r:id="rId79"/>
    <p:sldId id="638" r:id="rId80"/>
    <p:sldId id="639" r:id="rId81"/>
    <p:sldId id="640" r:id="rId82"/>
    <p:sldId id="641" r:id="rId83"/>
    <p:sldId id="642" r:id="rId84"/>
    <p:sldId id="644" r:id="rId85"/>
    <p:sldId id="645" r:id="rId86"/>
    <p:sldId id="646" r:id="rId87"/>
    <p:sldId id="647" r:id="rId88"/>
    <p:sldId id="648" r:id="rId89"/>
    <p:sldId id="649" r:id="rId90"/>
    <p:sldId id="650" r:id="rId91"/>
    <p:sldId id="651" r:id="rId92"/>
    <p:sldId id="652" r:id="rId93"/>
    <p:sldId id="653" r:id="rId94"/>
    <p:sldId id="654" r:id="rId95"/>
    <p:sldId id="656" r:id="rId96"/>
    <p:sldId id="657" r:id="rId97"/>
    <p:sldId id="658" r:id="rId98"/>
    <p:sldId id="659" r:id="rId99"/>
    <p:sldId id="609" r:id="rId100"/>
    <p:sldId id="698" r:id="rId101"/>
    <p:sldId id="660" r:id="rId102"/>
    <p:sldId id="663" r:id="rId103"/>
    <p:sldId id="664" r:id="rId104"/>
    <p:sldId id="614" r:id="rId105"/>
    <p:sldId id="665" r:id="rId106"/>
    <p:sldId id="616" r:id="rId107"/>
    <p:sldId id="617" r:id="rId108"/>
    <p:sldId id="540" r:id="rId109"/>
    <p:sldId id="292" r:id="rId110"/>
    <p:sldId id="701" r:id="rId111"/>
    <p:sldId id="566" r:id="rId112"/>
    <p:sldId id="541" r:id="rId113"/>
    <p:sldId id="293" r:id="rId114"/>
    <p:sldId id="674" r:id="rId115"/>
    <p:sldId id="675" r:id="rId116"/>
    <p:sldId id="676" r:id="rId117"/>
    <p:sldId id="677" r:id="rId118"/>
    <p:sldId id="678" r:id="rId119"/>
    <p:sldId id="672" r:id="rId120"/>
    <p:sldId id="691" r:id="rId121"/>
    <p:sldId id="697" r:id="rId122"/>
    <p:sldId id="692" r:id="rId123"/>
    <p:sldId id="693" r:id="rId124"/>
    <p:sldId id="694" r:id="rId125"/>
    <p:sldId id="695" r:id="rId126"/>
    <p:sldId id="690" r:id="rId127"/>
    <p:sldId id="542" r:id="rId128"/>
    <p:sldId id="544" r:id="rId129"/>
    <p:sldId id="545" r:id="rId130"/>
    <p:sldId id="546" r:id="rId131"/>
    <p:sldId id="547" r:id="rId132"/>
    <p:sldId id="548" r:id="rId133"/>
    <p:sldId id="558" r:id="rId134"/>
    <p:sldId id="549" r:id="rId135"/>
    <p:sldId id="550" r:id="rId136"/>
    <p:sldId id="551" r:id="rId137"/>
    <p:sldId id="552" r:id="rId138"/>
    <p:sldId id="553" r:id="rId139"/>
    <p:sldId id="554" r:id="rId140"/>
    <p:sldId id="555" r:id="rId141"/>
    <p:sldId id="556" r:id="rId142"/>
    <p:sldId id="557" r:id="rId143"/>
    <p:sldId id="559" r:id="rId144"/>
    <p:sldId id="491" r:id="rId145"/>
    <p:sldId id="492" r:id="rId146"/>
    <p:sldId id="493" r:id="rId147"/>
    <p:sldId id="494" r:id="rId148"/>
    <p:sldId id="495" r:id="rId149"/>
    <p:sldId id="496" r:id="rId150"/>
    <p:sldId id="497" r:id="rId151"/>
    <p:sldId id="498" r:id="rId152"/>
    <p:sldId id="499" r:id="rId153"/>
    <p:sldId id="560" r:id="rId154"/>
    <p:sldId id="567" r:id="rId155"/>
    <p:sldId id="699" r:id="rId156"/>
    <p:sldId id="569" r:id="rId157"/>
    <p:sldId id="570" r:id="rId158"/>
    <p:sldId id="571" r:id="rId159"/>
    <p:sldId id="572" r:id="rId160"/>
    <p:sldId id="573" r:id="rId161"/>
    <p:sldId id="543" r:id="rId162"/>
    <p:sldId id="501" r:id="rId163"/>
    <p:sldId id="502" r:id="rId164"/>
    <p:sldId id="503" r:id="rId165"/>
    <p:sldId id="504" r:id="rId166"/>
    <p:sldId id="505" r:id="rId167"/>
    <p:sldId id="506" r:id="rId168"/>
    <p:sldId id="507" r:id="rId169"/>
    <p:sldId id="508" r:id="rId170"/>
    <p:sldId id="509" r:id="rId171"/>
    <p:sldId id="510" r:id="rId172"/>
    <p:sldId id="562" r:id="rId173"/>
    <p:sldId id="479" r:id="rId174"/>
    <p:sldId id="480" r:id="rId175"/>
    <p:sldId id="481" r:id="rId176"/>
    <p:sldId id="482" r:id="rId177"/>
    <p:sldId id="483" r:id="rId178"/>
    <p:sldId id="484" r:id="rId179"/>
    <p:sldId id="486" r:id="rId180"/>
    <p:sldId id="487" r:id="rId181"/>
    <p:sldId id="488" r:id="rId182"/>
    <p:sldId id="489" r:id="rId183"/>
    <p:sldId id="696" r:id="rId184"/>
    <p:sldId id="267" r:id="rId185"/>
    <p:sldId id="702" r:id="rId18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7D1E7"/>
    <a:srgbClr val="F4D0FF"/>
    <a:srgbClr val="FAF4FF"/>
    <a:srgbClr val="D9A9FF"/>
    <a:srgbClr val="5B307E"/>
    <a:srgbClr val="B34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1" autoAdjust="0"/>
    <p:restoredTop sz="91766" autoAdjust="0"/>
  </p:normalViewPr>
  <p:slideViewPr>
    <p:cSldViewPr snapToGrid="0" snapToObjects="1">
      <p:cViewPr varScale="1">
        <p:scale>
          <a:sx n="101" d="100"/>
          <a:sy n="101" d="100"/>
        </p:scale>
        <p:origin x="11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tableStyles" Target="tableStyle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0"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notesMaster" Target="notesMasters/notesMaster1.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9.wmf"/><Relationship Id="rId7" Type="http://schemas.openxmlformats.org/officeDocument/2006/relationships/image" Target="../media/image33.wmf"/><Relationship Id="rId2" Type="http://schemas.openxmlformats.org/officeDocument/2006/relationships/image" Target="../media/image28.wmf"/><Relationship Id="rId1" Type="http://schemas.openxmlformats.org/officeDocument/2006/relationships/image" Target="../media/image27.wmf"/><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E8472-67E5-DE40-B53F-0C0FEA434AA0}" type="datetimeFigureOut">
              <a:rPr kumimoji="1" lang="zh-CN" altLang="en-US" smtClean="0"/>
              <a:t>2021/3/4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B8802-914A-7C41-BC77-CC54DEE99EEF}" type="slidenum">
              <a:rPr kumimoji="1" lang="zh-CN" altLang="en-US" smtClean="0"/>
              <a:t>‹#›</a:t>
            </a:fld>
            <a:endParaRPr kumimoji="1" lang="zh-CN" altLang="en-US"/>
          </a:p>
        </p:txBody>
      </p:sp>
    </p:spTree>
    <p:extLst>
      <p:ext uri="{BB962C8B-B14F-4D97-AF65-F5344CB8AC3E}">
        <p14:creationId xmlns:p14="http://schemas.microsoft.com/office/powerpoint/2010/main" val="3956025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请各位使用此教案的老师，将</a:t>
            </a:r>
            <a:r>
              <a:rPr kumimoji="1" lang="en-US" altLang="zh-CN" dirty="0"/>
              <a:t>XXXX</a:t>
            </a:r>
            <a:r>
              <a:rPr kumimoji="1" lang="zh-CN" altLang="en-US" dirty="0"/>
              <a:t>替换成自己的名字和学校名称等，再在</a:t>
            </a:r>
            <a:r>
              <a:rPr kumimoji="1" lang="en-US" altLang="zh-CN" dirty="0"/>
              <a:t>PPT</a:t>
            </a:r>
            <a:r>
              <a:rPr kumimoji="1" lang="zh-CN" altLang="en-US" dirty="0"/>
              <a:t>母版中加入自己学校的图标。</a:t>
            </a:r>
            <a:endParaRPr kumimoji="1" lang="en-US" altLang="zh-CN" dirty="0"/>
          </a:p>
          <a:p>
            <a:r>
              <a:rPr kumimoji="1" lang="zh-CN" altLang="en-US" dirty="0"/>
              <a:t>在</a:t>
            </a:r>
            <a:r>
              <a:rPr kumimoji="1" lang="en-US" altLang="zh-CN" dirty="0"/>
              <a:t>PPT</a:t>
            </a:r>
            <a:r>
              <a:rPr kumimoji="1" lang="zh-CN" altLang="en-US" dirty="0"/>
              <a:t>母版中加入学校图标的方法：</a:t>
            </a:r>
            <a:endParaRPr kumimoji="1" lang="en-US" altLang="zh-CN" dirty="0"/>
          </a:p>
          <a:p>
            <a:r>
              <a:rPr kumimoji="1" lang="en-US" altLang="zh-CN" dirty="0"/>
              <a:t>1</a:t>
            </a:r>
            <a:r>
              <a:rPr kumimoji="1" lang="zh-CN" altLang="en-US" dirty="0"/>
              <a:t>、打开幻灯片母版：</a:t>
            </a:r>
            <a:r>
              <a:rPr kumimoji="1" lang="en-US" altLang="zh-CN" dirty="0"/>
              <a:t>PPT</a:t>
            </a:r>
            <a:r>
              <a:rPr kumimoji="1" lang="zh-CN" altLang="en-US" dirty="0"/>
              <a:t>菜单</a:t>
            </a:r>
            <a:r>
              <a:rPr kumimoji="1" lang="en-US" altLang="zh-CN" dirty="0"/>
              <a:t>-&gt;</a:t>
            </a:r>
            <a:r>
              <a:rPr kumimoji="1" lang="zh-CN" altLang="en-US" dirty="0"/>
              <a:t>视图</a:t>
            </a:r>
            <a:r>
              <a:rPr kumimoji="1" lang="en-US" altLang="zh-CN" dirty="0"/>
              <a:t>-&gt;</a:t>
            </a:r>
            <a:r>
              <a:rPr kumimoji="1" lang="zh-CN" altLang="en-US" dirty="0"/>
              <a:t>幻灯片母版；</a:t>
            </a:r>
            <a:endParaRPr kumimoji="1" lang="en-US" altLang="zh-CN" dirty="0"/>
          </a:p>
          <a:p>
            <a:r>
              <a:rPr kumimoji="1" lang="en-US" altLang="zh-CN" dirty="0"/>
              <a:t>2</a:t>
            </a:r>
            <a:r>
              <a:rPr kumimoji="1" lang="zh-CN" altLang="en-US" dirty="0"/>
              <a:t>、将母版的</a:t>
            </a:r>
            <a:r>
              <a:rPr kumimoji="1" lang="en-US" altLang="zh-CN" dirty="0"/>
              <a:t>P3</a:t>
            </a:r>
            <a:r>
              <a:rPr kumimoji="1" lang="zh-CN" altLang="en-US" dirty="0"/>
              <a:t>和</a:t>
            </a:r>
            <a:r>
              <a:rPr kumimoji="1" lang="en-US" altLang="zh-CN" dirty="0"/>
              <a:t>P4</a:t>
            </a:r>
            <a:r>
              <a:rPr kumimoji="1" lang="zh-CN" altLang="en-US" dirty="0"/>
              <a:t>右上角的“我的学校”图标，删去并换成自己学校的图标；</a:t>
            </a:r>
            <a:endParaRPr kumimoji="1" lang="en-US" altLang="zh-CN" dirty="0"/>
          </a:p>
          <a:p>
            <a:r>
              <a:rPr kumimoji="1" lang="en-US" altLang="zh-CN" dirty="0"/>
              <a:t>3</a:t>
            </a:r>
            <a:r>
              <a:rPr kumimoji="1" lang="zh-CN" altLang="en-US" dirty="0"/>
              <a:t>、页面最上面菜单中，关闭母版。祝贺你：</a:t>
            </a:r>
            <a:r>
              <a:rPr kumimoji="1" lang="en-US" altLang="zh-CN" dirty="0"/>
              <a:t>PPT</a:t>
            </a:r>
            <a:r>
              <a:rPr kumimoji="1" lang="zh-CN" altLang="en-US" dirty="0"/>
              <a:t>每页正文均有自己学校的图标了！</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52448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客户端的</a:t>
            </a:r>
            <a:r>
              <a:rPr lang="en-US" altLang="zh-CN" dirty="0"/>
              <a:t>EOF</a:t>
            </a:r>
            <a:r>
              <a:rPr lang="zh-CN" altLang="en-US" dirty="0"/>
              <a:t>代表</a:t>
            </a:r>
            <a:r>
              <a:rPr lang="zh-CN" altLang="en-US" baseline="0" dirty="0"/>
              <a:t>用户在键盘输入</a:t>
            </a:r>
            <a:r>
              <a:rPr lang="en-US" altLang="zh-CN" baseline="0" dirty="0" err="1"/>
              <a:t>Ctrl+D</a:t>
            </a:r>
            <a:r>
              <a:rPr lang="zh-CN" altLang="en-US" baseline="0" dirty="0"/>
              <a:t>，</a:t>
            </a:r>
            <a:r>
              <a:rPr lang="zh-CN" altLang="en-US" dirty="0"/>
              <a:t>对套接字调用了</a:t>
            </a:r>
            <a:r>
              <a:rPr lang="en-US" altLang="zh-CN" dirty="0"/>
              <a:t>close</a:t>
            </a:r>
          </a:p>
          <a:p>
            <a:endParaRPr lang="en-US" altLang="zh-CN" baseline="0" dirty="0"/>
          </a:p>
          <a:p>
            <a:r>
              <a:rPr lang="zh-CN" altLang="en-US" baseline="0" dirty="0"/>
              <a:t>服务端对客户端提供先来先服务</a:t>
            </a:r>
            <a:endParaRPr lang="en-US" altLang="zh-CN" baseline="0" dirty="0"/>
          </a:p>
          <a:p>
            <a:endParaRPr lang="en-US" altLang="zh-CN" baseline="0" dirty="0"/>
          </a:p>
          <a:p>
            <a:r>
              <a:rPr lang="zh-CN" altLang="en-US" baseline="0" dirty="0"/>
              <a:t>无连接服务不需要监听、建立连接，只需要</a:t>
            </a:r>
            <a:r>
              <a:rPr lang="en-US" altLang="zh-CN" baseline="0" dirty="0"/>
              <a:t>bind</a:t>
            </a:r>
            <a:r>
              <a:rPr lang="zh-CN" altLang="en-US" baseline="0" dirty="0"/>
              <a:t>绑定本地服务地址</a:t>
            </a:r>
            <a:endParaRPr lang="zh-CN" altLang="en-US" dirty="0"/>
          </a:p>
        </p:txBody>
      </p:sp>
      <p:sp>
        <p:nvSpPr>
          <p:cNvPr id="4" name="Slide Number Placeholder 3"/>
          <p:cNvSpPr>
            <a:spLocks noGrp="1"/>
          </p:cNvSpPr>
          <p:nvPr>
            <p:ph type="sldNum" sz="quarter" idx="10"/>
          </p:nvPr>
        </p:nvSpPr>
        <p:spPr/>
        <p:txBody>
          <a:bodyPr/>
          <a:lstStyle/>
          <a:p>
            <a:fld id="{840B8802-914A-7C41-BC77-CC54DEE99EEF}" type="slidenum">
              <a:rPr kumimoji="1" lang="zh-CN" altLang="en-US" smtClean="0"/>
              <a:pPr/>
              <a:t>25</a:t>
            </a:fld>
            <a:endParaRPr kumimoji="1" lang="zh-CN" altLang="en-US"/>
          </a:p>
        </p:txBody>
      </p:sp>
    </p:spTree>
    <p:extLst>
      <p:ext uri="{BB962C8B-B14F-4D97-AF65-F5344CB8AC3E}">
        <p14:creationId xmlns:p14="http://schemas.microsoft.com/office/powerpoint/2010/main" val="28987304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176</a:t>
            </a:fld>
            <a:endParaRPr kumimoji="1" lang="zh-CN" altLang="en-US"/>
          </a:p>
        </p:txBody>
      </p:sp>
    </p:spTree>
    <p:extLst>
      <p:ext uri="{BB962C8B-B14F-4D97-AF65-F5344CB8AC3E}">
        <p14:creationId xmlns:p14="http://schemas.microsoft.com/office/powerpoint/2010/main" val="263056194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177</a:t>
            </a:fld>
            <a:endParaRPr kumimoji="1" lang="zh-CN" altLang="en-US"/>
          </a:p>
        </p:txBody>
      </p:sp>
    </p:spTree>
    <p:extLst>
      <p:ext uri="{BB962C8B-B14F-4D97-AF65-F5344CB8AC3E}">
        <p14:creationId xmlns:p14="http://schemas.microsoft.com/office/powerpoint/2010/main" val="40929465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178</a:t>
            </a:fld>
            <a:endParaRPr kumimoji="1" lang="zh-CN" altLang="en-US"/>
          </a:p>
        </p:txBody>
      </p:sp>
    </p:spTree>
    <p:extLst>
      <p:ext uri="{BB962C8B-B14F-4D97-AF65-F5344CB8AC3E}">
        <p14:creationId xmlns:p14="http://schemas.microsoft.com/office/powerpoint/2010/main" val="32163035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QUIC</a:t>
            </a:r>
            <a:r>
              <a:rPr lang="zh-CN" altLang="en-US" dirty="0"/>
              <a:t>的流量控制：机制和</a:t>
            </a:r>
            <a:r>
              <a:rPr lang="en-US" altLang="zh-CN" dirty="0"/>
              <a:t>TCP</a:t>
            </a:r>
            <a:r>
              <a:rPr lang="zh-CN" altLang="en-US" dirty="0"/>
              <a:t>类似，但是有连接级别（</a:t>
            </a:r>
            <a:r>
              <a:rPr lang="en-US" altLang="zh-CN" dirty="0"/>
              <a:t>connection-level</a:t>
            </a:r>
            <a:r>
              <a:rPr lang="zh-CN" altLang="en-US" dirty="0"/>
              <a:t>）和流级别（</a:t>
            </a:r>
            <a:r>
              <a:rPr lang="en-US" altLang="zh-CN" dirty="0"/>
              <a:t>stream-level</a:t>
            </a:r>
            <a:r>
              <a:rPr lang="zh-CN" altLang="en-US" dirty="0"/>
              <a:t>）两个级别。</a:t>
            </a:r>
            <a:endParaRPr lang="en-US" altLang="zh-CN" dirty="0"/>
          </a:p>
          <a:p>
            <a:endParaRPr lang="en-US" altLang="zh-CN" dirty="0"/>
          </a:p>
          <a:p>
            <a:r>
              <a:rPr lang="zh-CN" altLang="en-US" dirty="0"/>
              <a:t>连接级别：与</a:t>
            </a:r>
            <a:r>
              <a:rPr lang="en-US" altLang="zh-CN" dirty="0"/>
              <a:t>TCP</a:t>
            </a:r>
            <a:r>
              <a:rPr lang="zh-CN" altLang="en-US" dirty="0"/>
              <a:t>类似，限制一个连接能够占用的的接收端</a:t>
            </a:r>
            <a:r>
              <a:rPr lang="en-US" altLang="zh-CN" dirty="0"/>
              <a:t>buffer</a:t>
            </a:r>
            <a:r>
              <a:rPr lang="zh-CN" altLang="en-US" dirty="0"/>
              <a:t>。</a:t>
            </a:r>
            <a:endParaRPr lang="en-US" altLang="zh-CN" dirty="0"/>
          </a:p>
          <a:p>
            <a:endParaRPr lang="en-US" altLang="zh-CN" dirty="0"/>
          </a:p>
          <a:p>
            <a:r>
              <a:rPr lang="zh-CN" altLang="en-US" dirty="0"/>
              <a:t>流级别：限制各个流能占用的接收端</a:t>
            </a:r>
            <a:r>
              <a:rPr lang="en-US" altLang="zh-CN" dirty="0"/>
              <a:t>buffer</a:t>
            </a:r>
            <a:r>
              <a:rPr lang="zh-CN" altLang="en-US" dirty="0"/>
              <a:t>。</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179</a:t>
            </a:fld>
            <a:endParaRPr kumimoji="1" lang="zh-CN" altLang="en-US"/>
          </a:p>
        </p:txBody>
      </p:sp>
    </p:spTree>
    <p:extLst>
      <p:ext uri="{BB962C8B-B14F-4D97-AF65-F5344CB8AC3E}">
        <p14:creationId xmlns:p14="http://schemas.microsoft.com/office/powerpoint/2010/main" val="206360521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The use of UDP allows QUIC packets to traverse middleboxes. QUIC is an encrypted transport: packets are authenticated and encrypted, preventing modification and limiting ossification of the protocol by middleboxes.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180</a:t>
            </a:fld>
            <a:endParaRPr kumimoji="1" lang="zh-CN" altLang="en-US"/>
          </a:p>
        </p:txBody>
      </p:sp>
    </p:spTree>
    <p:extLst>
      <p:ext uri="{BB962C8B-B14F-4D97-AF65-F5344CB8AC3E}">
        <p14:creationId xmlns:p14="http://schemas.microsoft.com/office/powerpoint/2010/main" val="303588098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2012</a:t>
            </a:r>
            <a:r>
              <a:rPr lang="zh-CN" altLang="en-US" sz="1800" dirty="0"/>
              <a:t>年，谷歌开始设计</a:t>
            </a:r>
            <a:r>
              <a:rPr lang="en-US" altLang="zh-CN" sz="1800" dirty="0"/>
              <a:t>QUIC</a:t>
            </a:r>
            <a:r>
              <a:rPr lang="zh-CN" altLang="en-US" sz="1800" dirty="0"/>
              <a:t>的初始版本；</a:t>
            </a:r>
            <a:r>
              <a:rPr lang="en-US" altLang="zh-CN" sz="1800" dirty="0"/>
              <a:t>2013</a:t>
            </a:r>
            <a:r>
              <a:rPr lang="zh-CN" altLang="en-US" sz="1800" dirty="0"/>
              <a:t>年，开始在自家的开源浏览器</a:t>
            </a:r>
            <a:r>
              <a:rPr lang="en-US" altLang="zh-CN" sz="1800" dirty="0"/>
              <a:t>Chromium</a:t>
            </a:r>
            <a:r>
              <a:rPr lang="zh-CN" altLang="en-US" sz="1800" dirty="0"/>
              <a:t>上进行</a:t>
            </a:r>
            <a:r>
              <a:rPr lang="en-US" altLang="zh-CN" sz="1800" dirty="0"/>
              <a:t>QUIC</a:t>
            </a:r>
            <a:r>
              <a:rPr lang="zh-CN" altLang="en-US" sz="1800" dirty="0"/>
              <a:t>的测试；</a:t>
            </a:r>
            <a:r>
              <a:rPr lang="en-US" altLang="zh-CN" sz="1800" dirty="0"/>
              <a:t>2014</a:t>
            </a:r>
            <a:r>
              <a:rPr lang="zh-CN" altLang="en-US" sz="1800" dirty="0"/>
              <a:t>年，谷歌开始将</a:t>
            </a:r>
            <a:r>
              <a:rPr lang="en-US" altLang="zh-CN" sz="1800" dirty="0"/>
              <a:t>QUIC</a:t>
            </a:r>
            <a:r>
              <a:rPr lang="zh-CN" altLang="en-US" sz="1800" dirty="0"/>
              <a:t>正式应用于旗下的产品中，如全球浏览器领域的王者</a:t>
            </a:r>
            <a:r>
              <a:rPr lang="en-US" altLang="zh-CN" sz="1800" dirty="0"/>
              <a:t>Chrome</a:t>
            </a:r>
            <a:r>
              <a:rPr lang="zh-CN" altLang="en-US" sz="1800" dirty="0"/>
              <a:t>浏览器，视频软件</a:t>
            </a:r>
            <a:r>
              <a:rPr lang="en-US" altLang="zh-CN" sz="1800" dirty="0"/>
              <a:t>YouTube</a:t>
            </a:r>
            <a:r>
              <a:rPr lang="zh-CN" altLang="en-US" sz="1800" dirty="0"/>
              <a:t>；</a:t>
            </a:r>
            <a:r>
              <a:rPr lang="en-US" altLang="zh-CN" sz="1800" dirty="0"/>
              <a:t>2016</a:t>
            </a:r>
            <a:r>
              <a:rPr lang="zh-CN" altLang="en-US" sz="1800" dirty="0"/>
              <a:t>年，</a:t>
            </a:r>
            <a:r>
              <a:rPr lang="zh-CN" altLang="en-US" sz="1200" b="0" i="0" kern="1200" dirty="0">
                <a:solidFill>
                  <a:schemeClr val="tx1"/>
                </a:solidFill>
                <a:effectLst/>
                <a:latin typeface="+mn-lt"/>
                <a:ea typeface="+mn-ea"/>
                <a:cs typeface="+mn-cs"/>
              </a:rPr>
              <a:t>国际互联网工程任务组 </a:t>
            </a:r>
            <a:r>
              <a:rPr lang="en-US" altLang="zh-CN" sz="1800" dirty="0"/>
              <a:t>IETF </a:t>
            </a:r>
            <a:r>
              <a:rPr lang="zh-CN" altLang="en-US" sz="1800" dirty="0"/>
              <a:t>成立了</a:t>
            </a:r>
            <a:r>
              <a:rPr lang="en-US" altLang="zh-CN" sz="1800" dirty="0"/>
              <a:t>QUIC</a:t>
            </a:r>
            <a:r>
              <a:rPr lang="zh-CN" altLang="en-US" sz="1800" dirty="0"/>
              <a:t>工作组，着手于对</a:t>
            </a:r>
            <a:r>
              <a:rPr lang="en-US" altLang="zh-CN" sz="1800" dirty="0"/>
              <a:t>QUIC</a:t>
            </a:r>
            <a:r>
              <a:rPr lang="zh-CN" altLang="en-US" sz="1800" dirty="0"/>
              <a:t>进行标准化；截止</a:t>
            </a:r>
            <a:r>
              <a:rPr lang="en-US" altLang="zh-CN" sz="1800" dirty="0"/>
              <a:t>2021</a:t>
            </a:r>
            <a:r>
              <a:rPr lang="zh-CN" altLang="en-US" sz="1800" dirty="0"/>
              <a:t>年</a:t>
            </a:r>
            <a:r>
              <a:rPr lang="en-US" altLang="zh-CN" sz="1800" dirty="0"/>
              <a:t>1</a:t>
            </a:r>
            <a:r>
              <a:rPr lang="zh-CN" altLang="en-US" sz="1800" dirty="0"/>
              <a:t>月，</a:t>
            </a:r>
            <a:r>
              <a:rPr lang="en-US" altLang="zh-CN" sz="1800" dirty="0"/>
              <a:t>QUIC</a:t>
            </a:r>
            <a:r>
              <a:rPr lang="zh-CN" altLang="en-US" sz="1800" dirty="0"/>
              <a:t>的标准化草案已经更新到了第</a:t>
            </a:r>
            <a:r>
              <a:rPr lang="en-US" altLang="zh-CN" sz="1800" dirty="0"/>
              <a:t>34</a:t>
            </a:r>
            <a:r>
              <a:rPr lang="zh-CN" altLang="en-US" sz="1800" dirty="0"/>
              <a:t>版，并且，预计很快会推出正式版本的</a:t>
            </a:r>
            <a:r>
              <a:rPr lang="en-US" altLang="zh-CN" sz="1800" dirty="0"/>
              <a:t>QUIC</a:t>
            </a:r>
            <a:r>
              <a:rPr lang="zh-CN" altLang="en-US" sz="1800" dirty="0"/>
              <a:t>标准！</a:t>
            </a:r>
            <a:endParaRPr lang="en-US" altLang="zh-CN"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当然，拥抱</a:t>
            </a:r>
            <a:r>
              <a:rPr lang="en-US" altLang="zh-CN" sz="1800" dirty="0"/>
              <a:t>QUIC</a:t>
            </a:r>
            <a:r>
              <a:rPr lang="zh-CN" altLang="en-US" sz="1800" dirty="0"/>
              <a:t>的远不止谷歌和</a:t>
            </a:r>
            <a:r>
              <a:rPr lang="en-US" altLang="zh-CN" sz="1800" dirty="0"/>
              <a:t>IETF</a:t>
            </a:r>
            <a:r>
              <a:rPr lang="zh-CN" altLang="en-US" sz="1800" dirty="0"/>
              <a:t>。截止</a:t>
            </a:r>
            <a:r>
              <a:rPr lang="en-US" altLang="zh-CN" sz="1800" dirty="0"/>
              <a:t>2017</a:t>
            </a:r>
            <a:r>
              <a:rPr lang="zh-CN" altLang="en-US" sz="1800" dirty="0"/>
              <a:t>年，互联网上大约</a:t>
            </a:r>
            <a:r>
              <a:rPr lang="en-US" altLang="zh-CN" sz="1800" dirty="0"/>
              <a:t>7%</a:t>
            </a:r>
            <a:r>
              <a:rPr lang="zh-CN" altLang="en-US" sz="1800" dirty="0"/>
              <a:t>的流量使用</a:t>
            </a:r>
            <a:r>
              <a:rPr lang="en-US" altLang="zh-CN" sz="1800" dirty="0"/>
              <a:t>QUIC</a:t>
            </a:r>
            <a:r>
              <a:rPr lang="zh-CN" altLang="en-US" sz="1800" dirty="0"/>
              <a:t>进行传送；</a:t>
            </a:r>
            <a:r>
              <a:rPr lang="en-US" altLang="zh-CN" sz="1800" dirty="0"/>
              <a:t>2020</a:t>
            </a:r>
            <a:r>
              <a:rPr lang="zh-CN" altLang="en-US" sz="1800" dirty="0"/>
              <a:t>年，华为推出的新版鸿蒙操作系统中，给开发者提供了</a:t>
            </a:r>
            <a:r>
              <a:rPr lang="en-US" altLang="zh-CN" sz="1800" dirty="0"/>
              <a:t>QUIC</a:t>
            </a:r>
            <a:r>
              <a:rPr lang="zh-CN" altLang="en-US" sz="1800" dirty="0"/>
              <a:t>的实现套件</a:t>
            </a:r>
            <a:r>
              <a:rPr lang="en-US" altLang="zh-CN" sz="1800" dirty="0" err="1"/>
              <a:t>hQUIC</a:t>
            </a:r>
            <a:r>
              <a:rPr lang="zh-CN" altLang="en-US" sz="1800" dirty="0"/>
              <a:t>；同样是</a:t>
            </a:r>
            <a:r>
              <a:rPr lang="en-US" altLang="zh-CN" sz="1800" dirty="0"/>
              <a:t>2020</a:t>
            </a:r>
            <a:r>
              <a:rPr lang="zh-CN" altLang="en-US" sz="1800" dirty="0"/>
              <a:t>年，</a:t>
            </a:r>
            <a:r>
              <a:rPr lang="en-US" altLang="zh-CN" sz="1800" dirty="0"/>
              <a:t>Facebook</a:t>
            </a:r>
            <a:r>
              <a:rPr lang="zh-CN" altLang="en-US" sz="1800" dirty="0"/>
              <a:t>宣布旗下产品超过</a:t>
            </a:r>
            <a:r>
              <a:rPr lang="en-US" altLang="zh-CN" sz="1800" dirty="0"/>
              <a:t>75%</a:t>
            </a:r>
            <a:r>
              <a:rPr lang="zh-CN" altLang="en-US" sz="1800" dirty="0"/>
              <a:t>的流量使用</a:t>
            </a:r>
            <a:r>
              <a:rPr lang="en-US" altLang="zh-CN" sz="1800" dirty="0"/>
              <a:t>QUIC</a:t>
            </a:r>
            <a:r>
              <a:rPr lang="zh-CN" altLang="en-US" sz="1800" dirty="0"/>
              <a:t>进行传输。字节跳动、快手、蚂蚁金服等很多大厂也都在进行</a:t>
            </a:r>
            <a:r>
              <a:rPr lang="en-US" altLang="zh-CN" sz="1800" dirty="0"/>
              <a:t>QUIC</a:t>
            </a:r>
            <a:r>
              <a:rPr lang="zh-CN" altLang="en-US" sz="1800" dirty="0"/>
              <a:t>相关的开发。</a:t>
            </a:r>
            <a:endParaRPr lang="en-US" altLang="zh-CN"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QUIC</a:t>
            </a:r>
            <a:r>
              <a:rPr lang="zh-CN" altLang="en-US" sz="1800" dirty="0"/>
              <a:t>大受欢迎的原因在于其卓越的性能。根据谷歌的实验，</a:t>
            </a:r>
            <a:r>
              <a:rPr lang="en-US" altLang="zh-CN" sz="1800" dirty="0"/>
              <a:t>QUIC</a:t>
            </a:r>
            <a:r>
              <a:rPr lang="zh-CN" altLang="en-US" sz="1800" dirty="0"/>
              <a:t>大大降低了谷歌搜索的响应时延，其中，手机用户的响应时延降低了</a:t>
            </a:r>
            <a:r>
              <a:rPr lang="en-US" altLang="zh-CN" sz="1800" dirty="0"/>
              <a:t>3.6%</a:t>
            </a:r>
            <a:r>
              <a:rPr lang="zh-CN" altLang="en-US" sz="1800" dirty="0"/>
              <a:t>，桌面用户降低了</a:t>
            </a:r>
            <a:r>
              <a:rPr lang="en-US" altLang="zh-CN" sz="1800" dirty="0"/>
              <a:t>8%</a:t>
            </a:r>
            <a:r>
              <a:rPr lang="zh-CN" altLang="en-US" sz="1800" dirty="0"/>
              <a:t>；</a:t>
            </a:r>
            <a:r>
              <a:rPr lang="en-US" altLang="zh-CN" sz="1800" dirty="0"/>
              <a:t>YouTube</a:t>
            </a:r>
            <a:r>
              <a:rPr lang="zh-CN" altLang="en-US" sz="1800" dirty="0"/>
              <a:t>在使用</a:t>
            </a:r>
            <a:r>
              <a:rPr lang="en-US" altLang="zh-CN" sz="1800" dirty="0"/>
              <a:t>QUIC</a:t>
            </a:r>
            <a:r>
              <a:rPr lang="zh-CN" altLang="en-US" sz="1800" dirty="0"/>
              <a:t>协议后，卡顿率得到了极大的降低，手机用户的卡顿率下降了</a:t>
            </a:r>
            <a:r>
              <a:rPr lang="en-US" altLang="zh-CN" sz="1800" dirty="0"/>
              <a:t>15.3%</a:t>
            </a:r>
            <a:r>
              <a:rPr lang="zh-CN" altLang="en-US" sz="1800" dirty="0"/>
              <a:t>，桌面用户的卡顿率下降了</a:t>
            </a:r>
            <a:r>
              <a:rPr lang="en-US" altLang="zh-CN" sz="1800" dirty="0"/>
              <a:t>18%</a:t>
            </a:r>
            <a:r>
              <a:rPr lang="zh-CN" altLang="en-US" sz="1800" dirty="0"/>
              <a:t>。对于互联网大厂来说，</a:t>
            </a:r>
            <a:r>
              <a:rPr lang="en-US" altLang="zh-CN" sz="1800" dirty="0"/>
              <a:t>1%</a:t>
            </a:r>
            <a:r>
              <a:rPr lang="zh-CN" altLang="en-US" sz="1800" dirty="0"/>
              <a:t>的体验优化都意味着数以亿计的收入提高，这样的性能提升实在是太有吸引力了。更何况</a:t>
            </a:r>
            <a:r>
              <a:rPr lang="en-US" altLang="zh-CN" sz="1800" dirty="0"/>
              <a:t>QUIC</a:t>
            </a:r>
            <a:r>
              <a:rPr lang="zh-CN" altLang="en-US" sz="1800" dirty="0"/>
              <a:t>还很容易部署，何乐而不为呢。</a:t>
            </a:r>
            <a:endParaRPr lang="en-US" altLang="zh-CN"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附：</a:t>
            </a:r>
            <a:r>
              <a:rPr lang="en-US" altLang="zh-CN" sz="1800" dirty="0"/>
              <a:t>QUIC</a:t>
            </a:r>
            <a:r>
              <a:rPr lang="zh-CN" altLang="en-US" sz="1800" dirty="0"/>
              <a:t>工作组网站：</a:t>
            </a:r>
            <a:r>
              <a:rPr lang="en-US" altLang="zh-CN" sz="1800" dirty="0"/>
              <a:t>https://datatracker.ietf.org/wg/quic/documents/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181</a:t>
            </a:fld>
            <a:endParaRPr kumimoji="1" lang="zh-CN" altLang="en-US"/>
          </a:p>
        </p:txBody>
      </p:sp>
    </p:spTree>
    <p:extLst>
      <p:ext uri="{BB962C8B-B14F-4D97-AF65-F5344CB8AC3E}">
        <p14:creationId xmlns:p14="http://schemas.microsoft.com/office/powerpoint/2010/main" val="128828325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182</a:t>
            </a:fld>
            <a:endParaRPr kumimoji="1" lang="zh-CN" altLang="en-US"/>
          </a:p>
        </p:txBody>
      </p:sp>
    </p:spTree>
    <p:extLst>
      <p:ext uri="{BB962C8B-B14F-4D97-AF65-F5344CB8AC3E}">
        <p14:creationId xmlns:p14="http://schemas.microsoft.com/office/powerpoint/2010/main" val="292545489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184</a:t>
            </a:fld>
            <a:endParaRPr kumimoji="1" lang="zh-CN" altLang="en-US"/>
          </a:p>
        </p:txBody>
      </p:sp>
    </p:spTree>
    <p:extLst>
      <p:ext uri="{BB962C8B-B14F-4D97-AF65-F5344CB8AC3E}">
        <p14:creationId xmlns:p14="http://schemas.microsoft.com/office/powerpoint/2010/main" val="2912164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第</a:t>
            </a:r>
            <a:r>
              <a:rPr lang="en-US" altLang="zh-CN" dirty="0"/>
              <a:t>6</a:t>
            </a:r>
            <a:r>
              <a:rPr lang="zh-CN" altLang="en-US" dirty="0"/>
              <a:t>行 </a:t>
            </a:r>
            <a:r>
              <a:rPr lang="en-US" altLang="zh-CN" dirty="0"/>
              <a:t>AF_INET</a:t>
            </a:r>
            <a:r>
              <a:rPr lang="zh-CN" altLang="en-US" dirty="0"/>
              <a:t>指</a:t>
            </a:r>
            <a:r>
              <a:rPr lang="en-US" altLang="zh-CN" dirty="0"/>
              <a:t>IPv4</a:t>
            </a:r>
            <a:r>
              <a:rPr lang="zh-CN" altLang="en-US" dirty="0"/>
              <a:t>协议地址，</a:t>
            </a:r>
            <a:r>
              <a:rPr lang="en-US" altLang="zh-CN" dirty="0"/>
              <a:t>SOCK_DGRAM</a:t>
            </a:r>
            <a:r>
              <a:rPr lang="zh-CN" altLang="en-US" dirty="0"/>
              <a:t>指传输层</a:t>
            </a:r>
            <a:r>
              <a:rPr lang="en-US" altLang="zh-CN" dirty="0"/>
              <a:t>UPP</a:t>
            </a:r>
            <a:r>
              <a:rPr lang="zh-CN" altLang="en-US" dirty="0"/>
              <a:t>协议</a:t>
            </a:r>
            <a:endParaRPr lang="en-US" altLang="zh-CN" dirty="0"/>
          </a:p>
          <a:p>
            <a:r>
              <a:rPr lang="zh-CN" altLang="en-US" dirty="0"/>
              <a:t>第</a:t>
            </a:r>
            <a:r>
              <a:rPr lang="en-US" altLang="zh-CN" dirty="0"/>
              <a:t>7</a:t>
            </a:r>
            <a:r>
              <a:rPr lang="zh-CN" altLang="en-US" dirty="0"/>
              <a:t>行 </a:t>
            </a:r>
            <a:r>
              <a:rPr lang="en-US" altLang="zh-CN" dirty="0" err="1"/>
              <a:t>bzero</a:t>
            </a:r>
            <a:r>
              <a:rPr lang="zh-CN" altLang="en-US" dirty="0"/>
              <a:t>用来初始化地址结构体</a:t>
            </a:r>
            <a:endParaRPr lang="en-US" altLang="zh-CN" dirty="0"/>
          </a:p>
          <a:p>
            <a:r>
              <a:rPr lang="zh-CN" altLang="en-US" dirty="0"/>
              <a:t>第</a:t>
            </a:r>
            <a:r>
              <a:rPr lang="en-US" altLang="zh-CN" dirty="0"/>
              <a:t>9</a:t>
            </a:r>
            <a:r>
              <a:rPr lang="zh-CN" altLang="en-US" dirty="0"/>
              <a:t>、</a:t>
            </a:r>
            <a:r>
              <a:rPr lang="en-US" altLang="zh-CN" dirty="0"/>
              <a:t>10</a:t>
            </a:r>
            <a:r>
              <a:rPr lang="zh-CN" altLang="en-US" dirty="0"/>
              <a:t>行 </a:t>
            </a:r>
            <a:r>
              <a:rPr lang="en-US" altLang="zh-CN" dirty="0" err="1"/>
              <a:t>htonl</a:t>
            </a:r>
            <a:r>
              <a:rPr lang="zh-CN" altLang="en-US" dirty="0"/>
              <a:t>和</a:t>
            </a:r>
            <a:r>
              <a:rPr lang="en-US" altLang="zh-CN" dirty="0" err="1"/>
              <a:t>htons</a:t>
            </a:r>
            <a:r>
              <a:rPr lang="zh-CN" altLang="en-US" dirty="0"/>
              <a:t>分别用来将</a:t>
            </a:r>
            <a:r>
              <a:rPr lang="en-US" altLang="zh-CN" dirty="0"/>
              <a:t>IP</a:t>
            </a:r>
            <a:r>
              <a:rPr lang="zh-CN" altLang="en-US" dirty="0"/>
              <a:t>地址和端口号转化为网络字节序；</a:t>
            </a:r>
            <a:r>
              <a:rPr lang="en-US" altLang="zh-CN" dirty="0"/>
              <a:t>INADDR_ANY</a:t>
            </a:r>
            <a:r>
              <a:rPr lang="zh-CN" altLang="en-US" dirty="0"/>
              <a:t>指多接口服务器的任意一个网卡的</a:t>
            </a:r>
            <a:r>
              <a:rPr lang="en-US" altLang="zh-CN" dirty="0"/>
              <a:t>IP</a:t>
            </a:r>
            <a:r>
              <a:rPr lang="zh-CN" altLang="en-US" dirty="0"/>
              <a:t>地址</a:t>
            </a:r>
            <a:endParaRPr lang="en-US" altLang="zh-CN" dirty="0"/>
          </a:p>
          <a:p>
            <a:r>
              <a:rPr lang="zh-CN" altLang="en-US" dirty="0"/>
              <a:t>第</a:t>
            </a:r>
            <a:r>
              <a:rPr lang="en-US" altLang="zh-CN" dirty="0"/>
              <a:t>16</a:t>
            </a:r>
            <a:r>
              <a:rPr lang="zh-CN" altLang="en-US" dirty="0"/>
              <a:t>行</a:t>
            </a:r>
            <a:r>
              <a:rPr lang="zh-CN" altLang="en-US" baseline="0" dirty="0"/>
              <a:t> 收到从客户端</a:t>
            </a:r>
            <a:r>
              <a:rPr lang="en-US" altLang="zh-CN" baseline="0" dirty="0"/>
              <a:t>(</a:t>
            </a:r>
            <a:r>
              <a:rPr lang="zh-CN" altLang="en-US" baseline="0" dirty="0"/>
              <a:t>地址信息在</a:t>
            </a:r>
            <a:r>
              <a:rPr lang="en-US" altLang="zh-CN" baseline="0" dirty="0" err="1"/>
              <a:t>cliaddr</a:t>
            </a:r>
            <a:r>
              <a:rPr lang="zh-CN" altLang="en-US" baseline="0" dirty="0"/>
              <a:t>中</a:t>
            </a:r>
            <a:r>
              <a:rPr lang="en-US" altLang="zh-CN" baseline="0" dirty="0"/>
              <a:t>)</a:t>
            </a:r>
            <a:r>
              <a:rPr lang="zh-CN" altLang="en-US" baseline="0" dirty="0"/>
              <a:t>发来的消息</a:t>
            </a:r>
            <a:endParaRPr lang="en-US" altLang="zh-CN" dirty="0"/>
          </a:p>
          <a:p>
            <a:r>
              <a:rPr lang="zh-CN" altLang="en-US" dirty="0"/>
              <a:t>第</a:t>
            </a:r>
            <a:r>
              <a:rPr lang="en-US" altLang="zh-CN" dirty="0"/>
              <a:t>17</a:t>
            </a:r>
            <a:r>
              <a:rPr lang="zh-CN" altLang="en-US" dirty="0"/>
              <a:t>行 将消息返回客户端</a:t>
            </a:r>
            <a:endParaRPr lang="en-US" altLang="zh-CN" dirty="0"/>
          </a:p>
          <a:p>
            <a:r>
              <a:rPr lang="zh-CN" altLang="en-US" dirty="0"/>
              <a:t>注意：本代码没有考虑出错处理</a:t>
            </a:r>
          </a:p>
        </p:txBody>
      </p:sp>
      <p:sp>
        <p:nvSpPr>
          <p:cNvPr id="4" name="Slide Number Placeholder 3"/>
          <p:cNvSpPr>
            <a:spLocks noGrp="1"/>
          </p:cNvSpPr>
          <p:nvPr>
            <p:ph type="sldNum" sz="quarter" idx="10"/>
          </p:nvPr>
        </p:nvSpPr>
        <p:spPr/>
        <p:txBody>
          <a:bodyPr/>
          <a:lstStyle/>
          <a:p>
            <a:fld id="{840B8802-914A-7C41-BC77-CC54DEE99EEF}" type="slidenum">
              <a:rPr kumimoji="1" lang="zh-CN" altLang="en-US" smtClean="0"/>
              <a:pPr/>
              <a:t>26</a:t>
            </a:fld>
            <a:endParaRPr kumimoji="1" lang="zh-CN" altLang="en-US"/>
          </a:p>
        </p:txBody>
      </p:sp>
    </p:spTree>
    <p:extLst>
      <p:ext uri="{BB962C8B-B14F-4D97-AF65-F5344CB8AC3E}">
        <p14:creationId xmlns:p14="http://schemas.microsoft.com/office/powerpoint/2010/main" val="958846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fld id="{840B8802-914A-7C41-BC77-CC54DEE99EEF}" type="slidenum">
              <a:rPr kumimoji="1" lang="zh-CN" altLang="en-US" smtClean="0"/>
              <a:pPr/>
              <a:t>27</a:t>
            </a:fld>
            <a:endParaRPr kumimoji="1" lang="zh-CN" altLang="en-US"/>
          </a:p>
        </p:txBody>
      </p:sp>
    </p:spTree>
    <p:extLst>
      <p:ext uri="{BB962C8B-B14F-4D97-AF65-F5344CB8AC3E}">
        <p14:creationId xmlns:p14="http://schemas.microsoft.com/office/powerpoint/2010/main" val="2543113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第</a:t>
            </a:r>
            <a:r>
              <a:rPr lang="en-US" altLang="zh-CN" dirty="0"/>
              <a:t>14</a:t>
            </a:r>
            <a:r>
              <a:rPr lang="zh-CN" altLang="en-US" dirty="0"/>
              <a:t>行从标准输入流得到</a:t>
            </a:r>
            <a:r>
              <a:rPr lang="en-US" altLang="zh-CN" dirty="0"/>
              <a:t>1</a:t>
            </a:r>
            <a:r>
              <a:rPr lang="zh-CN" altLang="en-US" dirty="0"/>
              <a:t>行输入</a:t>
            </a:r>
            <a:endParaRPr lang="en-US" altLang="zh-CN" dirty="0"/>
          </a:p>
          <a:p>
            <a:r>
              <a:rPr lang="zh-CN" altLang="en-US" dirty="0"/>
              <a:t>第</a:t>
            </a:r>
            <a:r>
              <a:rPr lang="en-US" altLang="zh-CN" dirty="0"/>
              <a:t>15</a:t>
            </a:r>
            <a:r>
              <a:rPr lang="zh-CN" altLang="en-US" dirty="0"/>
              <a:t>行将用户一行输入发送至服务端</a:t>
            </a:r>
            <a:endParaRPr lang="en-US" altLang="zh-CN" dirty="0"/>
          </a:p>
          <a:p>
            <a:r>
              <a:rPr lang="zh-CN" altLang="en-US" dirty="0"/>
              <a:t>第</a:t>
            </a:r>
            <a:r>
              <a:rPr lang="en-US" altLang="zh-CN" dirty="0"/>
              <a:t>16</a:t>
            </a:r>
            <a:r>
              <a:rPr lang="zh-CN" altLang="en-US" dirty="0"/>
              <a:t>行收到服务端的回音，无需显式说明服务器地址</a:t>
            </a:r>
            <a:endParaRPr lang="en-US" altLang="zh-CN" dirty="0"/>
          </a:p>
          <a:p>
            <a:r>
              <a:rPr lang="zh-CN" altLang="en-US" dirty="0"/>
              <a:t>第</a:t>
            </a:r>
            <a:r>
              <a:rPr lang="en-US" altLang="zh-CN" dirty="0"/>
              <a:t>18</a:t>
            </a:r>
            <a:r>
              <a:rPr lang="zh-CN" altLang="en-US" dirty="0"/>
              <a:t>行将服务器的消息显示在标准输出上</a:t>
            </a:r>
          </a:p>
        </p:txBody>
      </p:sp>
      <p:sp>
        <p:nvSpPr>
          <p:cNvPr id="4" name="Slide Number Placeholder 3"/>
          <p:cNvSpPr>
            <a:spLocks noGrp="1"/>
          </p:cNvSpPr>
          <p:nvPr>
            <p:ph type="sldNum" sz="quarter" idx="10"/>
          </p:nvPr>
        </p:nvSpPr>
        <p:spPr/>
        <p:txBody>
          <a:bodyPr/>
          <a:lstStyle/>
          <a:p>
            <a:fld id="{840B8802-914A-7C41-BC77-CC54DEE99EEF}" type="slidenum">
              <a:rPr kumimoji="1" lang="zh-CN" altLang="en-US" smtClean="0"/>
              <a:pPr/>
              <a:t>28</a:t>
            </a:fld>
            <a:endParaRPr kumimoji="1" lang="zh-CN" altLang="en-US"/>
          </a:p>
        </p:txBody>
      </p:sp>
    </p:spTree>
    <p:extLst>
      <p:ext uri="{BB962C8B-B14F-4D97-AF65-F5344CB8AC3E}">
        <p14:creationId xmlns:p14="http://schemas.microsoft.com/office/powerpoint/2010/main" val="166483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a:t>
            </a:r>
            <a:r>
              <a:rPr lang="zh-CN" altLang="en-US" dirty="0"/>
              <a:t>为</a:t>
            </a:r>
            <a:r>
              <a:rPr lang="en-US" altLang="zh-CN" dirty="0"/>
              <a:t>shell</a:t>
            </a:r>
            <a:r>
              <a:rPr lang="zh-CN" altLang="en-US" dirty="0"/>
              <a:t>提示符</a:t>
            </a:r>
            <a:endParaRPr lang="en-US" altLang="zh-CN" dirty="0"/>
          </a:p>
          <a:p>
            <a:r>
              <a:rPr lang="en-US" altLang="zh-CN" dirty="0"/>
              <a:t>c:</a:t>
            </a:r>
            <a:r>
              <a:rPr lang="zh-CN" altLang="en-US" dirty="0"/>
              <a:t>指客户端输入</a:t>
            </a:r>
            <a:endParaRPr lang="en-US" altLang="zh-CN" dirty="0"/>
          </a:p>
          <a:p>
            <a:r>
              <a:rPr lang="en-US" altLang="zh-CN" dirty="0"/>
              <a:t>s</a:t>
            </a:r>
            <a:r>
              <a:rPr lang="zh-CN" altLang="en-US" dirty="0"/>
              <a:t>：指服务端返回的输出</a:t>
            </a:r>
            <a:endParaRPr lang="en-US" altLang="zh-CN" dirty="0"/>
          </a:p>
          <a:p>
            <a:r>
              <a:rPr lang="en-US" altLang="zh-CN" dirty="0"/>
              <a:t>Ctrl</a:t>
            </a:r>
            <a:r>
              <a:rPr lang="zh-CN" altLang="en-US" dirty="0"/>
              <a:t>为键盘</a:t>
            </a:r>
            <a:r>
              <a:rPr lang="en-US" altLang="zh-CN" dirty="0"/>
              <a:t>Control</a:t>
            </a:r>
            <a:r>
              <a:rPr lang="zh-CN" altLang="en-US" dirty="0"/>
              <a:t>键</a:t>
            </a:r>
            <a:endParaRPr lang="en-US" altLang="zh-CN" dirty="0"/>
          </a:p>
          <a:p>
            <a:r>
              <a:rPr lang="en-US" altLang="zh-CN" dirty="0" err="1"/>
              <a:t>Ctrl+D</a:t>
            </a:r>
            <a:r>
              <a:rPr lang="zh-CN" altLang="en-US" dirty="0"/>
              <a:t>指标准输入流的结束</a:t>
            </a:r>
            <a:r>
              <a:rPr lang="en-US" altLang="zh-CN" dirty="0"/>
              <a:t>EOF</a:t>
            </a:r>
            <a:endParaRPr lang="zh-CN" altLang="en-US" dirty="0"/>
          </a:p>
        </p:txBody>
      </p:sp>
      <p:sp>
        <p:nvSpPr>
          <p:cNvPr id="4" name="Slide Number Placeholder 3"/>
          <p:cNvSpPr>
            <a:spLocks noGrp="1"/>
          </p:cNvSpPr>
          <p:nvPr>
            <p:ph type="sldNum" sz="quarter" idx="10"/>
          </p:nvPr>
        </p:nvSpPr>
        <p:spPr/>
        <p:txBody>
          <a:bodyPr/>
          <a:lstStyle/>
          <a:p>
            <a:fld id="{840B8802-914A-7C41-BC77-CC54DEE99EEF}" type="slidenum">
              <a:rPr kumimoji="1" lang="zh-CN" altLang="en-US" smtClean="0"/>
              <a:pPr/>
              <a:t>34</a:t>
            </a:fld>
            <a:endParaRPr kumimoji="1" lang="zh-CN" altLang="en-US"/>
          </a:p>
        </p:txBody>
      </p:sp>
    </p:spTree>
    <p:extLst>
      <p:ext uri="{BB962C8B-B14F-4D97-AF65-F5344CB8AC3E}">
        <p14:creationId xmlns:p14="http://schemas.microsoft.com/office/powerpoint/2010/main" val="444764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客户端的</a:t>
            </a:r>
            <a:r>
              <a:rPr lang="en-US" altLang="zh-CN" dirty="0"/>
              <a:t>EOF</a:t>
            </a:r>
            <a:r>
              <a:rPr lang="zh-CN" altLang="en-US" dirty="0"/>
              <a:t>代表用户已在键盘按下</a:t>
            </a:r>
            <a:r>
              <a:rPr lang="en-US" altLang="zh-CN" dirty="0"/>
              <a:t>Ctrl + D</a:t>
            </a:r>
            <a:r>
              <a:rPr lang="zh-CN" altLang="en-US" dirty="0"/>
              <a:t>，可以对数据通信套接字调用</a:t>
            </a:r>
            <a:r>
              <a:rPr lang="en-US" altLang="zh-CN" dirty="0"/>
              <a:t>close</a:t>
            </a:r>
          </a:p>
          <a:p>
            <a:r>
              <a:rPr lang="zh-CN" altLang="en-US" dirty="0"/>
              <a:t>服务端的</a:t>
            </a:r>
            <a:r>
              <a:rPr lang="en-US" altLang="zh-CN" dirty="0"/>
              <a:t>EOF</a:t>
            </a:r>
            <a:r>
              <a:rPr lang="zh-CN" altLang="en-US" dirty="0"/>
              <a:t>代表客户端已不再需要服务，可以调用</a:t>
            </a:r>
            <a:r>
              <a:rPr lang="en-US" altLang="zh-CN" dirty="0"/>
              <a:t>close</a:t>
            </a:r>
            <a:r>
              <a:rPr lang="zh-CN" altLang="en-US" dirty="0"/>
              <a:t>关闭套接字</a:t>
            </a:r>
            <a:endParaRPr lang="en-US" altLang="zh-CN" dirty="0"/>
          </a:p>
          <a:p>
            <a:endParaRPr lang="en-US" altLang="zh-CN" dirty="0"/>
          </a:p>
          <a:p>
            <a:r>
              <a:rPr lang="en-US" altLang="zh-CN" dirty="0"/>
              <a:t>accept</a:t>
            </a:r>
            <a:r>
              <a:rPr lang="zh-CN" altLang="en-US" dirty="0"/>
              <a:t>及其后续流程处于</a:t>
            </a:r>
            <a:r>
              <a:rPr lang="en-US" altLang="zh-CN" dirty="0"/>
              <a:t>while</a:t>
            </a:r>
            <a:r>
              <a:rPr lang="en-US" altLang="zh-CN" baseline="0" dirty="0"/>
              <a:t>(true)</a:t>
            </a:r>
            <a:r>
              <a:rPr lang="zh-CN" altLang="en-US" baseline="0" dirty="0"/>
              <a:t>的死循环中，对客户端提供先来先服务</a:t>
            </a:r>
            <a:endParaRPr lang="zh-CN" altLang="en-US" dirty="0"/>
          </a:p>
        </p:txBody>
      </p:sp>
      <p:sp>
        <p:nvSpPr>
          <p:cNvPr id="4" name="Slide Number Placeholder 3"/>
          <p:cNvSpPr>
            <a:spLocks noGrp="1"/>
          </p:cNvSpPr>
          <p:nvPr>
            <p:ph type="sldNum" sz="quarter" idx="10"/>
          </p:nvPr>
        </p:nvSpPr>
        <p:spPr/>
        <p:txBody>
          <a:bodyPr/>
          <a:lstStyle/>
          <a:p>
            <a:fld id="{840B8802-914A-7C41-BC77-CC54DEE99EEF}" type="slidenum">
              <a:rPr kumimoji="1" lang="zh-CN" altLang="en-US" smtClean="0"/>
              <a:pPr/>
              <a:t>35</a:t>
            </a:fld>
            <a:endParaRPr kumimoji="1" lang="zh-CN" altLang="en-US"/>
          </a:p>
        </p:txBody>
      </p:sp>
    </p:spTree>
    <p:extLst>
      <p:ext uri="{BB962C8B-B14F-4D97-AF65-F5344CB8AC3E}">
        <p14:creationId xmlns:p14="http://schemas.microsoft.com/office/powerpoint/2010/main" val="3011352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第</a:t>
            </a:r>
            <a:r>
              <a:rPr lang="en-US" altLang="zh-CN" dirty="0"/>
              <a:t>2</a:t>
            </a:r>
            <a:r>
              <a:rPr lang="zh-CN" altLang="en-US" dirty="0"/>
              <a:t>行 </a:t>
            </a:r>
            <a:r>
              <a:rPr lang="en-US" altLang="zh-CN" dirty="0" err="1"/>
              <a:t>listenfd</a:t>
            </a:r>
            <a:r>
              <a:rPr lang="zh-CN" altLang="en-US" dirty="0"/>
              <a:t>是监听套接字，</a:t>
            </a:r>
            <a:r>
              <a:rPr lang="en-US" altLang="zh-CN" dirty="0" err="1"/>
              <a:t>connfd</a:t>
            </a:r>
            <a:r>
              <a:rPr lang="zh-CN" altLang="en-US" dirty="0"/>
              <a:t>是与客户端数据通信的套接字</a:t>
            </a:r>
            <a:endParaRPr lang="en-US" altLang="zh-CN" dirty="0"/>
          </a:p>
          <a:p>
            <a:r>
              <a:rPr lang="zh-CN" altLang="en-US" dirty="0"/>
              <a:t>第</a:t>
            </a:r>
            <a:r>
              <a:rPr lang="en-US" altLang="zh-CN" dirty="0"/>
              <a:t>6</a:t>
            </a:r>
            <a:r>
              <a:rPr lang="zh-CN" altLang="en-US" dirty="0"/>
              <a:t>行 </a:t>
            </a:r>
            <a:r>
              <a:rPr lang="en-US" altLang="zh-CN" dirty="0"/>
              <a:t>AF_INET</a:t>
            </a:r>
            <a:r>
              <a:rPr lang="zh-CN" altLang="en-US" dirty="0"/>
              <a:t>指</a:t>
            </a:r>
            <a:r>
              <a:rPr lang="en-US" altLang="zh-CN" dirty="0"/>
              <a:t>IPv4</a:t>
            </a:r>
            <a:r>
              <a:rPr lang="zh-CN" altLang="en-US" dirty="0"/>
              <a:t>协议地址，</a:t>
            </a:r>
            <a:r>
              <a:rPr lang="en-US" altLang="zh-CN" dirty="0"/>
              <a:t>SOCK_STREAM</a:t>
            </a:r>
            <a:r>
              <a:rPr lang="zh-CN" altLang="en-US" dirty="0"/>
              <a:t>指传输层</a:t>
            </a:r>
            <a:r>
              <a:rPr lang="en-US" altLang="zh-CN" dirty="0"/>
              <a:t>TCP</a:t>
            </a:r>
            <a:r>
              <a:rPr lang="zh-CN" altLang="en-US" dirty="0"/>
              <a:t>协议</a:t>
            </a:r>
            <a:endParaRPr lang="en-US" altLang="zh-CN" dirty="0"/>
          </a:p>
          <a:p>
            <a:r>
              <a:rPr lang="zh-CN" altLang="en-US" dirty="0"/>
              <a:t>第</a:t>
            </a:r>
            <a:r>
              <a:rPr lang="en-US" altLang="zh-CN" dirty="0"/>
              <a:t>7</a:t>
            </a:r>
            <a:r>
              <a:rPr lang="zh-CN" altLang="en-US" dirty="0"/>
              <a:t>行 </a:t>
            </a:r>
            <a:r>
              <a:rPr lang="en-US" altLang="zh-CN" dirty="0" err="1"/>
              <a:t>bzero</a:t>
            </a:r>
            <a:r>
              <a:rPr lang="zh-CN" altLang="en-US" dirty="0"/>
              <a:t>用来初始化地址结构体</a:t>
            </a:r>
            <a:endParaRPr lang="en-US" altLang="zh-CN" dirty="0"/>
          </a:p>
          <a:p>
            <a:r>
              <a:rPr lang="zh-CN" altLang="en-US" dirty="0"/>
              <a:t>第</a:t>
            </a:r>
            <a:r>
              <a:rPr lang="en-US" altLang="zh-CN" dirty="0"/>
              <a:t>9</a:t>
            </a:r>
            <a:r>
              <a:rPr lang="zh-CN" altLang="en-US" dirty="0"/>
              <a:t>、</a:t>
            </a:r>
            <a:r>
              <a:rPr lang="en-US" altLang="zh-CN" dirty="0"/>
              <a:t>10</a:t>
            </a:r>
            <a:r>
              <a:rPr lang="zh-CN" altLang="en-US" dirty="0"/>
              <a:t>行 </a:t>
            </a:r>
            <a:r>
              <a:rPr lang="en-US" altLang="zh-CN" dirty="0" err="1"/>
              <a:t>htonl</a:t>
            </a:r>
            <a:r>
              <a:rPr lang="zh-CN" altLang="en-US" dirty="0"/>
              <a:t>和</a:t>
            </a:r>
            <a:r>
              <a:rPr lang="en-US" altLang="zh-CN" dirty="0" err="1"/>
              <a:t>htons</a:t>
            </a:r>
            <a:r>
              <a:rPr lang="zh-CN" altLang="en-US" dirty="0"/>
              <a:t>分别用来将</a:t>
            </a:r>
            <a:r>
              <a:rPr lang="en-US" altLang="zh-CN" dirty="0"/>
              <a:t>IP</a:t>
            </a:r>
            <a:r>
              <a:rPr lang="zh-CN" altLang="en-US" dirty="0"/>
              <a:t>地址和端口号转化为网络字节序；</a:t>
            </a:r>
            <a:r>
              <a:rPr lang="en-US" altLang="zh-CN" dirty="0"/>
              <a:t>INADDR_ANY</a:t>
            </a:r>
            <a:r>
              <a:rPr lang="zh-CN" altLang="en-US" dirty="0"/>
              <a:t>指多接口服务器的任意一个网卡的</a:t>
            </a:r>
            <a:r>
              <a:rPr lang="en-US" altLang="zh-CN" dirty="0"/>
              <a:t>IP</a:t>
            </a:r>
            <a:r>
              <a:rPr lang="zh-CN" altLang="en-US" dirty="0"/>
              <a:t>地址</a:t>
            </a:r>
            <a:endParaRPr lang="en-US" altLang="zh-CN" dirty="0"/>
          </a:p>
          <a:p>
            <a:r>
              <a:rPr lang="zh-CN" altLang="en-US" dirty="0"/>
              <a:t>第</a:t>
            </a:r>
            <a:r>
              <a:rPr lang="en-US" altLang="zh-CN" dirty="0"/>
              <a:t>16</a:t>
            </a:r>
            <a:r>
              <a:rPr lang="zh-CN" altLang="en-US" dirty="0"/>
              <a:t>行</a:t>
            </a:r>
            <a:r>
              <a:rPr lang="zh-CN" altLang="en-US" baseline="0" dirty="0"/>
              <a:t> 从已建立连接的客户端队列中返回一个客户端，返回数据通信套接字，在这个套接字上为这个客户端提供回音服务</a:t>
            </a:r>
            <a:endParaRPr lang="en-US" altLang="zh-CN" dirty="0"/>
          </a:p>
          <a:p>
            <a:r>
              <a:rPr lang="zh-CN" altLang="en-US" dirty="0"/>
              <a:t>第</a:t>
            </a:r>
            <a:r>
              <a:rPr lang="en-US" altLang="zh-CN" dirty="0"/>
              <a:t>17</a:t>
            </a:r>
            <a:r>
              <a:rPr lang="zh-CN" altLang="en-US" dirty="0"/>
              <a:t>行 </a:t>
            </a:r>
            <a:r>
              <a:rPr lang="en-US" altLang="zh-CN" dirty="0" err="1"/>
              <a:t>str_echo</a:t>
            </a:r>
            <a:r>
              <a:rPr lang="zh-CN" altLang="en-US" dirty="0"/>
              <a:t>用来实现回音服务</a:t>
            </a:r>
            <a:endParaRPr lang="en-US" altLang="zh-CN" dirty="0"/>
          </a:p>
          <a:p>
            <a:r>
              <a:rPr lang="zh-CN" altLang="en-US" dirty="0"/>
              <a:t>注意：本代码没有考虑出错处理</a:t>
            </a:r>
          </a:p>
        </p:txBody>
      </p:sp>
      <p:sp>
        <p:nvSpPr>
          <p:cNvPr id="4" name="Slide Number Placeholder 3"/>
          <p:cNvSpPr>
            <a:spLocks noGrp="1"/>
          </p:cNvSpPr>
          <p:nvPr>
            <p:ph type="sldNum" sz="quarter" idx="10"/>
          </p:nvPr>
        </p:nvSpPr>
        <p:spPr/>
        <p:txBody>
          <a:bodyPr/>
          <a:lstStyle/>
          <a:p>
            <a:fld id="{840B8802-914A-7C41-BC77-CC54DEE99EEF}" type="slidenum">
              <a:rPr kumimoji="1" lang="zh-CN" altLang="en-US" smtClean="0"/>
              <a:pPr/>
              <a:t>36</a:t>
            </a:fld>
            <a:endParaRPr kumimoji="1" lang="zh-CN" altLang="en-US"/>
          </a:p>
        </p:txBody>
      </p:sp>
    </p:spTree>
    <p:extLst>
      <p:ext uri="{BB962C8B-B14F-4D97-AF65-F5344CB8AC3E}">
        <p14:creationId xmlns:p14="http://schemas.microsoft.com/office/powerpoint/2010/main" val="2748525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第</a:t>
            </a:r>
            <a:r>
              <a:rPr lang="en-US" altLang="zh-CN" dirty="0"/>
              <a:t>7</a:t>
            </a:r>
            <a:r>
              <a:rPr lang="zh-CN" altLang="en-US" dirty="0"/>
              <a:t>、</a:t>
            </a:r>
            <a:r>
              <a:rPr lang="en-US" altLang="zh-CN" dirty="0"/>
              <a:t>8</a:t>
            </a:r>
            <a:r>
              <a:rPr lang="zh-CN" altLang="en-US" dirty="0"/>
              <a:t>行 主循环主要流程是</a:t>
            </a:r>
            <a:endParaRPr lang="en-US" altLang="zh-CN" dirty="0"/>
          </a:p>
          <a:p>
            <a:r>
              <a:rPr lang="en-US" altLang="zh-CN" dirty="0"/>
              <a:t>     </a:t>
            </a:r>
            <a:r>
              <a:rPr lang="zh-CN" altLang="en-US" dirty="0"/>
              <a:t>从套接字读一行，然后将读来的数据从同一套接字发送出去</a:t>
            </a:r>
            <a:endParaRPr lang="en-US" altLang="zh-CN" dirty="0"/>
          </a:p>
          <a:p>
            <a:r>
              <a:rPr lang="zh-CN" altLang="en-US" dirty="0"/>
              <a:t>第</a:t>
            </a:r>
            <a:r>
              <a:rPr lang="en-US" altLang="zh-CN" dirty="0"/>
              <a:t>9</a:t>
            </a:r>
            <a:r>
              <a:rPr lang="zh-CN" altLang="en-US" dirty="0"/>
              <a:t>行</a:t>
            </a:r>
            <a:r>
              <a:rPr lang="zh-CN" altLang="en-US" baseline="0" dirty="0"/>
              <a:t> </a:t>
            </a:r>
            <a:r>
              <a:rPr lang="zh-CN" altLang="en-US" dirty="0"/>
              <a:t>出错处理需要考虑</a:t>
            </a:r>
            <a:r>
              <a:rPr lang="en-US" altLang="zh-CN" dirty="0"/>
              <a:t>read</a:t>
            </a:r>
            <a:r>
              <a:rPr lang="zh-CN" altLang="en-US" dirty="0"/>
              <a:t>调用时被信号中断的可能</a:t>
            </a:r>
            <a:endParaRPr lang="en-US" altLang="zh-CN" dirty="0"/>
          </a:p>
          <a:p>
            <a:r>
              <a:rPr lang="zh-CN" altLang="en-US" dirty="0"/>
              <a:t>所以要检查</a:t>
            </a:r>
            <a:r>
              <a:rPr lang="en-US" altLang="zh-CN" dirty="0" err="1"/>
              <a:t>errno</a:t>
            </a:r>
            <a:r>
              <a:rPr lang="zh-CN" altLang="en-US" dirty="0"/>
              <a:t>是否等于</a:t>
            </a:r>
            <a:r>
              <a:rPr lang="en-US" altLang="zh-CN" dirty="0"/>
              <a:t>EINTR</a:t>
            </a:r>
            <a:endParaRPr lang="zh-CN" altLang="en-US" dirty="0"/>
          </a:p>
        </p:txBody>
      </p:sp>
      <p:sp>
        <p:nvSpPr>
          <p:cNvPr id="4" name="Slide Number Placeholder 3"/>
          <p:cNvSpPr>
            <a:spLocks noGrp="1"/>
          </p:cNvSpPr>
          <p:nvPr>
            <p:ph type="sldNum" sz="quarter" idx="10"/>
          </p:nvPr>
        </p:nvSpPr>
        <p:spPr/>
        <p:txBody>
          <a:bodyPr/>
          <a:lstStyle/>
          <a:p>
            <a:fld id="{840B8802-914A-7C41-BC77-CC54DEE99EEF}" type="slidenum">
              <a:rPr kumimoji="1" lang="zh-CN" altLang="en-US" smtClean="0"/>
              <a:pPr/>
              <a:t>37</a:t>
            </a:fld>
            <a:endParaRPr kumimoji="1" lang="zh-CN" altLang="en-US"/>
          </a:p>
        </p:txBody>
      </p:sp>
    </p:spTree>
    <p:extLst>
      <p:ext uri="{BB962C8B-B14F-4D97-AF65-F5344CB8AC3E}">
        <p14:creationId xmlns:p14="http://schemas.microsoft.com/office/powerpoint/2010/main" val="1114247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第</a:t>
            </a:r>
            <a:r>
              <a:rPr lang="en-US" altLang="zh-CN" dirty="0"/>
              <a:t>14</a:t>
            </a:r>
            <a:r>
              <a:rPr lang="zh-CN" altLang="en-US" dirty="0"/>
              <a:t>行 </a:t>
            </a:r>
            <a:r>
              <a:rPr lang="en-US" altLang="zh-CN" dirty="0" err="1"/>
              <a:t>inet_pton</a:t>
            </a:r>
            <a:r>
              <a:rPr lang="zh-CN" altLang="en-US" dirty="0"/>
              <a:t>将点分十进制</a:t>
            </a:r>
            <a:r>
              <a:rPr lang="en-US" altLang="zh-CN" dirty="0"/>
              <a:t>IP</a:t>
            </a:r>
            <a:r>
              <a:rPr lang="zh-CN" altLang="en-US" dirty="0"/>
              <a:t>地址转化为</a:t>
            </a:r>
            <a:r>
              <a:rPr lang="en-US" altLang="zh-CN" dirty="0"/>
              <a:t>32</a:t>
            </a:r>
            <a:r>
              <a:rPr lang="zh-CN" altLang="en-US" dirty="0"/>
              <a:t>位无符号整数存入</a:t>
            </a:r>
            <a:r>
              <a:rPr lang="en-US" altLang="zh-CN" dirty="0" err="1"/>
              <a:t>servaddr</a:t>
            </a:r>
            <a:r>
              <a:rPr lang="zh-CN" altLang="en-US" dirty="0"/>
              <a:t>的数据成员</a:t>
            </a:r>
            <a:r>
              <a:rPr lang="en-US" altLang="zh-CN" dirty="0" err="1"/>
              <a:t>sin_addr</a:t>
            </a:r>
            <a:endParaRPr lang="en-US" altLang="zh-CN" dirty="0"/>
          </a:p>
          <a:p>
            <a:r>
              <a:rPr lang="zh-CN" altLang="en-US" dirty="0"/>
              <a:t>第</a:t>
            </a:r>
            <a:r>
              <a:rPr lang="en-US" altLang="zh-CN" dirty="0"/>
              <a:t>15</a:t>
            </a:r>
            <a:r>
              <a:rPr lang="zh-CN" altLang="en-US" dirty="0"/>
              <a:t>行 </a:t>
            </a:r>
            <a:r>
              <a:rPr lang="en-US" altLang="zh-CN" dirty="0"/>
              <a:t>connect</a:t>
            </a:r>
            <a:r>
              <a:rPr lang="zh-CN" altLang="en-US" dirty="0"/>
              <a:t>调用成功返回后</a:t>
            </a:r>
            <a:endParaRPr lang="en-US" altLang="zh-CN" dirty="0"/>
          </a:p>
          <a:p>
            <a:r>
              <a:rPr lang="en-US" altLang="zh-CN" dirty="0"/>
              <a:t>        </a:t>
            </a:r>
            <a:r>
              <a:rPr lang="en-US" altLang="zh-CN" dirty="0" err="1"/>
              <a:t>str_cli</a:t>
            </a:r>
            <a:r>
              <a:rPr lang="zh-CN" altLang="en-US" dirty="0"/>
              <a:t>将标准输入的输入字节流按行通过</a:t>
            </a:r>
            <a:r>
              <a:rPr lang="en-US" altLang="zh-CN" dirty="0" err="1"/>
              <a:t>sockfd</a:t>
            </a:r>
            <a:r>
              <a:rPr lang="zh-CN" altLang="en-US" dirty="0"/>
              <a:t>发送至服务端，接收回音后显示在标准输出上</a:t>
            </a:r>
          </a:p>
        </p:txBody>
      </p:sp>
      <p:sp>
        <p:nvSpPr>
          <p:cNvPr id="4" name="Slide Number Placeholder 3"/>
          <p:cNvSpPr>
            <a:spLocks noGrp="1"/>
          </p:cNvSpPr>
          <p:nvPr>
            <p:ph type="sldNum" sz="quarter" idx="10"/>
          </p:nvPr>
        </p:nvSpPr>
        <p:spPr/>
        <p:txBody>
          <a:bodyPr/>
          <a:lstStyle/>
          <a:p>
            <a:fld id="{840B8802-914A-7C41-BC77-CC54DEE99EEF}" type="slidenum">
              <a:rPr kumimoji="1" lang="zh-CN" altLang="en-US" smtClean="0"/>
              <a:pPr/>
              <a:t>38</a:t>
            </a:fld>
            <a:endParaRPr kumimoji="1" lang="zh-CN" altLang="en-US"/>
          </a:p>
        </p:txBody>
      </p:sp>
    </p:spTree>
    <p:extLst>
      <p:ext uri="{BB962C8B-B14F-4D97-AF65-F5344CB8AC3E}">
        <p14:creationId xmlns:p14="http://schemas.microsoft.com/office/powerpoint/2010/main" val="2616245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第</a:t>
            </a:r>
            <a:r>
              <a:rPr lang="en-US" altLang="zh-CN" dirty="0"/>
              <a:t>5</a:t>
            </a:r>
            <a:r>
              <a:rPr lang="zh-CN" altLang="en-US" dirty="0"/>
              <a:t>行 每次循环从文件流指针</a:t>
            </a:r>
            <a:r>
              <a:rPr lang="en-US" altLang="zh-CN" dirty="0" err="1"/>
              <a:t>fp</a:t>
            </a:r>
            <a:r>
              <a:rPr lang="zh-CN" altLang="en-US" dirty="0"/>
              <a:t>读取一行存至</a:t>
            </a:r>
            <a:r>
              <a:rPr lang="en-US" altLang="zh-CN" dirty="0" err="1"/>
              <a:t>sendline</a:t>
            </a:r>
            <a:endParaRPr lang="en-US" altLang="zh-CN" dirty="0"/>
          </a:p>
          <a:p>
            <a:r>
              <a:rPr lang="zh-CN" altLang="en-US" dirty="0"/>
              <a:t>第</a:t>
            </a:r>
            <a:r>
              <a:rPr lang="en-US" altLang="zh-CN" dirty="0"/>
              <a:t>6</a:t>
            </a:r>
            <a:r>
              <a:rPr lang="zh-CN" altLang="en-US" dirty="0"/>
              <a:t>行</a:t>
            </a:r>
            <a:r>
              <a:rPr lang="zh-CN" altLang="en-US" baseline="0" dirty="0"/>
              <a:t> 将</a:t>
            </a:r>
            <a:r>
              <a:rPr lang="en-US" altLang="zh-CN" baseline="0" dirty="0" err="1"/>
              <a:t>sendline</a:t>
            </a:r>
            <a:r>
              <a:rPr lang="zh-CN" altLang="en-US" baseline="0" dirty="0"/>
              <a:t>的内容发送至套接字</a:t>
            </a:r>
            <a:r>
              <a:rPr lang="en-US" altLang="zh-CN" baseline="0" dirty="0"/>
              <a:t>(</a:t>
            </a:r>
            <a:r>
              <a:rPr lang="zh-CN" altLang="en-US" baseline="0" dirty="0"/>
              <a:t>服务端</a:t>
            </a:r>
            <a:r>
              <a:rPr lang="en-US" altLang="zh-CN" baseline="0" dirty="0"/>
              <a:t>)</a:t>
            </a:r>
          </a:p>
          <a:p>
            <a:endParaRPr lang="en-US" altLang="zh-CN" baseline="0" dirty="0"/>
          </a:p>
          <a:p>
            <a:r>
              <a:rPr lang="zh-CN" altLang="en-US" baseline="0" dirty="0"/>
              <a:t>第</a:t>
            </a:r>
            <a:r>
              <a:rPr lang="en-US" altLang="zh-CN" baseline="0" dirty="0"/>
              <a:t>8</a:t>
            </a:r>
            <a:r>
              <a:rPr lang="zh-CN" altLang="en-US" baseline="0" dirty="0"/>
              <a:t>行 </a:t>
            </a:r>
            <a:r>
              <a:rPr lang="en-US" altLang="zh-CN" baseline="0" dirty="0"/>
              <a:t>read</a:t>
            </a:r>
            <a:r>
              <a:rPr lang="zh-CN" altLang="en-US" baseline="0" dirty="0"/>
              <a:t>等待服务端返回的回音，正常情况下返回值一定大于</a:t>
            </a:r>
            <a:r>
              <a:rPr lang="en-US" altLang="zh-CN" baseline="0" dirty="0"/>
              <a:t>0</a:t>
            </a:r>
          </a:p>
          <a:p>
            <a:r>
              <a:rPr lang="zh-CN" altLang="en-US" baseline="0" dirty="0"/>
              <a:t>第</a:t>
            </a:r>
            <a:r>
              <a:rPr lang="en-US" altLang="zh-CN" baseline="0" dirty="0"/>
              <a:t>12</a:t>
            </a:r>
            <a:r>
              <a:rPr lang="zh-CN" altLang="en-US" baseline="0" dirty="0"/>
              <a:t>行将服务器的回音显示在标准输出上，完成一次循环</a:t>
            </a:r>
            <a:endParaRPr lang="zh-CN" altLang="en-US" dirty="0"/>
          </a:p>
        </p:txBody>
      </p:sp>
      <p:sp>
        <p:nvSpPr>
          <p:cNvPr id="4" name="Slide Number Placeholder 3"/>
          <p:cNvSpPr>
            <a:spLocks noGrp="1"/>
          </p:cNvSpPr>
          <p:nvPr>
            <p:ph type="sldNum" sz="quarter" idx="10"/>
          </p:nvPr>
        </p:nvSpPr>
        <p:spPr/>
        <p:txBody>
          <a:bodyPr/>
          <a:lstStyle/>
          <a:p>
            <a:fld id="{840B8802-914A-7C41-BC77-CC54DEE99EEF}" type="slidenum">
              <a:rPr kumimoji="1" lang="zh-CN" altLang="en-US" smtClean="0"/>
              <a:pPr/>
              <a:t>39</a:t>
            </a:fld>
            <a:endParaRPr kumimoji="1" lang="zh-CN" altLang="en-US"/>
          </a:p>
        </p:txBody>
      </p:sp>
    </p:spTree>
    <p:extLst>
      <p:ext uri="{BB962C8B-B14F-4D97-AF65-F5344CB8AC3E}">
        <p14:creationId xmlns:p14="http://schemas.microsoft.com/office/powerpoint/2010/main" val="1608116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不同终端上的进程当然不是直接连在一起的，那它们之间是如何通信的呢？</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9</a:t>
            </a:fld>
            <a:endParaRPr kumimoji="1" lang="zh-CN" altLang="en-US"/>
          </a:p>
        </p:txBody>
      </p:sp>
    </p:spTree>
    <p:extLst>
      <p:ext uri="{BB962C8B-B14F-4D97-AF65-F5344CB8AC3E}">
        <p14:creationId xmlns:p14="http://schemas.microsoft.com/office/powerpoint/2010/main" val="891060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传输层的基本服务是将主机交付扩展到进程交付，比如</a:t>
            </a:r>
            <a:r>
              <a:rPr lang="en-US" altLang="zh-CN" sz="1200" kern="1200" dirty="0">
                <a:solidFill>
                  <a:schemeClr val="tx1"/>
                </a:solidFill>
                <a:effectLst/>
                <a:latin typeface="+mn-lt"/>
                <a:ea typeface="+mn-ea"/>
                <a:cs typeface="+mn-cs"/>
              </a:rPr>
              <a:t>Ann</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Bill</a:t>
            </a:r>
            <a:r>
              <a:rPr lang="zh-CN" altLang="zh-CN" sz="1200" kern="1200" dirty="0">
                <a:solidFill>
                  <a:schemeClr val="tx1"/>
                </a:solidFill>
                <a:effectLst/>
                <a:latin typeface="+mn-lt"/>
                <a:ea typeface="+mn-ea"/>
                <a:cs typeface="+mn-cs"/>
              </a:rPr>
              <a:t>的工作，这种服务是通过多路复用和多路分解来实现的。</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观察中间主机的传输层。当它作为发送端时，它从</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个套接字中收集数据，交给网络层发送。注意，主机上只有一个传输层实体和一个网络层实体。当它作为接收端时，它将从网络层收到的数据放入不同的套接字中。</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41</a:t>
            </a:fld>
            <a:endParaRPr kumimoji="1" lang="zh-CN" altLang="en-US"/>
          </a:p>
        </p:txBody>
      </p:sp>
    </p:spTree>
    <p:extLst>
      <p:ext uri="{BB962C8B-B14F-4D97-AF65-F5344CB8AC3E}">
        <p14:creationId xmlns:p14="http://schemas.microsoft.com/office/powerpoint/2010/main" val="1337440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报文段交付和邮件投递是类似的。</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42</a:t>
            </a:fld>
            <a:endParaRPr kumimoji="1" lang="zh-CN" altLang="en-US"/>
          </a:p>
        </p:txBody>
      </p:sp>
    </p:spTree>
    <p:extLst>
      <p:ext uri="{BB962C8B-B14F-4D97-AF65-F5344CB8AC3E}">
        <p14:creationId xmlns:p14="http://schemas.microsoft.com/office/powerpoint/2010/main" val="1881735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套接字标识是什么样的？取决于是</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套接字还是</a:t>
            </a:r>
            <a:r>
              <a:rPr lang="en-US" altLang="zh-CN" sz="1200" kern="1200" dirty="0">
                <a:solidFill>
                  <a:schemeClr val="tx1"/>
                </a:solidFill>
                <a:effectLst/>
                <a:latin typeface="+mn-lt"/>
                <a:ea typeface="+mn-ea"/>
                <a:cs typeface="+mn-cs"/>
              </a:rPr>
              <a:t>UDP</a:t>
            </a:r>
            <a:r>
              <a:rPr lang="zh-CN" altLang="zh-CN" sz="1200" kern="1200" dirty="0">
                <a:solidFill>
                  <a:schemeClr val="tx1"/>
                </a:solidFill>
                <a:effectLst/>
                <a:latin typeface="+mn-lt"/>
                <a:ea typeface="+mn-ea"/>
                <a:cs typeface="+mn-cs"/>
              </a:rPr>
              <a:t>套接字，套接字标识的组成是不同的，我们稍后介绍。</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从套接字编程知道，每个套接字在本地都会关联一个端口号，因此端口号是套接字标识的一个组成部分。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注：IANA（The Internet Assigned Numbers Authority）：互</a:t>
            </a:r>
            <a:r>
              <a:rPr lang="zh-CN" altLang="en-US" sz="1200" b="0" i="0" kern="1200" dirty="0">
                <a:solidFill>
                  <a:schemeClr val="tx1"/>
                </a:solidFill>
                <a:effectLst/>
                <a:latin typeface="+mn-lt"/>
                <a:ea typeface="+mn-ea"/>
                <a:cs typeface="+mn-cs"/>
              </a:rPr>
              <a:t>联网数字分配机构，负责分配和管理互联网中</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地址、域名和</a:t>
            </a:r>
            <a:r>
              <a:rPr lang="en-US" altLang="zh-CN" sz="1200" b="0" i="0" kern="1200" dirty="0">
                <a:solidFill>
                  <a:schemeClr val="tx1"/>
                </a:solidFill>
                <a:effectLst/>
                <a:latin typeface="+mn-lt"/>
                <a:ea typeface="+mn-ea"/>
                <a:cs typeface="+mn-cs"/>
              </a:rPr>
              <a:t>TCP/UDP公共</a:t>
            </a:r>
            <a:r>
              <a:rPr lang="zh-CN" altLang="en-US" sz="1200" b="0" i="0" kern="1200" dirty="0">
                <a:solidFill>
                  <a:schemeClr val="tx1"/>
                </a:solidFill>
                <a:effectLst/>
                <a:latin typeface="+mn-lt"/>
                <a:ea typeface="+mn-ea"/>
                <a:cs typeface="+mn-cs"/>
              </a:rPr>
              <a:t>端口号等数字资源的机构。</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43</a:t>
            </a:fld>
            <a:endParaRPr kumimoji="1" lang="zh-CN" altLang="en-US"/>
          </a:p>
        </p:txBody>
      </p:sp>
    </p:spTree>
    <p:extLst>
      <p:ext uri="{BB962C8B-B14F-4D97-AF65-F5344CB8AC3E}">
        <p14:creationId xmlns:p14="http://schemas.microsoft.com/office/powerpoint/2010/main" val="3890333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对比一下网络层服务和</a:t>
            </a:r>
            <a:r>
              <a:rPr lang="en-US" altLang="zh-CN" sz="1200" kern="1200" dirty="0">
                <a:solidFill>
                  <a:schemeClr val="tx1"/>
                </a:solidFill>
                <a:effectLst/>
                <a:latin typeface="+mn-lt"/>
                <a:ea typeface="+mn-ea"/>
                <a:cs typeface="+mn-cs"/>
              </a:rPr>
              <a:t>UDP</a:t>
            </a:r>
            <a:r>
              <a:rPr lang="zh-CN" altLang="zh-CN" sz="1200" kern="1200" dirty="0">
                <a:solidFill>
                  <a:schemeClr val="tx1"/>
                </a:solidFill>
                <a:effectLst/>
                <a:latin typeface="+mn-lt"/>
                <a:ea typeface="+mn-ea"/>
                <a:cs typeface="+mn-cs"/>
              </a:rPr>
              <a:t>提供的服务</a:t>
            </a:r>
            <a:r>
              <a:rPr lang="zh-CN" altLang="en-US" sz="1200" kern="1200" dirty="0">
                <a:solidFill>
                  <a:schemeClr val="tx1"/>
                </a:solidFill>
                <a:effectLst/>
                <a:latin typeface="+mn-lt"/>
                <a:ea typeface="+mn-ea"/>
                <a:cs typeface="+mn-cs"/>
              </a:rPr>
              <a:t>，可以看到，</a:t>
            </a:r>
            <a:r>
              <a:rPr lang="en-US" altLang="zh-CN" sz="1200" kern="1200" dirty="0">
                <a:solidFill>
                  <a:schemeClr val="tx1"/>
                </a:solidFill>
                <a:effectLst/>
                <a:latin typeface="+mn-lt"/>
                <a:ea typeface="+mn-ea"/>
                <a:cs typeface="+mn-cs"/>
              </a:rPr>
              <a:t>UDP</a:t>
            </a:r>
            <a:r>
              <a:rPr lang="zh-CN" altLang="zh-CN" sz="1200" kern="1200" dirty="0">
                <a:solidFill>
                  <a:schemeClr val="tx1"/>
                </a:solidFill>
                <a:effectLst/>
                <a:latin typeface="+mn-lt"/>
                <a:ea typeface="+mn-ea"/>
                <a:cs typeface="+mn-cs"/>
              </a:rPr>
              <a:t>在网络层服务的基础上提供进程到进程的报文交付服务，以及可选的完整性检查服务。为此，</a:t>
            </a:r>
            <a:r>
              <a:rPr lang="en-US" altLang="zh-CN" sz="1200" kern="1200" dirty="0">
                <a:solidFill>
                  <a:schemeClr val="tx1"/>
                </a:solidFill>
                <a:effectLst/>
                <a:latin typeface="+mn-lt"/>
                <a:ea typeface="+mn-ea"/>
                <a:cs typeface="+mn-cs"/>
              </a:rPr>
              <a:t>UDP</a:t>
            </a:r>
            <a:r>
              <a:rPr lang="zh-CN" altLang="zh-CN" sz="1200" kern="1200" dirty="0">
                <a:solidFill>
                  <a:schemeClr val="tx1"/>
                </a:solidFill>
                <a:effectLst/>
                <a:latin typeface="+mn-lt"/>
                <a:ea typeface="+mn-ea"/>
                <a:cs typeface="+mn-cs"/>
              </a:rPr>
              <a:t>需要实现复用和</a:t>
            </a:r>
            <a:r>
              <a:rPr lang="zh-CN" altLang="en-US" sz="1200" kern="1200" dirty="0">
                <a:solidFill>
                  <a:schemeClr val="tx1"/>
                </a:solidFill>
                <a:effectLst/>
                <a:latin typeface="+mn-lt"/>
                <a:ea typeface="+mn-ea"/>
                <a:cs typeface="+mn-cs"/>
              </a:rPr>
              <a:t>分用</a:t>
            </a:r>
            <a:r>
              <a:rPr lang="zh-CN" altLang="zh-CN" sz="1200" kern="1200" dirty="0">
                <a:solidFill>
                  <a:schemeClr val="tx1"/>
                </a:solidFill>
                <a:effectLst/>
                <a:latin typeface="+mn-lt"/>
                <a:ea typeface="+mn-ea"/>
                <a:cs typeface="+mn-cs"/>
              </a:rPr>
              <a:t>、以及可选的报文检差功能。</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51</a:t>
            </a:fld>
            <a:endParaRPr kumimoji="1" lang="zh-CN" altLang="en-US"/>
          </a:p>
        </p:txBody>
      </p:sp>
    </p:spTree>
    <p:extLst>
      <p:ext uri="{BB962C8B-B14F-4D97-AF65-F5344CB8AC3E}">
        <p14:creationId xmlns:p14="http://schemas.microsoft.com/office/powerpoint/2010/main" val="2183706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以上两个功能的实现如何体现在</a:t>
            </a:r>
            <a:r>
              <a:rPr lang="en-US" altLang="zh-CN" sz="1200" kern="1200" dirty="0">
                <a:solidFill>
                  <a:schemeClr val="tx1"/>
                </a:solidFill>
                <a:effectLst/>
                <a:latin typeface="+mn-lt"/>
                <a:ea typeface="+mn-ea"/>
                <a:cs typeface="+mn-cs"/>
              </a:rPr>
              <a:t>UDP</a:t>
            </a:r>
            <a:r>
              <a:rPr lang="zh-CN" altLang="zh-CN" sz="1200" kern="1200" dirty="0">
                <a:solidFill>
                  <a:schemeClr val="tx1"/>
                </a:solidFill>
                <a:effectLst/>
                <a:latin typeface="+mn-lt"/>
                <a:ea typeface="+mn-ea"/>
                <a:cs typeface="+mn-cs"/>
              </a:rPr>
              <a:t>报头中</a:t>
            </a:r>
            <a:r>
              <a:rPr lang="zh-CN" altLang="en-US" sz="1200" kern="1200" dirty="0">
                <a:solidFill>
                  <a:schemeClr val="tx1"/>
                </a:solidFill>
                <a:effectLst/>
                <a:latin typeface="+mn-lt"/>
                <a:ea typeface="+mn-ea"/>
                <a:cs typeface="+mn-cs"/>
              </a:rPr>
              <a:t>呢</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为实现复用与</a:t>
            </a:r>
            <a:r>
              <a:rPr lang="zh-CN" altLang="en-US" sz="1200" kern="1200" dirty="0">
                <a:solidFill>
                  <a:schemeClr val="tx1"/>
                </a:solidFill>
                <a:effectLst/>
                <a:latin typeface="+mn-lt"/>
                <a:ea typeface="+mn-ea"/>
                <a:cs typeface="+mn-cs"/>
              </a:rPr>
              <a:t>分用</a:t>
            </a:r>
            <a:r>
              <a:rPr lang="zh-CN" altLang="zh-CN" sz="1200" kern="1200" dirty="0">
                <a:solidFill>
                  <a:schemeClr val="tx1"/>
                </a:solidFill>
                <a:effectLst/>
                <a:latin typeface="+mn-lt"/>
                <a:ea typeface="+mn-ea"/>
                <a:cs typeface="+mn-cs"/>
              </a:rPr>
              <a:t>，报头中需携带源端口号与目的端口号。</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为实现报文检错，报头中携带了长度和</a:t>
            </a:r>
            <a:r>
              <a:rPr lang="zh-CN" altLang="en-US" sz="1200" kern="1200" dirty="0">
                <a:solidFill>
                  <a:schemeClr val="tx1"/>
                </a:solidFill>
                <a:effectLst/>
                <a:latin typeface="+mn-lt"/>
                <a:ea typeface="+mn-ea"/>
                <a:cs typeface="+mn-cs"/>
              </a:rPr>
              <a:t>校验</a:t>
            </a:r>
            <a:r>
              <a:rPr lang="zh-CN" altLang="zh-CN" sz="1200" kern="1200" dirty="0">
                <a:solidFill>
                  <a:schemeClr val="tx1"/>
                </a:solidFill>
                <a:effectLst/>
                <a:latin typeface="+mn-lt"/>
                <a:ea typeface="+mn-ea"/>
                <a:cs typeface="+mn-cs"/>
              </a:rPr>
              <a:t>和两个字段</a:t>
            </a:r>
            <a:r>
              <a:rPr lang="zh-CN" altLang="en-US" sz="1200" kern="1200" dirty="0">
                <a:solidFill>
                  <a:schemeClr val="tx1"/>
                </a:solidFill>
                <a:effectLst/>
                <a:latin typeface="+mn-lt"/>
                <a:ea typeface="+mn-ea"/>
                <a:cs typeface="+mn-cs"/>
              </a:rPr>
              <a:t>供检查</a:t>
            </a:r>
            <a:r>
              <a:rPr lang="zh-CN" altLang="zh-CN"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52</a:t>
            </a:fld>
            <a:endParaRPr kumimoji="1" lang="zh-CN" altLang="en-US"/>
          </a:p>
        </p:txBody>
      </p:sp>
    </p:spTree>
    <p:extLst>
      <p:ext uri="{BB962C8B-B14F-4D97-AF65-F5344CB8AC3E}">
        <p14:creationId xmlns:p14="http://schemas.microsoft.com/office/powerpoint/2010/main" val="553143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检查一个报文是否有错的一般方法是，根据某个算法对报文计算出一个结果，这个结果称为检错码，附加在报文中一起传输。接收方利用相同的算法对收到的报文计算检错码，并与携带在报文中的检错码进行比较。若两者不相符，认定有错；若两者相符，认为没有错。</a:t>
            </a:r>
            <a:r>
              <a:rPr lang="en-US" altLang="zh-CN" sz="1200" kern="1200" dirty="0">
                <a:solidFill>
                  <a:schemeClr val="tx1"/>
                </a:solidFill>
                <a:effectLst/>
                <a:latin typeface="+mn-lt"/>
                <a:ea typeface="+mn-ea"/>
                <a:cs typeface="+mn-cs"/>
              </a:rPr>
              <a:t>UDP校验和</a:t>
            </a:r>
            <a:r>
              <a:rPr lang="zh-CN" altLang="zh-CN" sz="1200" kern="1200" dirty="0">
                <a:solidFill>
                  <a:schemeClr val="tx1"/>
                </a:solidFill>
                <a:effectLst/>
                <a:latin typeface="+mn-lt"/>
                <a:ea typeface="+mn-ea"/>
                <a:cs typeface="+mn-cs"/>
              </a:rPr>
              <a:t>也是采用这种方法</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注意：接收方检查</a:t>
            </a:r>
            <a:r>
              <a:rPr lang="en-US" altLang="zh-CN" dirty="0"/>
              <a:t>checksum</a:t>
            </a:r>
            <a:r>
              <a:rPr lang="zh-CN" altLang="en-US" dirty="0"/>
              <a:t>字段正确，并不意味着报文段一定没有传输错误，有一定的漏检概率，因此只能 “认为” 报文段没有错误。</a:t>
            </a: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直观上，</a:t>
            </a:r>
            <a:r>
              <a:rPr lang="zh-CN" altLang="en-US" sz="1200" kern="1200" dirty="0">
                <a:solidFill>
                  <a:schemeClr val="tx1"/>
                </a:solidFill>
                <a:effectLst/>
                <a:latin typeface="+mn-lt"/>
                <a:ea typeface="+mn-ea"/>
                <a:cs typeface="+mn-cs"/>
              </a:rPr>
              <a:t>校验</a:t>
            </a:r>
            <a:r>
              <a:rPr lang="zh-CN" altLang="zh-CN" sz="1200" kern="1200" dirty="0">
                <a:solidFill>
                  <a:schemeClr val="tx1"/>
                </a:solidFill>
                <a:effectLst/>
                <a:latin typeface="+mn-lt"/>
                <a:ea typeface="+mn-ea"/>
                <a:cs typeface="+mn-cs"/>
              </a:rPr>
              <a:t>和的检错能力是比较弱的，比如两个整数在同一位上出错，则检测不出来。</a:t>
            </a:r>
            <a:r>
              <a:rPr lang="zh-CN" altLang="en-US" sz="1200" kern="1200" dirty="0">
                <a:solidFill>
                  <a:schemeClr val="tx1"/>
                </a:solidFill>
                <a:effectLst/>
                <a:latin typeface="+mn-lt"/>
                <a:ea typeface="+mn-ea"/>
                <a:cs typeface="+mn-cs"/>
              </a:rPr>
              <a:t>那么</a:t>
            </a:r>
            <a:r>
              <a:rPr lang="zh-CN" altLang="zh-CN" sz="1200" kern="1200" dirty="0">
                <a:solidFill>
                  <a:schemeClr val="tx1"/>
                </a:solidFill>
                <a:effectLst/>
                <a:latin typeface="+mn-lt"/>
                <a:ea typeface="+mn-ea"/>
                <a:cs typeface="+mn-cs"/>
              </a:rPr>
              <a:t>为什么要在</a:t>
            </a:r>
            <a:r>
              <a:rPr lang="en-US" altLang="zh-CN" sz="1200" kern="1200" dirty="0">
                <a:solidFill>
                  <a:schemeClr val="tx1"/>
                </a:solidFill>
                <a:effectLst/>
                <a:latin typeface="+mn-lt"/>
                <a:ea typeface="+mn-ea"/>
                <a:cs typeface="+mn-cs"/>
              </a:rPr>
              <a:t>UDP</a:t>
            </a:r>
            <a:r>
              <a:rPr lang="zh-CN" altLang="zh-CN" sz="1200" kern="1200" dirty="0">
                <a:solidFill>
                  <a:schemeClr val="tx1"/>
                </a:solidFill>
                <a:effectLst/>
                <a:latin typeface="+mn-lt"/>
                <a:ea typeface="+mn-ea"/>
                <a:cs typeface="+mn-cs"/>
              </a:rPr>
              <a:t>报文段中提供这么弱的一个检错功能呢？</a:t>
            </a:r>
            <a:r>
              <a:rPr lang="zh-CN" altLang="en-US" sz="1200" kern="1200" dirty="0">
                <a:solidFill>
                  <a:schemeClr val="tx1"/>
                </a:solidFill>
                <a:effectLst/>
                <a:latin typeface="+mn-lt"/>
                <a:ea typeface="+mn-ea"/>
                <a:cs typeface="+mn-cs"/>
              </a:rPr>
              <a:t>两个原因：</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）最有可能出错的地方是在链路上传输的时候，但链路层上一般会提供检错功能，把大部分的传输错误都纠正了</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节点中出现错误的可能性比较小，比如内存某些位出现错误，因此提供一个简单的检错功能就可以了</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校验和</a:t>
            </a:r>
            <a:r>
              <a:rPr lang="zh-CN" altLang="zh-CN" sz="1200" kern="1200" dirty="0">
                <a:solidFill>
                  <a:schemeClr val="tx1"/>
                </a:solidFill>
                <a:effectLst/>
                <a:latin typeface="+mn-lt"/>
                <a:ea typeface="+mn-ea"/>
                <a:cs typeface="+mn-cs"/>
              </a:rPr>
              <a:t>计算简单，软件实现不会产生太大的计算开销。（学习完链路层之后再讨论）</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53</a:t>
            </a:fld>
            <a:endParaRPr kumimoji="1" lang="zh-CN" altLang="en-US"/>
          </a:p>
        </p:txBody>
      </p:sp>
    </p:spTree>
    <p:extLst>
      <p:ext uri="{BB962C8B-B14F-4D97-AF65-F5344CB8AC3E}">
        <p14:creationId xmlns:p14="http://schemas.microsoft.com/office/powerpoint/2010/main" val="349997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1600">
                <a:solidFill>
                  <a:schemeClr val="tx1"/>
                </a:solidFill>
                <a:latin typeface="Comic Sans MS" panose="030F0702030302020204" pitchFamily="66" charset="0"/>
              </a:defRPr>
            </a:lvl1pPr>
            <a:lvl2pPr marL="742950" indent="-285750" defTabSz="933450">
              <a:defRPr sz="1600">
                <a:solidFill>
                  <a:schemeClr val="tx1"/>
                </a:solidFill>
                <a:latin typeface="Comic Sans MS" panose="030F0702030302020204" pitchFamily="66" charset="0"/>
              </a:defRPr>
            </a:lvl2pPr>
            <a:lvl3pPr marL="1143000" indent="-228600" defTabSz="933450">
              <a:defRPr sz="1600">
                <a:solidFill>
                  <a:schemeClr val="tx1"/>
                </a:solidFill>
                <a:latin typeface="Comic Sans MS" panose="030F0702030302020204" pitchFamily="66" charset="0"/>
              </a:defRPr>
            </a:lvl3pPr>
            <a:lvl4pPr marL="1600200" indent="-228600" defTabSz="933450">
              <a:defRPr sz="1600">
                <a:solidFill>
                  <a:schemeClr val="tx1"/>
                </a:solidFill>
                <a:latin typeface="Comic Sans MS" panose="030F0702030302020204" pitchFamily="66" charset="0"/>
              </a:defRPr>
            </a:lvl4pPr>
            <a:lvl5pPr marL="2057400" indent="-228600" defTabSz="933450">
              <a:defRPr sz="1600">
                <a:solidFill>
                  <a:schemeClr val="tx1"/>
                </a:solidFill>
                <a:latin typeface="Comic Sans MS" panose="030F0702030302020204" pitchFamily="66" charset="0"/>
              </a:defRPr>
            </a:lvl5pPr>
            <a:lvl6pPr marL="2514600" indent="-228600" defTabSz="933450" eaLnBrk="0" fontAlgn="base" hangingPunct="0">
              <a:spcBef>
                <a:spcPct val="0"/>
              </a:spcBef>
              <a:spcAft>
                <a:spcPct val="0"/>
              </a:spcAft>
              <a:defRPr sz="1600">
                <a:solidFill>
                  <a:schemeClr val="tx1"/>
                </a:solidFill>
                <a:latin typeface="Comic Sans MS" panose="030F0702030302020204" pitchFamily="66" charset="0"/>
              </a:defRPr>
            </a:lvl6pPr>
            <a:lvl7pPr marL="2971800" indent="-228600" defTabSz="933450" eaLnBrk="0" fontAlgn="base" hangingPunct="0">
              <a:spcBef>
                <a:spcPct val="0"/>
              </a:spcBef>
              <a:spcAft>
                <a:spcPct val="0"/>
              </a:spcAft>
              <a:defRPr sz="1600">
                <a:solidFill>
                  <a:schemeClr val="tx1"/>
                </a:solidFill>
                <a:latin typeface="Comic Sans MS" panose="030F0702030302020204" pitchFamily="66" charset="0"/>
              </a:defRPr>
            </a:lvl7pPr>
            <a:lvl8pPr marL="3429000" indent="-228600" defTabSz="933450" eaLnBrk="0" fontAlgn="base" hangingPunct="0">
              <a:spcBef>
                <a:spcPct val="0"/>
              </a:spcBef>
              <a:spcAft>
                <a:spcPct val="0"/>
              </a:spcAft>
              <a:defRPr sz="1600">
                <a:solidFill>
                  <a:schemeClr val="tx1"/>
                </a:solidFill>
                <a:latin typeface="Comic Sans MS" panose="030F0702030302020204" pitchFamily="66" charset="0"/>
              </a:defRPr>
            </a:lvl8pPr>
            <a:lvl9pPr marL="3886200" indent="-228600" defTabSz="933450" eaLnBrk="0" fontAlgn="base" hangingPunct="0">
              <a:spcBef>
                <a:spcPct val="0"/>
              </a:spcBef>
              <a:spcAft>
                <a:spcPct val="0"/>
              </a:spcAft>
              <a:defRPr sz="1600">
                <a:solidFill>
                  <a:schemeClr val="tx1"/>
                </a:solidFill>
                <a:latin typeface="Comic Sans MS" panose="030F0702030302020204" pitchFamily="66" charset="0"/>
              </a:defRPr>
            </a:lvl9pPr>
          </a:lstStyle>
          <a:p>
            <a:fld id="{AE16ACAD-C14B-449C-BC7E-94FFD7EB3AC6}" type="slidenum">
              <a:rPr lang="en-US" altLang="zh-CN" sz="1200" smtClean="0">
                <a:latin typeface="Times New Roman" panose="02020603050405020304" pitchFamily="18" charset="0"/>
              </a:rPr>
              <a:pPr/>
              <a:t>54</a:t>
            </a:fld>
            <a:endParaRPr lang="en-US" altLang="zh-CN" sz="1200">
              <a:latin typeface="Times New Roman" panose="02020603050405020304"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ea typeface="MS PGothic" panose="020B0600070205080204" pitchFamily="34" charset="-128"/>
            </a:endParaRPr>
          </a:p>
        </p:txBody>
      </p:sp>
    </p:spTree>
    <p:extLst>
      <p:ext uri="{BB962C8B-B14F-4D97-AF65-F5344CB8AC3E}">
        <p14:creationId xmlns:p14="http://schemas.microsoft.com/office/powerpoint/2010/main" val="12550145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注：有些防火墙出于安全考虑，只允许少数</a:t>
            </a:r>
            <a:r>
              <a:rPr lang="en-US" altLang="zh-CN" dirty="0"/>
              <a:t>UDP包通过（如携带DNS报文的UDP包），其余的UDP报文会被丢弃。</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57</a:t>
            </a:fld>
            <a:endParaRPr kumimoji="1" lang="zh-CN" altLang="en-US"/>
          </a:p>
        </p:txBody>
      </p:sp>
    </p:spTree>
    <p:extLst>
      <p:ext uri="{BB962C8B-B14F-4D97-AF65-F5344CB8AC3E}">
        <p14:creationId xmlns:p14="http://schemas.microsoft.com/office/powerpoint/2010/main" val="2285038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点对点通信：回想一下，服务器在一个</a:t>
            </a:r>
            <a:r>
              <a:rPr lang="en-US" altLang="zh-CN" sz="1200" kern="1200" dirty="0">
                <a:solidFill>
                  <a:schemeClr val="tx1"/>
                </a:solidFill>
                <a:effectLst/>
                <a:latin typeface="+mn-lt"/>
                <a:ea typeface="+mn-ea"/>
                <a:cs typeface="+mn-cs"/>
              </a:rPr>
              <a:t>UDP</a:t>
            </a:r>
            <a:r>
              <a:rPr lang="zh-CN" altLang="zh-CN" sz="1200" kern="1200" dirty="0">
                <a:solidFill>
                  <a:schemeClr val="tx1"/>
                </a:solidFill>
                <a:effectLst/>
                <a:latin typeface="+mn-lt"/>
                <a:ea typeface="+mn-ea"/>
                <a:cs typeface="+mn-cs"/>
              </a:rPr>
              <a:t>套接字上可以同时服务多个客户，所以</a:t>
            </a:r>
            <a:r>
              <a:rPr lang="en-US" altLang="zh-CN" sz="1200" kern="1200" dirty="0">
                <a:solidFill>
                  <a:schemeClr val="tx1"/>
                </a:solidFill>
                <a:effectLst/>
                <a:latin typeface="+mn-lt"/>
                <a:ea typeface="+mn-ea"/>
                <a:cs typeface="+mn-cs"/>
              </a:rPr>
              <a:t>UDP</a:t>
            </a:r>
            <a:r>
              <a:rPr lang="zh-CN" altLang="zh-CN" sz="1200" kern="1200" dirty="0">
                <a:solidFill>
                  <a:schemeClr val="tx1"/>
                </a:solidFill>
                <a:effectLst/>
                <a:latin typeface="+mn-lt"/>
                <a:ea typeface="+mn-ea"/>
                <a:cs typeface="+mn-cs"/>
              </a:rPr>
              <a:t>支持一对多、多对一通信。而在</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套接字上监听的服务器，在收到一个客户请求后，会创建一个连接套接字和一个新的进程或线程，专门服务于该客户，所以</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连接是点到点的。</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UDP</a:t>
            </a:r>
            <a:r>
              <a:rPr lang="zh-CN" altLang="zh-CN" sz="1200" kern="1200" dirty="0">
                <a:solidFill>
                  <a:schemeClr val="tx1"/>
                </a:solidFill>
                <a:effectLst/>
                <a:latin typeface="+mn-lt"/>
                <a:ea typeface="+mn-ea"/>
                <a:cs typeface="+mn-cs"/>
              </a:rPr>
              <a:t>保留报文边界：回想一下前面介绍过的套接字编程。使用</a:t>
            </a:r>
            <a:r>
              <a:rPr lang="en-US" altLang="zh-CN" sz="1200" kern="1200" dirty="0">
                <a:solidFill>
                  <a:schemeClr val="tx1"/>
                </a:solidFill>
                <a:effectLst/>
                <a:latin typeface="+mn-lt"/>
                <a:ea typeface="+mn-ea"/>
                <a:cs typeface="+mn-cs"/>
              </a:rPr>
              <a:t>UDP</a:t>
            </a:r>
            <a:r>
              <a:rPr lang="zh-CN" altLang="zh-CN" sz="1200" kern="1200" dirty="0">
                <a:solidFill>
                  <a:schemeClr val="tx1"/>
                </a:solidFill>
                <a:effectLst/>
                <a:latin typeface="+mn-lt"/>
                <a:ea typeface="+mn-ea"/>
                <a:cs typeface="+mn-cs"/>
              </a:rPr>
              <a:t>协议时，当发送方应用程序调用</a:t>
            </a:r>
            <a:r>
              <a:rPr lang="en-US" altLang="zh-CN" sz="1200" kern="1200" dirty="0">
                <a:solidFill>
                  <a:schemeClr val="tx1"/>
                </a:solidFill>
                <a:effectLst/>
                <a:latin typeface="+mn-lt"/>
                <a:ea typeface="+mn-ea"/>
                <a:cs typeface="+mn-cs"/>
              </a:rPr>
              <a:t>UDP</a:t>
            </a:r>
            <a:r>
              <a:rPr lang="zh-CN" altLang="zh-CN" sz="1200" kern="1200" dirty="0">
                <a:solidFill>
                  <a:schemeClr val="tx1"/>
                </a:solidFill>
                <a:effectLst/>
                <a:latin typeface="+mn-lt"/>
                <a:ea typeface="+mn-ea"/>
                <a:cs typeface="+mn-cs"/>
              </a:rPr>
              <a:t>时，</a:t>
            </a:r>
            <a:r>
              <a:rPr lang="en-US" altLang="zh-CN" sz="1200" kern="1200" dirty="0">
                <a:solidFill>
                  <a:schemeClr val="tx1"/>
                </a:solidFill>
                <a:effectLst/>
                <a:latin typeface="+mn-lt"/>
                <a:ea typeface="+mn-ea"/>
                <a:cs typeface="+mn-cs"/>
              </a:rPr>
              <a:t>UDP</a:t>
            </a:r>
            <a:r>
              <a:rPr lang="zh-CN" altLang="zh-CN" sz="1200" kern="1200" dirty="0">
                <a:solidFill>
                  <a:schemeClr val="tx1"/>
                </a:solidFill>
                <a:effectLst/>
                <a:latin typeface="+mn-lt"/>
                <a:ea typeface="+mn-ea"/>
                <a:cs typeface="+mn-cs"/>
              </a:rPr>
              <a:t>用应用程序交给的数据创建一个报文段，交给网络层发送。接收方</a:t>
            </a:r>
            <a:r>
              <a:rPr lang="en-US" altLang="zh-CN" sz="1200" kern="1200" dirty="0">
                <a:solidFill>
                  <a:schemeClr val="tx1"/>
                </a:solidFill>
                <a:effectLst/>
                <a:latin typeface="+mn-lt"/>
                <a:ea typeface="+mn-ea"/>
                <a:cs typeface="+mn-cs"/>
              </a:rPr>
              <a:t>UDP</a:t>
            </a:r>
            <a:r>
              <a:rPr lang="zh-CN" altLang="zh-CN" sz="1200" kern="1200" dirty="0">
                <a:solidFill>
                  <a:schemeClr val="tx1"/>
                </a:solidFill>
                <a:effectLst/>
                <a:latin typeface="+mn-lt"/>
                <a:ea typeface="+mn-ea"/>
                <a:cs typeface="+mn-cs"/>
              </a:rPr>
              <a:t>收到一个报文段后，从中取出全部数据交给应用程序。应用程序一次输出的内容被封装在一个</a:t>
            </a:r>
            <a:r>
              <a:rPr lang="en-US" altLang="zh-CN" sz="1200" kern="1200" dirty="0">
                <a:solidFill>
                  <a:schemeClr val="tx1"/>
                </a:solidFill>
                <a:effectLst/>
                <a:latin typeface="+mn-lt"/>
                <a:ea typeface="+mn-ea"/>
                <a:cs typeface="+mn-cs"/>
              </a:rPr>
              <a:t>UDP</a:t>
            </a:r>
            <a:r>
              <a:rPr lang="zh-CN" altLang="zh-CN" sz="1200" kern="1200" dirty="0">
                <a:solidFill>
                  <a:schemeClr val="tx1"/>
                </a:solidFill>
                <a:effectLst/>
                <a:latin typeface="+mn-lt"/>
                <a:ea typeface="+mn-ea"/>
                <a:cs typeface="+mn-cs"/>
              </a:rPr>
              <a:t>报文段中传输，并一次性交付给接收方应用程序。应用程序不同时候输出的内容会被封装在不同的报文段中传输，并被分别交付给接收方应用程序。所以，</a:t>
            </a:r>
            <a:r>
              <a:rPr lang="en-US" altLang="zh-CN" sz="1200" kern="1200" dirty="0">
                <a:solidFill>
                  <a:schemeClr val="tx1"/>
                </a:solidFill>
                <a:effectLst/>
                <a:latin typeface="+mn-lt"/>
                <a:ea typeface="+mn-ea"/>
                <a:cs typeface="+mn-cs"/>
              </a:rPr>
              <a:t>UDP</a:t>
            </a:r>
            <a:r>
              <a:rPr lang="zh-CN" altLang="zh-CN" sz="1200" kern="1200" dirty="0">
                <a:solidFill>
                  <a:schemeClr val="tx1"/>
                </a:solidFill>
                <a:effectLst/>
                <a:latin typeface="+mn-lt"/>
                <a:ea typeface="+mn-ea"/>
                <a:cs typeface="+mn-cs"/>
              </a:rPr>
              <a:t>是保留报文（应用程序的输出）边界的。</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TCP不保留报文边界：</a:t>
            </a:r>
            <a:r>
              <a:rPr lang="zh-CN" altLang="zh-CN" sz="1200" kern="1200" dirty="0">
                <a:solidFill>
                  <a:schemeClr val="tx1"/>
                </a:solidFill>
                <a:effectLst/>
                <a:latin typeface="+mn-lt"/>
                <a:ea typeface="+mn-ea"/>
                <a:cs typeface="+mn-cs"/>
              </a:rPr>
              <a:t>使用</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协议时，发送方应用程序将要发送的内容写入套接字，但发送方</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并不急于将数据封装到报文段中发走。发送方</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通常会缓存应用程序交给它的数据，应用程序的多次输入被不加区分地放在一起。当缓存中的数据能够封装成一个最大长度的报文段或满足其它要求时，发送方</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将缓存中的数据划分成适当大小的块，每块封装成一个</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报文段发送。接收端</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将收到的报文段中的内容依次写入接收方缓存，同样不加区分地放在一起，供应用程序需要的时候读取。因此，应用程序不同时候的输出可能会被封装在同一个报文段中传输，在</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看来，它交付的内容是没有结构的字节流，这些字节流的语义由应用程序解释。</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建立连接的本质，就是通信的双方为本次通信建立好传输数据所需要的状态，包括套接字、缓冲区和相关变量（如报文段最大长度、与发送</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接收窗口相关的变量等）。关闭连接就是释放相关的资源，包括关闭套接字、释放缓冲区和变量所占用的内存。为了保证数据可靠、有序地传输，收发双方需要协调。</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59</a:t>
            </a:fld>
            <a:endParaRPr kumimoji="1" lang="zh-CN" altLang="en-US"/>
          </a:p>
        </p:txBody>
      </p:sp>
    </p:spTree>
    <p:extLst>
      <p:ext uri="{BB962C8B-B14F-4D97-AF65-F5344CB8AC3E}">
        <p14:creationId xmlns:p14="http://schemas.microsoft.com/office/powerpoint/2010/main" val="2766480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需要实现可靠传输、流量控制等功能，这些功能会在报头中有所体现。</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这张片子</a:t>
            </a:r>
            <a:r>
              <a:rPr lang="zh-CN" altLang="zh-CN" sz="1200" kern="1200" dirty="0">
                <a:solidFill>
                  <a:schemeClr val="tx1"/>
                </a:solidFill>
                <a:effectLst/>
                <a:latin typeface="+mn-lt"/>
                <a:ea typeface="+mn-ea"/>
                <a:cs typeface="+mn-cs"/>
              </a:rPr>
              <a:t>快速浏览一下</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报文段的结构</a:t>
            </a:r>
            <a:r>
              <a:rPr lang="zh-CN" altLang="en-US" sz="1200" kern="1200" dirty="0">
                <a:solidFill>
                  <a:schemeClr val="tx1"/>
                </a:solidFill>
                <a:effectLst/>
                <a:latin typeface="+mn-lt"/>
                <a:ea typeface="+mn-ea"/>
                <a:cs typeface="+mn-cs"/>
              </a:rPr>
              <a:t>，一些重要的字段在后面详细介绍。</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61</a:t>
            </a:fld>
            <a:endParaRPr kumimoji="1" lang="zh-CN" altLang="en-US"/>
          </a:p>
        </p:txBody>
      </p:sp>
    </p:spTree>
    <p:extLst>
      <p:ext uri="{BB962C8B-B14F-4D97-AF65-F5344CB8AC3E}">
        <p14:creationId xmlns:p14="http://schemas.microsoft.com/office/powerpoint/2010/main" val="2843797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假设终端上运行了多个进程，到达终端的报文如何交付给应用进程呢？可以用手写信件通信做一个类比</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10</a:t>
            </a:fld>
            <a:endParaRPr kumimoji="1" lang="zh-CN" altLang="en-US"/>
          </a:p>
        </p:txBody>
      </p:sp>
    </p:spTree>
    <p:extLst>
      <p:ext uri="{BB962C8B-B14F-4D97-AF65-F5344CB8AC3E}">
        <p14:creationId xmlns:p14="http://schemas.microsoft.com/office/powerpoint/2010/main" val="3334709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62</a:t>
            </a:fld>
            <a:endParaRPr kumimoji="1" lang="zh-CN" altLang="en-US"/>
          </a:p>
        </p:txBody>
      </p:sp>
    </p:spTree>
    <p:extLst>
      <p:ext uri="{BB962C8B-B14F-4D97-AF65-F5344CB8AC3E}">
        <p14:creationId xmlns:p14="http://schemas.microsoft.com/office/powerpoint/2010/main" val="4075246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这两个序号是实现可靠数据传输的重要组成部分。由于</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提供的是字节流传输，每个字节都有一个序号。</a:t>
            </a: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序号：这个序号并不是报文段的序号，而是报文段中第一个数据字节的序号。</a:t>
            </a: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确认序号：我们前面在介绍可靠数据传输时，假设数据是单方向传输的，接收方的反馈放在一个单独的</a:t>
            </a:r>
            <a:r>
              <a:rPr lang="en-US" altLang="zh-CN" sz="1200" kern="1200" dirty="0">
                <a:solidFill>
                  <a:schemeClr val="tx1"/>
                </a:solidFill>
                <a:effectLst/>
                <a:latin typeface="+mn-lt"/>
                <a:ea typeface="+mn-ea"/>
                <a:cs typeface="+mn-cs"/>
              </a:rPr>
              <a:t>ACK</a:t>
            </a:r>
            <a:r>
              <a:rPr lang="zh-CN" altLang="zh-CN" sz="1200" kern="1200" dirty="0">
                <a:solidFill>
                  <a:schemeClr val="tx1"/>
                </a:solidFill>
                <a:effectLst/>
                <a:latin typeface="+mn-lt"/>
                <a:ea typeface="+mn-ea"/>
                <a:cs typeface="+mn-cs"/>
              </a:rPr>
              <a:t>分组中发送。但是</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提供的是全双工通信，</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向</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发送数据的同时，</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可能也在从</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接收数据，这种情况下</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可以将反馈捎带在它发送给</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的报文段中。</a:t>
            </a:r>
          </a:p>
          <a:p>
            <a:r>
              <a:rPr lang="en-US" altLang="zh-CN" sz="1200" kern="1200" dirty="0">
                <a:solidFill>
                  <a:schemeClr val="tx1"/>
                </a:solidFill>
                <a:effectLst/>
                <a:latin typeface="+mn-lt"/>
                <a:ea typeface="+mn-ea"/>
                <a:cs typeface="+mn-cs"/>
              </a:rPr>
              <a:t>	</a:t>
            </a:r>
          </a:p>
          <a:p>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采用累积确认，确认序号用来表示期望从对方接收的下一个字节的序号。</a:t>
            </a:r>
          </a:p>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63</a:t>
            </a:fld>
            <a:endParaRPr kumimoji="1" lang="zh-CN" altLang="en-US"/>
          </a:p>
        </p:txBody>
      </p:sp>
    </p:spTree>
    <p:extLst>
      <p:ext uri="{BB962C8B-B14F-4D97-AF65-F5344CB8AC3E}">
        <p14:creationId xmlns:p14="http://schemas.microsoft.com/office/powerpoint/2010/main" val="1593725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一个应用例子：用户在主机</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上</a:t>
            </a:r>
            <a:r>
              <a:rPr lang="en-US" altLang="zh-CN" sz="1200" kern="1200" dirty="0">
                <a:solidFill>
                  <a:schemeClr val="tx1"/>
                </a:solidFill>
                <a:effectLst/>
                <a:latin typeface="+mn-lt"/>
                <a:ea typeface="+mn-ea"/>
                <a:cs typeface="+mn-cs"/>
              </a:rPr>
              <a:t>telnet</a:t>
            </a:r>
            <a:r>
              <a:rPr lang="zh-CN" altLang="zh-CN" sz="1200" kern="1200" dirty="0">
                <a:solidFill>
                  <a:schemeClr val="tx1"/>
                </a:solidFill>
                <a:effectLst/>
                <a:latin typeface="+mn-lt"/>
                <a:ea typeface="+mn-ea"/>
                <a:cs typeface="+mn-cs"/>
              </a:rPr>
              <a:t>到主机</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，用户输入的每一个字符都被送往主机</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，主机</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将收到的字符发回给主机</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，显示在屏幕上。</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注意到第三个报文段中数据部分为空，但仍然有一个序号。这是因为</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要求在这个字段中必须填入一个序号，显然不能填入</a:t>
            </a:r>
            <a:r>
              <a:rPr lang="en-US" altLang="zh-CN" sz="1200" kern="1200" dirty="0">
                <a:solidFill>
                  <a:schemeClr val="tx1"/>
                </a:solidFill>
                <a:effectLst/>
                <a:latin typeface="+mn-lt"/>
                <a:ea typeface="+mn-ea"/>
                <a:cs typeface="+mn-cs"/>
              </a:rPr>
              <a:t>42</a:t>
            </a:r>
            <a:r>
              <a:rPr lang="zh-CN" altLang="zh-CN" sz="1200" kern="1200" dirty="0">
                <a:solidFill>
                  <a:schemeClr val="tx1"/>
                </a:solidFill>
                <a:effectLst/>
                <a:latin typeface="+mn-lt"/>
                <a:ea typeface="+mn-ea"/>
                <a:cs typeface="+mn-cs"/>
              </a:rPr>
              <a:t>，只能是</a:t>
            </a:r>
            <a:r>
              <a:rPr lang="en-US" altLang="zh-CN" sz="1200" kern="1200" dirty="0">
                <a:solidFill>
                  <a:schemeClr val="tx1"/>
                </a:solidFill>
                <a:effectLst/>
                <a:latin typeface="+mn-lt"/>
                <a:ea typeface="+mn-ea"/>
                <a:cs typeface="+mn-cs"/>
              </a:rPr>
              <a:t>43</a:t>
            </a:r>
            <a:r>
              <a:rPr lang="zh-CN" altLang="zh-CN"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64</a:t>
            </a:fld>
            <a:endParaRPr kumimoji="1" lang="zh-CN" altLang="en-US"/>
          </a:p>
        </p:txBody>
      </p:sp>
    </p:spTree>
    <p:extLst>
      <p:ext uri="{BB962C8B-B14F-4D97-AF65-F5344CB8AC3E}">
        <p14:creationId xmlns:p14="http://schemas.microsoft.com/office/powerpoint/2010/main" val="568945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66</a:t>
            </a:fld>
            <a:endParaRPr kumimoji="1" lang="zh-CN" altLang="en-US"/>
          </a:p>
        </p:txBody>
      </p:sp>
    </p:spTree>
    <p:extLst>
      <p:ext uri="{BB962C8B-B14F-4D97-AF65-F5344CB8AC3E}">
        <p14:creationId xmlns:p14="http://schemas.microsoft.com/office/powerpoint/2010/main" val="32131342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是一个非常复杂的协议，包括了可靠传输、流量控制和拥塞控制的机制。为关注可靠传输，我们考虑一个高度简化的</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协议，在这个协议中只有可靠传输机制。另外，为方便叙述，我们考虑在一个方向上传输数据。</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在流水线协议中，我们讲了</a:t>
            </a:r>
            <a:r>
              <a:rPr lang="en-US" altLang="zh-CN" sz="1200" kern="1200" dirty="0">
                <a:solidFill>
                  <a:schemeClr val="tx1"/>
                </a:solidFill>
                <a:effectLst/>
                <a:latin typeface="+mn-lt"/>
                <a:ea typeface="+mn-ea"/>
                <a:cs typeface="+mn-cs"/>
              </a:rPr>
              <a:t>GBN</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SR</a:t>
            </a:r>
            <a:r>
              <a:rPr lang="zh-CN" altLang="zh-CN" sz="1200" kern="1200" dirty="0">
                <a:solidFill>
                  <a:schemeClr val="tx1"/>
                </a:solidFill>
                <a:effectLst/>
                <a:latin typeface="+mn-lt"/>
                <a:ea typeface="+mn-ea"/>
                <a:cs typeface="+mn-cs"/>
              </a:rPr>
              <a:t>两种协议，它们的区别主要源于接收方对失序分组的处理方式不同：</a:t>
            </a:r>
            <a:r>
              <a:rPr lang="en-US" altLang="zh-CN" sz="1200" kern="1200" dirty="0">
                <a:solidFill>
                  <a:schemeClr val="tx1"/>
                </a:solidFill>
                <a:effectLst/>
                <a:latin typeface="+mn-lt"/>
                <a:ea typeface="+mn-ea"/>
                <a:cs typeface="+mn-cs"/>
              </a:rPr>
              <a:t>GBN</a:t>
            </a:r>
            <a:r>
              <a:rPr lang="zh-CN" altLang="zh-CN" sz="1200" kern="1200" dirty="0">
                <a:solidFill>
                  <a:schemeClr val="tx1"/>
                </a:solidFill>
                <a:effectLst/>
                <a:latin typeface="+mn-lt"/>
                <a:ea typeface="+mn-ea"/>
                <a:cs typeface="+mn-cs"/>
              </a:rPr>
              <a:t>不缓存失序的分组，因而发送方需要从未确认的分组开始重传所有分组；而</a:t>
            </a:r>
            <a:r>
              <a:rPr lang="en-US" altLang="zh-CN" sz="1200" kern="1200" dirty="0">
                <a:solidFill>
                  <a:schemeClr val="tx1"/>
                </a:solidFill>
                <a:effectLst/>
                <a:latin typeface="+mn-lt"/>
                <a:ea typeface="+mn-ea"/>
                <a:cs typeface="+mn-cs"/>
              </a:rPr>
              <a:t>SR</a:t>
            </a:r>
            <a:r>
              <a:rPr lang="zh-CN" altLang="zh-CN" sz="1200" kern="1200" dirty="0">
                <a:solidFill>
                  <a:schemeClr val="tx1"/>
                </a:solidFill>
                <a:effectLst/>
                <a:latin typeface="+mn-lt"/>
                <a:ea typeface="+mn-ea"/>
                <a:cs typeface="+mn-cs"/>
              </a:rPr>
              <a:t>缓存所有落在接收窗口的失序分组，所以发送方只需重传丢失的分组。那么</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采用的是</a:t>
            </a:r>
            <a:r>
              <a:rPr lang="en-US" altLang="zh-CN" sz="1200" kern="1200" dirty="0">
                <a:solidFill>
                  <a:schemeClr val="tx1"/>
                </a:solidFill>
                <a:effectLst/>
                <a:latin typeface="+mn-lt"/>
                <a:ea typeface="+mn-ea"/>
                <a:cs typeface="+mn-cs"/>
              </a:rPr>
              <a:t>GBN</a:t>
            </a:r>
            <a:r>
              <a:rPr lang="zh-CN" altLang="zh-CN" sz="1200" kern="1200" dirty="0">
                <a:solidFill>
                  <a:schemeClr val="tx1"/>
                </a:solidFill>
                <a:effectLst/>
                <a:latin typeface="+mn-lt"/>
                <a:ea typeface="+mn-ea"/>
                <a:cs typeface="+mn-cs"/>
              </a:rPr>
              <a:t>还是</a:t>
            </a:r>
            <a:r>
              <a:rPr lang="en-US" altLang="zh-CN" sz="1200" kern="1200" dirty="0">
                <a:solidFill>
                  <a:schemeClr val="tx1"/>
                </a:solidFill>
                <a:effectLst/>
                <a:latin typeface="+mn-lt"/>
                <a:ea typeface="+mn-ea"/>
                <a:cs typeface="+mn-cs"/>
              </a:rPr>
              <a:t>SR</a:t>
            </a:r>
            <a:r>
              <a:rPr lang="zh-CN" altLang="zh-CN" sz="1200" kern="1200" dirty="0">
                <a:solidFill>
                  <a:schemeClr val="tx1"/>
                </a:solidFill>
                <a:effectLst/>
                <a:latin typeface="+mn-lt"/>
                <a:ea typeface="+mn-ea"/>
                <a:cs typeface="+mn-cs"/>
              </a:rPr>
              <a:t>呢？</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对于接收端来说，主要关注：如何发送确认，如何处理失序的报文。由于</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采用累积确认，因此其确认的序号之前不能有缺失的数据，从而只有在正确、按序收到报文段后，才能更新确认序号，这一点和</a:t>
            </a:r>
            <a:r>
              <a:rPr lang="en-US" altLang="zh-CN" sz="1200" kern="1200" dirty="0">
                <a:solidFill>
                  <a:schemeClr val="tx1"/>
                </a:solidFill>
                <a:effectLst/>
                <a:latin typeface="+mn-lt"/>
                <a:ea typeface="+mn-ea"/>
                <a:cs typeface="+mn-cs"/>
              </a:rPr>
              <a:t>GBN</a:t>
            </a:r>
            <a:r>
              <a:rPr lang="zh-CN" altLang="zh-CN" sz="1200" kern="1200" dirty="0">
                <a:solidFill>
                  <a:schemeClr val="tx1"/>
                </a:solidFill>
                <a:effectLst/>
                <a:latin typeface="+mn-lt"/>
                <a:ea typeface="+mn-ea"/>
                <a:cs typeface="+mn-cs"/>
              </a:rPr>
              <a:t>类似。然而，</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接收方缓存失序的报文段，这一点和</a:t>
            </a:r>
            <a:r>
              <a:rPr lang="en-US" altLang="zh-CN" sz="1200" kern="1200" dirty="0">
                <a:solidFill>
                  <a:schemeClr val="tx1"/>
                </a:solidFill>
                <a:effectLst/>
                <a:latin typeface="+mn-lt"/>
                <a:ea typeface="+mn-ea"/>
                <a:cs typeface="+mn-cs"/>
              </a:rPr>
              <a:t>SR</a:t>
            </a:r>
            <a:r>
              <a:rPr lang="zh-CN" altLang="zh-CN" sz="1200" kern="1200" dirty="0">
                <a:solidFill>
                  <a:schemeClr val="tx1"/>
                </a:solidFill>
                <a:effectLst/>
                <a:latin typeface="+mn-lt"/>
                <a:ea typeface="+mn-ea"/>
                <a:cs typeface="+mn-cs"/>
              </a:rPr>
              <a:t>类似。</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对于发送端来说，主要关注：定时器的使用，如何重传。定时器的使用类似</a:t>
            </a:r>
            <a:r>
              <a:rPr lang="en-US" altLang="zh-CN" sz="1200" kern="1200" dirty="0">
                <a:solidFill>
                  <a:schemeClr val="tx1"/>
                </a:solidFill>
                <a:effectLst/>
                <a:latin typeface="+mn-lt"/>
                <a:ea typeface="+mn-ea"/>
                <a:cs typeface="+mn-cs"/>
              </a:rPr>
              <a:t>GBN</a:t>
            </a:r>
            <a:r>
              <a:rPr lang="zh-CN" altLang="zh-CN" sz="1200" kern="1200" dirty="0">
                <a:solidFill>
                  <a:schemeClr val="tx1"/>
                </a:solidFill>
                <a:effectLst/>
                <a:latin typeface="+mn-lt"/>
                <a:ea typeface="+mn-ea"/>
                <a:cs typeface="+mn-cs"/>
              </a:rPr>
              <a:t>，发送方只对最早未确认的报文段使用一个定时器。然而，在重传报文段方面类似</a:t>
            </a:r>
            <a:r>
              <a:rPr lang="en-US" altLang="zh-CN" sz="1200" kern="1200" dirty="0">
                <a:solidFill>
                  <a:schemeClr val="tx1"/>
                </a:solidFill>
                <a:effectLst/>
                <a:latin typeface="+mn-lt"/>
                <a:ea typeface="+mn-ea"/>
                <a:cs typeface="+mn-cs"/>
              </a:rPr>
              <a:t>SR</a:t>
            </a:r>
            <a:r>
              <a:rPr lang="zh-CN" altLang="zh-CN" sz="1200" kern="1200" dirty="0">
                <a:solidFill>
                  <a:schemeClr val="tx1"/>
                </a:solidFill>
                <a:effectLst/>
                <a:latin typeface="+mn-lt"/>
                <a:ea typeface="+mn-ea"/>
                <a:cs typeface="+mn-cs"/>
              </a:rPr>
              <a:t>，只重传最早未确认的报文段。</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67</a:t>
            </a:fld>
            <a:endParaRPr kumimoji="1" lang="zh-CN" altLang="en-US"/>
          </a:p>
        </p:txBody>
      </p:sp>
    </p:spTree>
    <p:extLst>
      <p:ext uri="{BB962C8B-B14F-4D97-AF65-F5344CB8AC3E}">
        <p14:creationId xmlns:p14="http://schemas.microsoft.com/office/powerpoint/2010/main" val="6370423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我们先看发送端的处理。发送端需要处理三种事件：</a:t>
            </a:r>
            <a:r>
              <a:rPr lang="zh-CN" altLang="en-US" sz="1200" kern="1200" dirty="0">
                <a:solidFill>
                  <a:schemeClr val="tx1"/>
                </a:solidFill>
                <a:effectLst/>
                <a:latin typeface="+mn-lt"/>
                <a:ea typeface="+mn-ea"/>
                <a:cs typeface="+mn-cs"/>
              </a:rPr>
              <a:t>从应用收到数据，定时器超时，收到接收方的</a:t>
            </a:r>
            <a:r>
              <a:rPr lang="en-US" altLang="zh-CN" sz="1200" kern="1200" dirty="0">
                <a:solidFill>
                  <a:schemeClr val="tx1"/>
                </a:solidFill>
                <a:effectLst/>
                <a:latin typeface="+mn-lt"/>
                <a:ea typeface="+mn-ea"/>
                <a:cs typeface="+mn-cs"/>
              </a:rPr>
              <a:t>ACK。</a:t>
            </a: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注意，我们这里考虑的是一个高度简化的</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协议，发送方在收到应用数据后立即创建一个</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段并发送。实际上，发送方需要判断发送时机是否满足，我们将在后面介绍</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的发送时机怎么确定。</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68</a:t>
            </a:fld>
            <a:endParaRPr kumimoji="1" lang="zh-CN" altLang="en-US"/>
          </a:p>
        </p:txBody>
      </p:sp>
    </p:spTree>
    <p:extLst>
      <p:ext uri="{BB962C8B-B14F-4D97-AF65-F5344CB8AC3E}">
        <p14:creationId xmlns:p14="http://schemas.microsoft.com/office/powerpoint/2010/main" val="718299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这张</a:t>
            </a:r>
            <a:r>
              <a:rPr lang="en-US" altLang="zh-CN" sz="1200" kern="1200" dirty="0">
                <a:solidFill>
                  <a:schemeClr val="tx1"/>
                </a:solidFill>
                <a:effectLst/>
                <a:latin typeface="+mn-lt"/>
                <a:ea typeface="+mn-ea"/>
                <a:cs typeface="+mn-cs"/>
              </a:rPr>
              <a:t>PPT</a:t>
            </a:r>
            <a:r>
              <a:rPr lang="zh-CN" altLang="zh-CN" sz="1200" kern="1200" dirty="0">
                <a:solidFill>
                  <a:schemeClr val="tx1"/>
                </a:solidFill>
                <a:effectLst/>
                <a:latin typeface="+mn-lt"/>
                <a:ea typeface="+mn-ea"/>
                <a:cs typeface="+mn-cs"/>
              </a:rPr>
              <a:t>列出了</a:t>
            </a:r>
            <a:r>
              <a:rPr lang="en-US" altLang="zh-CN" sz="1200" kern="1200" dirty="0">
                <a:solidFill>
                  <a:schemeClr val="tx1"/>
                </a:solidFill>
                <a:effectLst/>
                <a:latin typeface="+mn-lt"/>
                <a:ea typeface="+mn-ea"/>
                <a:cs typeface="+mn-cs"/>
              </a:rPr>
              <a:t>TCP</a:t>
            </a:r>
            <a:r>
              <a:rPr lang="zh-CN" altLang="en-US" sz="1200" kern="1200" dirty="0">
                <a:solidFill>
                  <a:schemeClr val="tx1"/>
                </a:solidFill>
                <a:effectLst/>
                <a:latin typeface="+mn-lt"/>
                <a:ea typeface="+mn-ea"/>
                <a:cs typeface="+mn-cs"/>
              </a:rPr>
              <a:t>可能的</a:t>
            </a:r>
            <a:r>
              <a:rPr lang="zh-CN" altLang="zh-CN" sz="1200" kern="1200" dirty="0">
                <a:solidFill>
                  <a:schemeClr val="tx1"/>
                </a:solidFill>
                <a:effectLst/>
                <a:latin typeface="+mn-lt"/>
                <a:ea typeface="+mn-ea"/>
                <a:cs typeface="+mn-cs"/>
              </a:rPr>
              <a:t>重传场景。</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情形一（</a:t>
            </a:r>
            <a:r>
              <a:rPr lang="en-US" altLang="zh-CN" sz="1200" kern="1200" dirty="0">
                <a:solidFill>
                  <a:schemeClr val="tx1"/>
                </a:solidFill>
                <a:effectLst/>
                <a:latin typeface="+mn-lt"/>
                <a:ea typeface="+mn-ea"/>
                <a:cs typeface="+mn-cs"/>
              </a:rPr>
              <a:t>ACK</a:t>
            </a:r>
            <a:r>
              <a:rPr lang="zh-CN" altLang="zh-CN" sz="1200" kern="1200" dirty="0">
                <a:solidFill>
                  <a:schemeClr val="tx1"/>
                </a:solidFill>
                <a:effectLst/>
                <a:latin typeface="+mn-lt"/>
                <a:ea typeface="+mn-ea"/>
                <a:cs typeface="+mn-cs"/>
              </a:rPr>
              <a:t>丢失）：超时，重传。</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情形二（超时设得太小）：重发最早未确认的报文段（序号</a:t>
            </a:r>
            <a:r>
              <a:rPr lang="en-US" altLang="zh-CN" sz="1200" kern="1200" dirty="0">
                <a:solidFill>
                  <a:schemeClr val="tx1"/>
                </a:solidFill>
                <a:effectLst/>
                <a:latin typeface="+mn-lt"/>
                <a:ea typeface="+mn-ea"/>
                <a:cs typeface="+mn-cs"/>
              </a:rPr>
              <a:t>92</a:t>
            </a:r>
            <a:r>
              <a:rPr lang="zh-CN" altLang="zh-CN" sz="1200" kern="1200" dirty="0">
                <a:solidFill>
                  <a:schemeClr val="tx1"/>
                </a:solidFill>
                <a:effectLst/>
                <a:latin typeface="+mn-lt"/>
                <a:ea typeface="+mn-ea"/>
                <a:cs typeface="+mn-cs"/>
              </a:rPr>
              <a:t>），重启定时器。当</a:t>
            </a:r>
            <a:r>
              <a:rPr lang="en-US" altLang="zh-CN" sz="1200" kern="1200" dirty="0">
                <a:solidFill>
                  <a:schemeClr val="tx1"/>
                </a:solidFill>
                <a:effectLst/>
                <a:latin typeface="+mn-lt"/>
                <a:ea typeface="+mn-ea"/>
                <a:cs typeface="+mn-cs"/>
              </a:rPr>
              <a:t>ACK(100)</a:t>
            </a:r>
            <a:r>
              <a:rPr lang="zh-CN" altLang="zh-CN" sz="1200" kern="1200" dirty="0">
                <a:solidFill>
                  <a:schemeClr val="tx1"/>
                </a:solidFill>
                <a:effectLst/>
                <a:latin typeface="+mn-lt"/>
                <a:ea typeface="+mn-ea"/>
                <a:cs typeface="+mn-cs"/>
              </a:rPr>
              <a:t>到来时，更新基序号为</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，对序号为</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的段启动定时器。当</a:t>
            </a:r>
            <a:r>
              <a:rPr lang="en-US" altLang="zh-CN" sz="1200" kern="1200" dirty="0">
                <a:solidFill>
                  <a:schemeClr val="tx1"/>
                </a:solidFill>
                <a:effectLst/>
                <a:latin typeface="+mn-lt"/>
                <a:ea typeface="+mn-ea"/>
                <a:cs typeface="+mn-cs"/>
              </a:rPr>
              <a:t>ACK(120)</a:t>
            </a:r>
            <a:r>
              <a:rPr lang="zh-CN" altLang="zh-CN" sz="1200" kern="1200" dirty="0">
                <a:solidFill>
                  <a:schemeClr val="tx1"/>
                </a:solidFill>
                <a:effectLst/>
                <a:latin typeface="+mn-lt"/>
                <a:ea typeface="+mn-ea"/>
                <a:cs typeface="+mn-cs"/>
              </a:rPr>
              <a:t>到来时，更新基序号为</a:t>
            </a:r>
            <a:r>
              <a:rPr lang="en-US" altLang="zh-CN" sz="1200" kern="1200" dirty="0">
                <a:solidFill>
                  <a:schemeClr val="tx1"/>
                </a:solidFill>
                <a:effectLst/>
                <a:latin typeface="+mn-lt"/>
                <a:ea typeface="+mn-ea"/>
                <a:cs typeface="+mn-cs"/>
              </a:rPr>
              <a:t>120</a:t>
            </a:r>
            <a:r>
              <a:rPr lang="zh-CN" altLang="zh-CN" sz="1200" kern="1200" dirty="0">
                <a:solidFill>
                  <a:schemeClr val="tx1"/>
                </a:solidFill>
                <a:effectLst/>
                <a:latin typeface="+mn-lt"/>
                <a:ea typeface="+mn-ea"/>
                <a:cs typeface="+mn-cs"/>
              </a:rPr>
              <a:t>，终止定时器。对最后一个到来的</a:t>
            </a:r>
            <a:r>
              <a:rPr lang="en-US" altLang="zh-CN" sz="1200" kern="1200" dirty="0">
                <a:solidFill>
                  <a:schemeClr val="tx1"/>
                </a:solidFill>
                <a:effectLst/>
                <a:latin typeface="+mn-lt"/>
                <a:ea typeface="+mn-ea"/>
                <a:cs typeface="+mn-cs"/>
              </a:rPr>
              <a:t>ACK</a:t>
            </a:r>
            <a:r>
              <a:rPr lang="zh-CN" altLang="zh-CN" sz="1200" kern="1200" dirty="0">
                <a:solidFill>
                  <a:schemeClr val="tx1"/>
                </a:solidFill>
                <a:effectLst/>
                <a:latin typeface="+mn-lt"/>
                <a:ea typeface="+mn-ea"/>
                <a:cs typeface="+mn-cs"/>
              </a:rPr>
              <a:t>不做响应。</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注意到只有第</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个报文段重发了，第</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个报文段并没有重发，为什么这个报文段没有超时呢？（思考一下）。我们来看一下定时器的使用。重发第</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个报文段后重启了定时器，此时只要超时不是设得过分小，第</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个报文段的确认在第二次超时前到来，这时发送方更新发送窗口，然后重启定时器。如果发送方流水式发送了若干报文段，而接收方也流水式地发送</a:t>
            </a:r>
            <a:r>
              <a:rPr lang="en-US" altLang="zh-CN" sz="1200" kern="1200" dirty="0">
                <a:solidFill>
                  <a:schemeClr val="tx1"/>
                </a:solidFill>
                <a:effectLst/>
                <a:latin typeface="+mn-lt"/>
                <a:ea typeface="+mn-ea"/>
                <a:cs typeface="+mn-cs"/>
              </a:rPr>
              <a:t>ACK</a:t>
            </a:r>
            <a:r>
              <a:rPr lang="zh-CN" altLang="zh-CN" sz="1200" kern="1200" dirty="0">
                <a:solidFill>
                  <a:schemeClr val="tx1"/>
                </a:solidFill>
                <a:effectLst/>
                <a:latin typeface="+mn-lt"/>
                <a:ea typeface="+mn-ea"/>
                <a:cs typeface="+mn-cs"/>
              </a:rPr>
              <a:t>，则第</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个报文段的确认很快到来（在超时前到来），第</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个报文段不会被重发。这是使用一个定时器的巧妙之处。</a:t>
            </a:r>
          </a:p>
          <a:p>
            <a:r>
              <a:rPr lang="en-US" altLang="zh-CN" sz="1200" kern="1200" dirty="0">
                <a:solidFill>
                  <a:schemeClr val="tx1"/>
                </a:solidFill>
                <a:effectLst/>
                <a:latin typeface="+mn-lt"/>
                <a:ea typeface="+mn-ea"/>
                <a:cs typeface="+mn-cs"/>
              </a:rPr>
              <a:t>	</a:t>
            </a:r>
          </a:p>
          <a:p>
            <a:r>
              <a:rPr lang="zh-CN" altLang="zh-CN" sz="1200" kern="1200" dirty="0">
                <a:solidFill>
                  <a:schemeClr val="tx1"/>
                </a:solidFill>
                <a:effectLst/>
                <a:latin typeface="+mn-lt"/>
                <a:ea typeface="+mn-ea"/>
                <a:cs typeface="+mn-cs"/>
              </a:rPr>
              <a:t>情形三（累积</a:t>
            </a:r>
            <a:r>
              <a:rPr lang="en-US" altLang="zh-CN" sz="1200" kern="1200" dirty="0">
                <a:solidFill>
                  <a:schemeClr val="tx1"/>
                </a:solidFill>
                <a:effectLst/>
                <a:latin typeface="+mn-lt"/>
                <a:ea typeface="+mn-ea"/>
                <a:cs typeface="+mn-cs"/>
              </a:rPr>
              <a:t>ACK</a:t>
            </a:r>
            <a:r>
              <a:rPr lang="zh-CN" altLang="zh-CN" sz="1200" kern="1200" dirty="0">
                <a:solidFill>
                  <a:schemeClr val="tx1"/>
                </a:solidFill>
                <a:effectLst/>
                <a:latin typeface="+mn-lt"/>
                <a:ea typeface="+mn-ea"/>
                <a:cs typeface="+mn-cs"/>
              </a:rPr>
              <a:t>减少重传）：流水式发送的若干报文段中，若某个报文段的</a:t>
            </a:r>
            <a:r>
              <a:rPr lang="en-US" altLang="zh-CN" sz="1200" kern="1200" dirty="0">
                <a:solidFill>
                  <a:schemeClr val="tx1"/>
                </a:solidFill>
                <a:effectLst/>
                <a:latin typeface="+mn-lt"/>
                <a:ea typeface="+mn-ea"/>
                <a:cs typeface="+mn-cs"/>
              </a:rPr>
              <a:t>ACK</a:t>
            </a:r>
            <a:r>
              <a:rPr lang="zh-CN" altLang="zh-CN" sz="1200" kern="1200" dirty="0">
                <a:solidFill>
                  <a:schemeClr val="tx1"/>
                </a:solidFill>
                <a:effectLst/>
                <a:latin typeface="+mn-lt"/>
                <a:ea typeface="+mn-ea"/>
                <a:cs typeface="+mn-cs"/>
              </a:rPr>
              <a:t>丢失，而其后报文段的</a:t>
            </a:r>
            <a:r>
              <a:rPr lang="en-US" altLang="zh-CN" sz="1200" kern="1200" dirty="0">
                <a:solidFill>
                  <a:schemeClr val="tx1"/>
                </a:solidFill>
                <a:effectLst/>
                <a:latin typeface="+mn-lt"/>
                <a:ea typeface="+mn-ea"/>
                <a:cs typeface="+mn-cs"/>
              </a:rPr>
              <a:t>ACK</a:t>
            </a:r>
            <a:r>
              <a:rPr lang="zh-CN" altLang="zh-CN" sz="1200" kern="1200" dirty="0">
                <a:solidFill>
                  <a:schemeClr val="tx1"/>
                </a:solidFill>
                <a:effectLst/>
                <a:latin typeface="+mn-lt"/>
                <a:ea typeface="+mn-ea"/>
                <a:cs typeface="+mn-cs"/>
              </a:rPr>
              <a:t>在超时前到来，则发送方不会重发丢失了</a:t>
            </a:r>
            <a:r>
              <a:rPr lang="en-US" altLang="zh-CN" sz="1200" kern="1200" dirty="0">
                <a:solidFill>
                  <a:schemeClr val="tx1"/>
                </a:solidFill>
                <a:effectLst/>
                <a:latin typeface="+mn-lt"/>
                <a:ea typeface="+mn-ea"/>
                <a:cs typeface="+mn-cs"/>
              </a:rPr>
              <a:t>ACK</a:t>
            </a:r>
            <a:r>
              <a:rPr lang="zh-CN" altLang="zh-CN" sz="1200" kern="1200" dirty="0">
                <a:solidFill>
                  <a:schemeClr val="tx1"/>
                </a:solidFill>
                <a:effectLst/>
                <a:latin typeface="+mn-lt"/>
                <a:ea typeface="+mn-ea"/>
                <a:cs typeface="+mn-cs"/>
              </a:rPr>
              <a:t>的报文段。</a:t>
            </a:r>
          </a:p>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70</a:t>
            </a:fld>
            <a:endParaRPr kumimoji="1" lang="zh-CN" altLang="en-US"/>
          </a:p>
        </p:txBody>
      </p:sp>
    </p:spTree>
    <p:extLst>
      <p:ext uri="{BB962C8B-B14F-4D97-AF65-F5344CB8AC3E}">
        <p14:creationId xmlns:p14="http://schemas.microsoft.com/office/powerpoint/2010/main" val="34338545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从后两种情形可以看到，</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协议在减少重传方面设计得很好。利用流水式发送和累积确认，避免重发某些丢失了</a:t>
            </a:r>
            <a:r>
              <a:rPr lang="en-US" altLang="zh-CN" sz="1200" kern="1200" dirty="0">
                <a:solidFill>
                  <a:schemeClr val="tx1"/>
                </a:solidFill>
                <a:effectLst/>
                <a:latin typeface="+mn-lt"/>
                <a:ea typeface="+mn-ea"/>
                <a:cs typeface="+mn-cs"/>
              </a:rPr>
              <a:t>ACK</a:t>
            </a:r>
            <a:r>
              <a:rPr lang="zh-CN" altLang="zh-CN" sz="1200" kern="1200" dirty="0">
                <a:solidFill>
                  <a:schemeClr val="tx1"/>
                </a:solidFill>
                <a:effectLst/>
                <a:latin typeface="+mn-lt"/>
                <a:ea typeface="+mn-ea"/>
                <a:cs typeface="+mn-cs"/>
              </a:rPr>
              <a:t>的报文段（情形三）；只使用一个重传定时器，避免了超时值过小时大量报文段的重发（情形二）。</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71</a:t>
            </a:fld>
            <a:endParaRPr kumimoji="1" lang="zh-CN" altLang="en-US"/>
          </a:p>
        </p:txBody>
      </p:sp>
    </p:spTree>
    <p:extLst>
      <p:ext uri="{BB962C8B-B14F-4D97-AF65-F5344CB8AC3E}">
        <p14:creationId xmlns:p14="http://schemas.microsoft.com/office/powerpoint/2010/main" val="324175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在可靠数据传输协议中，发送方使用定时器和超时重传来解决丢包的问题。</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也使用这个机制来处理报文段的丢失，这个机制最重要的是如何设置超时长度。也可以说，发送方最困难的事情就是如何设置超时长度。</a:t>
            </a: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直观上看，超时值肯定和</a:t>
            </a:r>
            <a:r>
              <a:rPr lang="en-US" altLang="zh-CN" sz="1200" kern="1200" dirty="0">
                <a:solidFill>
                  <a:schemeClr val="tx1"/>
                </a:solidFill>
                <a:effectLst/>
                <a:latin typeface="+mn-lt"/>
                <a:ea typeface="+mn-ea"/>
                <a:cs typeface="+mn-cs"/>
              </a:rPr>
              <a:t>RTT</a:t>
            </a:r>
            <a:r>
              <a:rPr lang="zh-CN" altLang="zh-CN" sz="1200" kern="1200" dirty="0">
                <a:solidFill>
                  <a:schemeClr val="tx1"/>
                </a:solidFill>
                <a:effectLst/>
                <a:latin typeface="+mn-lt"/>
                <a:ea typeface="+mn-ea"/>
                <a:cs typeface="+mn-cs"/>
              </a:rPr>
              <a:t>有关。但</a:t>
            </a:r>
            <a:r>
              <a:rPr lang="en-US" altLang="zh-CN" sz="1200" kern="1200" dirty="0">
                <a:solidFill>
                  <a:schemeClr val="tx1"/>
                </a:solidFill>
                <a:effectLst/>
                <a:latin typeface="+mn-lt"/>
                <a:ea typeface="+mn-ea"/>
                <a:cs typeface="+mn-cs"/>
              </a:rPr>
              <a:t>RTT</a:t>
            </a:r>
            <a:r>
              <a:rPr lang="zh-CN" altLang="zh-CN" sz="1200" kern="1200" dirty="0">
                <a:solidFill>
                  <a:schemeClr val="tx1"/>
                </a:solidFill>
                <a:effectLst/>
                <a:latin typeface="+mn-lt"/>
                <a:ea typeface="+mn-ea"/>
                <a:cs typeface="+mn-cs"/>
              </a:rPr>
              <a:t>是变化的，和两个终端之间的距离、链路速率和网络拥塞状态等均有关系。超时设置得好不好，对</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性能影响很大。时间值太小，就会频繁出现重发，浪费带宽资源；时间值太大，则出错恢复的时间较长。</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是如何估计</a:t>
            </a:r>
            <a:r>
              <a:rPr lang="en-US" altLang="zh-CN" sz="1200" kern="1200" dirty="0">
                <a:solidFill>
                  <a:schemeClr val="tx1"/>
                </a:solidFill>
                <a:effectLst/>
                <a:latin typeface="+mn-lt"/>
                <a:ea typeface="+mn-ea"/>
                <a:cs typeface="+mn-cs"/>
              </a:rPr>
              <a:t>RTT</a:t>
            </a:r>
            <a:r>
              <a:rPr lang="zh-CN" altLang="zh-CN" sz="1200" kern="1200" dirty="0">
                <a:solidFill>
                  <a:schemeClr val="tx1"/>
                </a:solidFill>
                <a:effectLst/>
                <a:latin typeface="+mn-lt"/>
                <a:ea typeface="+mn-ea"/>
                <a:cs typeface="+mn-cs"/>
              </a:rPr>
              <a:t>的呢？</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会对一些报文段测量</a:t>
            </a:r>
            <a:r>
              <a:rPr lang="en-US" altLang="zh-CN" sz="1200" kern="1200" dirty="0">
                <a:solidFill>
                  <a:schemeClr val="tx1"/>
                </a:solidFill>
                <a:effectLst/>
                <a:latin typeface="+mn-lt"/>
                <a:ea typeface="+mn-ea"/>
                <a:cs typeface="+mn-cs"/>
              </a:rPr>
              <a:t>RTT</a:t>
            </a:r>
            <a:r>
              <a:rPr lang="zh-CN" altLang="zh-CN" sz="1200" kern="1200" dirty="0">
                <a:solidFill>
                  <a:schemeClr val="tx1"/>
                </a:solidFill>
                <a:effectLst/>
                <a:latin typeface="+mn-lt"/>
                <a:ea typeface="+mn-ea"/>
                <a:cs typeface="+mn-cs"/>
              </a:rPr>
              <a:t>，进行估计。</a:t>
            </a:r>
            <a:r>
              <a:rPr lang="zh-CN" altLang="en-US" sz="1200" kern="1200" dirty="0">
                <a:solidFill>
                  <a:schemeClr val="tx1"/>
                </a:solidFill>
                <a:effectLst/>
                <a:latin typeface="+mn-lt"/>
                <a:ea typeface="+mn-ea"/>
                <a:cs typeface="+mn-cs"/>
              </a:rPr>
              <a:t>然而</a:t>
            </a:r>
            <a:r>
              <a:rPr lang="zh-CN" altLang="zh-CN" sz="1200" kern="1200" dirty="0">
                <a:solidFill>
                  <a:schemeClr val="tx1"/>
                </a:solidFill>
                <a:effectLst/>
                <a:latin typeface="+mn-lt"/>
                <a:ea typeface="+mn-ea"/>
                <a:cs typeface="+mn-cs"/>
              </a:rPr>
              <a:t>实际测量发现，</a:t>
            </a:r>
            <a:r>
              <a:rPr lang="en-US" altLang="zh-CN" sz="1200" kern="1200" dirty="0">
                <a:solidFill>
                  <a:schemeClr val="tx1"/>
                </a:solidFill>
                <a:effectLst/>
                <a:latin typeface="+mn-lt"/>
                <a:ea typeface="+mn-ea"/>
                <a:cs typeface="+mn-cs"/>
              </a:rPr>
              <a:t>RTT</a:t>
            </a:r>
            <a:r>
              <a:rPr lang="zh-CN" altLang="zh-CN" sz="1200" kern="1200" dirty="0">
                <a:solidFill>
                  <a:schemeClr val="tx1"/>
                </a:solidFill>
                <a:effectLst/>
                <a:latin typeface="+mn-lt"/>
                <a:ea typeface="+mn-ea"/>
                <a:cs typeface="+mn-cs"/>
              </a:rPr>
              <a:t>采样值有很大的偶然性，变化很大（见图），更有意义的是其平均值。</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72</a:t>
            </a:fld>
            <a:endParaRPr kumimoji="1" lang="zh-CN" altLang="en-US"/>
          </a:p>
        </p:txBody>
      </p:sp>
    </p:spTree>
    <p:extLst>
      <p:ext uri="{BB962C8B-B14F-4D97-AF65-F5344CB8AC3E}">
        <p14:creationId xmlns:p14="http://schemas.microsoft.com/office/powerpoint/2010/main" val="3827653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由图（样本</a:t>
            </a:r>
            <a:r>
              <a:rPr lang="en-US" altLang="zh-CN" sz="1200" kern="1200" dirty="0">
                <a:solidFill>
                  <a:schemeClr val="tx1"/>
                </a:solidFill>
                <a:effectLst/>
                <a:latin typeface="+mn-lt"/>
                <a:ea typeface="+mn-ea"/>
                <a:cs typeface="+mn-cs"/>
              </a:rPr>
              <a:t>RTT</a:t>
            </a:r>
            <a:r>
              <a:rPr lang="zh-CN" altLang="zh-CN" sz="1200" kern="1200" dirty="0">
                <a:solidFill>
                  <a:schemeClr val="tx1"/>
                </a:solidFill>
                <a:effectLst/>
                <a:latin typeface="+mn-lt"/>
                <a:ea typeface="+mn-ea"/>
                <a:cs typeface="+mn-cs"/>
              </a:rPr>
              <a:t>与平均</a:t>
            </a:r>
            <a:r>
              <a:rPr lang="en-US" altLang="zh-CN" sz="1200" kern="1200" dirty="0">
                <a:solidFill>
                  <a:schemeClr val="tx1"/>
                </a:solidFill>
                <a:effectLst/>
                <a:latin typeface="+mn-lt"/>
                <a:ea typeface="+mn-ea"/>
                <a:cs typeface="+mn-cs"/>
              </a:rPr>
              <a:t>RTT</a:t>
            </a:r>
            <a:r>
              <a:rPr lang="zh-CN" altLang="zh-CN" sz="1200" kern="1200" dirty="0">
                <a:solidFill>
                  <a:schemeClr val="tx1"/>
                </a:solidFill>
                <a:effectLst/>
                <a:latin typeface="+mn-lt"/>
                <a:ea typeface="+mn-ea"/>
                <a:cs typeface="+mn-cs"/>
              </a:rPr>
              <a:t>）可以看到，平均</a:t>
            </a:r>
            <a:r>
              <a:rPr lang="en-US" altLang="zh-CN" sz="1200" kern="1200" dirty="0">
                <a:solidFill>
                  <a:schemeClr val="tx1"/>
                </a:solidFill>
                <a:effectLst/>
                <a:latin typeface="+mn-lt"/>
                <a:ea typeface="+mn-ea"/>
                <a:cs typeface="+mn-cs"/>
              </a:rPr>
              <a:t>RTT</a:t>
            </a:r>
            <a:r>
              <a:rPr lang="zh-CN" altLang="zh-CN" sz="1200" kern="1200" dirty="0">
                <a:solidFill>
                  <a:schemeClr val="tx1"/>
                </a:solidFill>
                <a:effectLst/>
                <a:latin typeface="+mn-lt"/>
                <a:ea typeface="+mn-ea"/>
                <a:cs typeface="+mn-cs"/>
              </a:rPr>
              <a:t>相对比较平稳，具有统计意义。</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但是</a:t>
            </a:r>
            <a:r>
              <a:rPr lang="zh-CN" altLang="zh-CN" sz="1200" kern="1200" dirty="0">
                <a:solidFill>
                  <a:schemeClr val="tx1"/>
                </a:solidFill>
                <a:effectLst/>
                <a:latin typeface="+mn-lt"/>
                <a:ea typeface="+mn-ea"/>
                <a:cs typeface="+mn-cs"/>
              </a:rPr>
              <a:t>从图中还可以看到，瞬时</a:t>
            </a:r>
            <a:r>
              <a:rPr lang="en-US" altLang="zh-CN" sz="1200" kern="1200" dirty="0">
                <a:solidFill>
                  <a:schemeClr val="tx1"/>
                </a:solidFill>
                <a:effectLst/>
                <a:latin typeface="+mn-lt"/>
                <a:ea typeface="+mn-ea"/>
                <a:cs typeface="+mn-cs"/>
              </a:rPr>
              <a:t>RTT</a:t>
            </a:r>
            <a:r>
              <a:rPr lang="zh-CN" altLang="zh-CN" sz="1200" kern="1200" dirty="0">
                <a:solidFill>
                  <a:schemeClr val="tx1"/>
                </a:solidFill>
                <a:effectLst/>
                <a:latin typeface="+mn-lt"/>
                <a:ea typeface="+mn-ea"/>
                <a:cs typeface="+mn-cs"/>
              </a:rPr>
              <a:t>和平均</a:t>
            </a:r>
            <a:r>
              <a:rPr lang="en-US" altLang="zh-CN" sz="1200" kern="1200" dirty="0">
                <a:solidFill>
                  <a:schemeClr val="tx1"/>
                </a:solidFill>
                <a:effectLst/>
                <a:latin typeface="+mn-lt"/>
                <a:ea typeface="+mn-ea"/>
                <a:cs typeface="+mn-cs"/>
              </a:rPr>
              <a:t>RTT</a:t>
            </a:r>
            <a:r>
              <a:rPr lang="zh-CN" altLang="zh-CN" sz="1200" kern="1200" dirty="0">
                <a:solidFill>
                  <a:schemeClr val="tx1"/>
                </a:solidFill>
                <a:effectLst/>
                <a:latin typeface="+mn-lt"/>
                <a:ea typeface="+mn-ea"/>
                <a:cs typeface="+mn-cs"/>
              </a:rPr>
              <a:t>有很大的偏差，因此不能将超时值设置为平均</a:t>
            </a:r>
            <a:r>
              <a:rPr lang="en-US" altLang="zh-CN" sz="1200" kern="1200" dirty="0">
                <a:solidFill>
                  <a:schemeClr val="tx1"/>
                </a:solidFill>
                <a:effectLst/>
                <a:latin typeface="+mn-lt"/>
                <a:ea typeface="+mn-ea"/>
                <a:cs typeface="+mn-cs"/>
              </a:rPr>
              <a:t>RTT</a:t>
            </a:r>
            <a:r>
              <a:rPr lang="zh-CN" altLang="zh-CN" sz="1200" kern="1200" dirty="0">
                <a:solidFill>
                  <a:schemeClr val="tx1"/>
                </a:solidFill>
                <a:effectLst/>
                <a:latin typeface="+mn-lt"/>
                <a:ea typeface="+mn-ea"/>
                <a:cs typeface="+mn-cs"/>
              </a:rPr>
              <a:t>（否则会出现大量不必要的重传），超时值和平均</a:t>
            </a:r>
            <a:r>
              <a:rPr lang="en-US" altLang="zh-CN" sz="1200" kern="1200" dirty="0">
                <a:solidFill>
                  <a:schemeClr val="tx1"/>
                </a:solidFill>
                <a:effectLst/>
                <a:latin typeface="+mn-lt"/>
                <a:ea typeface="+mn-ea"/>
                <a:cs typeface="+mn-cs"/>
              </a:rPr>
              <a:t>RTT</a:t>
            </a:r>
            <a:r>
              <a:rPr lang="zh-CN" altLang="zh-CN" sz="1200" kern="1200" dirty="0">
                <a:solidFill>
                  <a:schemeClr val="tx1"/>
                </a:solidFill>
                <a:effectLst/>
                <a:latin typeface="+mn-lt"/>
                <a:ea typeface="+mn-ea"/>
                <a:cs typeface="+mn-cs"/>
              </a:rPr>
              <a:t>应有一定的安全距离。安全距离的大小与</a:t>
            </a:r>
            <a:r>
              <a:rPr lang="en-US" altLang="zh-CN" sz="1200" kern="1200" dirty="0">
                <a:solidFill>
                  <a:schemeClr val="tx1"/>
                </a:solidFill>
                <a:effectLst/>
                <a:latin typeface="+mn-lt"/>
                <a:ea typeface="+mn-ea"/>
                <a:cs typeface="+mn-cs"/>
              </a:rPr>
              <a:t>RTT</a:t>
            </a:r>
            <a:r>
              <a:rPr lang="zh-CN" altLang="zh-CN" sz="1200" kern="1200" dirty="0">
                <a:solidFill>
                  <a:schemeClr val="tx1"/>
                </a:solidFill>
                <a:effectLst/>
                <a:latin typeface="+mn-lt"/>
                <a:ea typeface="+mn-ea"/>
                <a:cs typeface="+mn-cs"/>
              </a:rPr>
              <a:t>的波动幅度有关，太大太小都不合适，因此还需估计平均</a:t>
            </a:r>
            <a:r>
              <a:rPr lang="en-US" altLang="zh-CN" sz="1200" kern="1200" dirty="0">
                <a:solidFill>
                  <a:schemeClr val="tx1"/>
                </a:solidFill>
                <a:effectLst/>
                <a:latin typeface="+mn-lt"/>
                <a:ea typeface="+mn-ea"/>
                <a:cs typeface="+mn-cs"/>
              </a:rPr>
              <a:t>RTT</a:t>
            </a:r>
            <a:r>
              <a:rPr lang="zh-CN" altLang="zh-CN" sz="1200" kern="1200" dirty="0">
                <a:solidFill>
                  <a:schemeClr val="tx1"/>
                </a:solidFill>
                <a:effectLst/>
                <a:latin typeface="+mn-lt"/>
                <a:ea typeface="+mn-ea"/>
                <a:cs typeface="+mn-cs"/>
              </a:rPr>
              <a:t>与瞬时</a:t>
            </a:r>
            <a:r>
              <a:rPr lang="en-US" altLang="zh-CN" sz="1200" kern="1200" dirty="0">
                <a:solidFill>
                  <a:schemeClr val="tx1"/>
                </a:solidFill>
                <a:effectLst/>
                <a:latin typeface="+mn-lt"/>
                <a:ea typeface="+mn-ea"/>
                <a:cs typeface="+mn-cs"/>
              </a:rPr>
              <a:t>RTT</a:t>
            </a:r>
            <a:r>
              <a:rPr lang="zh-CN" altLang="zh-CN" sz="1200" kern="1200" dirty="0">
                <a:solidFill>
                  <a:schemeClr val="tx1"/>
                </a:solidFill>
                <a:effectLst/>
                <a:latin typeface="+mn-lt"/>
                <a:ea typeface="+mn-ea"/>
                <a:cs typeface="+mn-cs"/>
              </a:rPr>
              <a:t>的偏差。</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73</a:t>
            </a:fld>
            <a:endParaRPr kumimoji="1" lang="zh-CN" altLang="en-US"/>
          </a:p>
        </p:txBody>
      </p:sp>
    </p:spTree>
    <p:extLst>
      <p:ext uri="{BB962C8B-B14F-4D97-AF65-F5344CB8AC3E}">
        <p14:creationId xmlns:p14="http://schemas.microsoft.com/office/powerpoint/2010/main" val="1372490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传输层依赖并扩展网络层的服务，那么因特网的网络层提供了什么服务呢？</a:t>
            </a:r>
            <a:endParaRPr lang="en-US" altLang="zh-CN" dirty="0"/>
          </a:p>
          <a:p>
            <a:endParaRPr lang="en-US" altLang="zh-CN" dirty="0"/>
          </a:p>
          <a:p>
            <a:r>
              <a:rPr lang="zh-CN" altLang="zh-CN" sz="1200" kern="1200" dirty="0">
                <a:solidFill>
                  <a:schemeClr val="tx1"/>
                </a:solidFill>
                <a:effectLst/>
                <a:latin typeface="+mn-lt"/>
                <a:ea typeface="+mn-ea"/>
                <a:cs typeface="+mn-cs"/>
              </a:rPr>
              <a:t>由于传输服务建立在网络服务之上，因此传输层能够提供的服务会受限于网络服务。比如，网络层不保证延迟和带宽，则传输层也无法保证延迟和带宽。</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然而，传输层可以在某些方面增强网络层的服务，比如，传输层可以通过重传报文段和对报文段排序等提供可靠和按序的数据交付。当然，传输层也可以选择什么也不做，就像</a:t>
            </a:r>
            <a:r>
              <a:rPr lang="en-US" altLang="zh-CN" sz="1200" kern="1200" dirty="0">
                <a:solidFill>
                  <a:schemeClr val="tx1"/>
                </a:solidFill>
                <a:effectLst/>
                <a:latin typeface="+mn-lt"/>
                <a:ea typeface="+mn-ea"/>
                <a:cs typeface="+mn-cs"/>
              </a:rPr>
              <a:t>Ann</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Bill</a:t>
            </a:r>
            <a:r>
              <a:rPr lang="zh-CN" altLang="zh-CN" sz="1200" kern="1200" dirty="0">
                <a:solidFill>
                  <a:schemeClr val="tx1"/>
                </a:solidFill>
                <a:effectLst/>
                <a:latin typeface="+mn-lt"/>
                <a:ea typeface="+mn-ea"/>
                <a:cs typeface="+mn-cs"/>
              </a:rPr>
              <a:t>那样，信件丢了就丢了，只是将收到的信件分发给收信人。目前，因特网在传输层上提供两种服务供应用选</a:t>
            </a:r>
            <a:r>
              <a:rPr lang="zh-CN" altLang="en-US" sz="1200" kern="1200" dirty="0">
                <a:solidFill>
                  <a:schemeClr val="tx1"/>
                </a:solidFill>
                <a:effectLst/>
                <a:latin typeface="+mn-lt"/>
                <a:ea typeface="+mn-ea"/>
                <a:cs typeface="+mn-cs"/>
              </a:rPr>
              <a:t>择（见下一张片子）</a:t>
            </a:r>
            <a:r>
              <a:rPr lang="zh-CN" altLang="zh-CN"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11</a:t>
            </a:fld>
            <a:endParaRPr kumimoji="1" lang="zh-CN" altLang="en-US"/>
          </a:p>
        </p:txBody>
      </p:sp>
    </p:spTree>
    <p:extLst>
      <p:ext uri="{BB962C8B-B14F-4D97-AF65-F5344CB8AC3E}">
        <p14:creationId xmlns:p14="http://schemas.microsoft.com/office/powerpoint/2010/main" val="2911166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上述超时设置方法忽略了一个问题，就是存在重发的报文段。重发的报文段会有什么问题呢？</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74</a:t>
            </a:fld>
            <a:endParaRPr kumimoji="1" lang="zh-CN" altLang="en-US"/>
          </a:p>
        </p:txBody>
      </p:sp>
    </p:spTree>
    <p:extLst>
      <p:ext uri="{BB962C8B-B14F-4D97-AF65-F5344CB8AC3E}">
        <p14:creationId xmlns:p14="http://schemas.microsoft.com/office/powerpoint/2010/main" val="35826884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前面考虑的是</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的发送端，主要难题是超时的设置。现在来看接收端，接收端主要考虑如何发送确认和处理失序的报文段</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理论上，接收端只需要区分以下两种情况：</a:t>
            </a:r>
            <a:r>
              <a:rPr lang="en-US" altLang="zh-CN" sz="1200" kern="1200" dirty="0">
                <a:solidFill>
                  <a:schemeClr val="tx1"/>
                </a:solidFill>
                <a:effectLst/>
                <a:latin typeface="+mn-lt"/>
                <a:ea typeface="+mn-ea"/>
                <a:cs typeface="+mn-cs"/>
              </a:rPr>
              <a:t>……</a:t>
            </a: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如果从正确性来考虑，接收端这样就可以了。但是</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是一个追求性能的数据传输协议，希望更高效地传输数据（就像发送端采用流水式发送一样）。考虑到每收到一个报文段就发送一个确认段比较浪费带宽，</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允许接收端推迟进行确认。</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当然，推迟确认会带来</a:t>
            </a:r>
            <a:r>
              <a:rPr lang="en-US" altLang="zh-CN" sz="1200" kern="1200" dirty="0">
                <a:solidFill>
                  <a:schemeClr val="tx1"/>
                </a:solidFill>
                <a:effectLst/>
                <a:latin typeface="+mn-lt"/>
                <a:ea typeface="+mn-ea"/>
                <a:cs typeface="+mn-cs"/>
              </a:rPr>
              <a:t>2个新的问题：……。因此，TCP协议对于推迟确认有以下规定：……</a:t>
            </a: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注意，我们这里考虑的是单向数据传输。如果是全双工数据传输，那么当接收端刚好有数据要发送时，可以捎带确认，不需要推迟；当接收端没有数据要发往对方时，可使用推迟确认，同样必须遵循推迟确认的规则。因此，在全双工时，推迟确认有两个意图：（</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）用一个确认段确认多个报文段；（</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）等待应用数据以便捎带确认。</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77</a:t>
            </a:fld>
            <a:endParaRPr kumimoji="1" lang="zh-CN" altLang="en-US"/>
          </a:p>
        </p:txBody>
      </p:sp>
    </p:spTree>
    <p:extLst>
      <p:ext uri="{BB962C8B-B14F-4D97-AF65-F5344CB8AC3E}">
        <p14:creationId xmlns:p14="http://schemas.microsoft.com/office/powerpoint/2010/main" val="11118647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考虑到推迟确认，接收端的情况就复杂一些了</a:t>
            </a:r>
            <a:r>
              <a:rPr lang="zh-CN" altLang="en-US" sz="1200" kern="1200" dirty="0">
                <a:solidFill>
                  <a:schemeClr val="tx1"/>
                </a:solidFill>
                <a:effectLst/>
                <a:latin typeface="+mn-lt"/>
                <a:ea typeface="+mn-ea"/>
                <a:cs typeface="+mn-cs"/>
              </a:rPr>
              <a:t>，有表格中这样四种情况。</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注意，收到失序报文段的原因，可能是报文段丢失，也可能是报文段发生了重排序。</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只有一种情形允许推迟确认，其它三种情形都必须立即发送确认。</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78</a:t>
            </a:fld>
            <a:endParaRPr kumimoji="1" lang="zh-CN" altLang="en-US"/>
          </a:p>
        </p:txBody>
      </p:sp>
    </p:spTree>
    <p:extLst>
      <p:ext uri="{BB962C8B-B14F-4D97-AF65-F5344CB8AC3E}">
        <p14:creationId xmlns:p14="http://schemas.microsoft.com/office/powerpoint/2010/main" val="33018808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在高度简化的</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协议中，发送端仅当超时发生时才重传最早未确认的报文段。由于超时值可能设得较大，这使得发送方需等待很长时间才重传丢失的报文段，增加了端到端延迟。</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能不能及早发现有报文段丢失呢？注意到发送方通常会连续发送多个报文段，当有报文段丢失时，通常会收到多个重复</a:t>
            </a:r>
            <a:r>
              <a:rPr lang="en-US" altLang="zh-CN" sz="1200" kern="1200" dirty="0">
                <a:solidFill>
                  <a:schemeClr val="tx1"/>
                </a:solidFill>
                <a:effectLst/>
                <a:latin typeface="+mn-lt"/>
                <a:ea typeface="+mn-ea"/>
                <a:cs typeface="+mn-cs"/>
              </a:rPr>
              <a:t>ACK</a:t>
            </a:r>
            <a:r>
              <a:rPr lang="zh-CN" altLang="zh-CN" sz="1200" kern="1200" dirty="0">
                <a:solidFill>
                  <a:schemeClr val="tx1"/>
                </a:solidFill>
                <a:effectLst/>
                <a:latin typeface="+mn-lt"/>
                <a:ea typeface="+mn-ea"/>
                <a:cs typeface="+mn-cs"/>
              </a:rPr>
              <a:t>，可以利用这个现象来检测报文段丢失。当然，报文段失序的原因既可能是丢失，也可能是重排序。虽然</a:t>
            </a:r>
            <a:r>
              <a:rPr lang="en-US" altLang="zh-CN" sz="1200" kern="1200" dirty="0">
                <a:solidFill>
                  <a:schemeClr val="tx1"/>
                </a:solidFill>
                <a:effectLst/>
                <a:latin typeface="+mn-lt"/>
                <a:ea typeface="+mn-ea"/>
                <a:cs typeface="+mn-cs"/>
              </a:rPr>
              <a:t>IP</a:t>
            </a:r>
            <a:r>
              <a:rPr lang="zh-CN" altLang="zh-CN" sz="1200" kern="1200" dirty="0">
                <a:solidFill>
                  <a:schemeClr val="tx1"/>
                </a:solidFill>
                <a:effectLst/>
                <a:latin typeface="+mn-lt"/>
                <a:ea typeface="+mn-ea"/>
                <a:cs typeface="+mn-cs"/>
              </a:rPr>
              <a:t>提供的是无序的分组交付服务，但多数情况下是有序的，因此当有较多数量的重复</a:t>
            </a:r>
            <a:r>
              <a:rPr lang="en-US" altLang="zh-CN" sz="1200" kern="1200" dirty="0">
                <a:solidFill>
                  <a:schemeClr val="tx1"/>
                </a:solidFill>
                <a:effectLst/>
                <a:latin typeface="+mn-lt"/>
                <a:ea typeface="+mn-ea"/>
                <a:cs typeface="+mn-cs"/>
              </a:rPr>
              <a:t>ACK</a:t>
            </a:r>
            <a:r>
              <a:rPr lang="zh-CN" altLang="zh-CN" sz="1200" kern="1200" dirty="0">
                <a:solidFill>
                  <a:schemeClr val="tx1"/>
                </a:solidFill>
                <a:effectLst/>
                <a:latin typeface="+mn-lt"/>
                <a:ea typeface="+mn-ea"/>
                <a:cs typeface="+mn-cs"/>
              </a:rPr>
              <a:t>时，极有可能表明有报文段丢失了。</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协议规定，当发送方收到对同一序号的</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次重复确认时，认为报文段丢失了，然后就立即启动重传。</a:t>
            </a:r>
            <a:r>
              <a:rPr lang="zh-CN" altLang="en-US" sz="1200" kern="1200" dirty="0">
                <a:solidFill>
                  <a:schemeClr val="tx1"/>
                </a:solidFill>
                <a:effectLst/>
                <a:latin typeface="+mn-lt"/>
                <a:ea typeface="+mn-ea"/>
                <a:cs typeface="+mn-cs"/>
              </a:rPr>
              <a:t>所谓</a:t>
            </a:r>
            <a:r>
              <a:rPr lang="zh-CN" altLang="zh-CN" sz="1200" kern="1200" dirty="0">
                <a:solidFill>
                  <a:schemeClr val="tx1"/>
                </a:solidFill>
                <a:effectLst/>
                <a:latin typeface="+mn-lt"/>
                <a:ea typeface="+mn-ea"/>
                <a:cs typeface="+mn-cs"/>
              </a:rPr>
              <a:t>快速重传，</a:t>
            </a:r>
            <a:r>
              <a:rPr lang="zh-CN" altLang="en-US" sz="1200" kern="1200" dirty="0">
                <a:solidFill>
                  <a:schemeClr val="tx1"/>
                </a:solidFill>
                <a:effectLst/>
                <a:latin typeface="+mn-lt"/>
                <a:ea typeface="+mn-ea"/>
                <a:cs typeface="+mn-cs"/>
              </a:rPr>
              <a:t>就</a:t>
            </a:r>
            <a:r>
              <a:rPr lang="zh-CN" altLang="zh-CN" sz="1200" kern="1200" dirty="0">
                <a:solidFill>
                  <a:schemeClr val="tx1"/>
                </a:solidFill>
                <a:effectLst/>
                <a:latin typeface="+mn-lt"/>
                <a:ea typeface="+mn-ea"/>
                <a:cs typeface="+mn-cs"/>
              </a:rPr>
              <a:t>是在定时器还未到期时就启动重传。</a:t>
            </a:r>
            <a:r>
              <a:rPr lang="zh-CN" altLang="en-US" sz="1200" kern="1200" dirty="0">
                <a:solidFill>
                  <a:schemeClr val="tx1"/>
                </a:solidFill>
                <a:effectLst/>
                <a:latin typeface="+mn-lt"/>
                <a:ea typeface="+mn-ea"/>
                <a:cs typeface="+mn-cs"/>
              </a:rPr>
              <a:t>在前一张片子的第</a:t>
            </a:r>
            <a:r>
              <a:rPr lang="en-US" altLang="zh-CN" sz="1200" kern="1200" dirty="0">
                <a:solidFill>
                  <a:schemeClr val="tx1"/>
                </a:solidFill>
                <a:effectLst/>
                <a:latin typeface="+mn-lt"/>
                <a:ea typeface="+mn-ea"/>
                <a:cs typeface="+mn-cs"/>
              </a:rPr>
              <a:t>3个事件</a:t>
            </a:r>
            <a:r>
              <a:rPr lang="zh-CN" altLang="en-US" sz="1200" kern="1200" dirty="0">
                <a:solidFill>
                  <a:schemeClr val="tx1"/>
                </a:solidFill>
                <a:effectLst/>
                <a:latin typeface="+mn-lt"/>
                <a:ea typeface="+mn-ea"/>
                <a:cs typeface="+mn-cs"/>
              </a:rPr>
              <a:t>，接收端在收</a:t>
            </a:r>
            <a:r>
              <a:rPr lang="zh-CN" altLang="zh-CN" sz="1200" kern="1200" dirty="0">
                <a:solidFill>
                  <a:schemeClr val="tx1"/>
                </a:solidFill>
                <a:effectLst/>
                <a:latin typeface="+mn-lt"/>
                <a:ea typeface="+mn-ea"/>
                <a:cs typeface="+mn-cs"/>
              </a:rPr>
              <a:t>到</a:t>
            </a:r>
            <a:r>
              <a:rPr lang="zh-CN" altLang="en-US" sz="1200" kern="1200" dirty="0">
                <a:solidFill>
                  <a:schemeClr val="tx1"/>
                </a:solidFill>
                <a:effectLst/>
                <a:latin typeface="+mn-lt"/>
                <a:ea typeface="+mn-ea"/>
                <a:cs typeface="+mn-cs"/>
              </a:rPr>
              <a:t>一个</a:t>
            </a:r>
            <a:r>
              <a:rPr lang="zh-CN" altLang="zh-CN" sz="1200" kern="1200" dirty="0">
                <a:solidFill>
                  <a:schemeClr val="tx1"/>
                </a:solidFill>
                <a:effectLst/>
                <a:latin typeface="+mn-lt"/>
                <a:ea typeface="+mn-ea"/>
                <a:cs typeface="+mn-cs"/>
              </a:rPr>
              <a:t>失序的报文段</a:t>
            </a:r>
            <a:r>
              <a:rPr lang="zh-CN" altLang="en-US" sz="1200" kern="1200" dirty="0">
                <a:solidFill>
                  <a:schemeClr val="tx1"/>
                </a:solidFill>
                <a:effectLst/>
                <a:latin typeface="+mn-lt"/>
                <a:ea typeface="+mn-ea"/>
                <a:cs typeface="+mn-cs"/>
              </a:rPr>
              <a:t>后</a:t>
            </a:r>
            <a:r>
              <a:rPr lang="zh-CN" altLang="zh-CN" sz="1200" kern="1200" dirty="0">
                <a:solidFill>
                  <a:schemeClr val="tx1"/>
                </a:solidFill>
                <a:effectLst/>
                <a:latin typeface="+mn-lt"/>
                <a:ea typeface="+mn-ea"/>
                <a:cs typeface="+mn-cs"/>
              </a:rPr>
              <a:t>立即发送重复的</a:t>
            </a:r>
            <a:r>
              <a:rPr lang="en-US" altLang="zh-CN" sz="1200" kern="1200" dirty="0">
                <a:solidFill>
                  <a:schemeClr val="tx1"/>
                </a:solidFill>
                <a:effectLst/>
                <a:latin typeface="+mn-lt"/>
                <a:ea typeface="+mn-ea"/>
                <a:cs typeface="+mn-cs"/>
              </a:rPr>
              <a:t>ACK</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就</a:t>
            </a:r>
            <a:r>
              <a:rPr lang="zh-CN" altLang="zh-CN" sz="1200" kern="1200" dirty="0">
                <a:solidFill>
                  <a:schemeClr val="tx1"/>
                </a:solidFill>
                <a:effectLst/>
                <a:latin typeface="+mn-lt"/>
                <a:ea typeface="+mn-ea"/>
                <a:cs typeface="+mn-cs"/>
              </a:rPr>
              <a:t>是为了快速重传。</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79</a:t>
            </a:fld>
            <a:endParaRPr kumimoji="1" lang="zh-CN" altLang="en-US"/>
          </a:p>
        </p:txBody>
      </p:sp>
    </p:spTree>
    <p:extLst>
      <p:ext uri="{BB962C8B-B14F-4D97-AF65-F5344CB8AC3E}">
        <p14:creationId xmlns:p14="http://schemas.microsoft.com/office/powerpoint/2010/main" val="8376809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RFC2018</a:t>
            </a:r>
            <a:r>
              <a:rPr lang="zh-CN" altLang="zh-CN" sz="1200" kern="1200" dirty="0">
                <a:solidFill>
                  <a:schemeClr val="tx1"/>
                </a:solidFill>
                <a:effectLst/>
                <a:latin typeface="+mn-lt"/>
                <a:ea typeface="+mn-ea"/>
                <a:cs typeface="+mn-cs"/>
              </a:rPr>
              <a:t>中引入选择确认（</a:t>
            </a:r>
            <a:r>
              <a:rPr lang="en-US" altLang="zh-CN" sz="1200" kern="1200" dirty="0">
                <a:solidFill>
                  <a:schemeClr val="tx1"/>
                </a:solidFill>
                <a:effectLst/>
                <a:latin typeface="+mn-lt"/>
                <a:ea typeface="+mn-ea"/>
                <a:cs typeface="+mn-cs"/>
              </a:rPr>
              <a:t>SACK</a:t>
            </a:r>
            <a:r>
              <a:rPr lang="zh-CN" altLang="zh-CN" sz="1200" kern="1200" dirty="0">
                <a:solidFill>
                  <a:schemeClr val="tx1"/>
                </a:solidFill>
                <a:effectLst/>
                <a:latin typeface="+mn-lt"/>
                <a:ea typeface="+mn-ea"/>
                <a:cs typeface="+mn-cs"/>
              </a:rPr>
              <a:t>）选项，允许接收方在</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头部的</a:t>
            </a:r>
            <a:r>
              <a:rPr lang="en-US" altLang="zh-CN" sz="1200" kern="1200" dirty="0">
                <a:solidFill>
                  <a:schemeClr val="tx1"/>
                </a:solidFill>
                <a:effectLst/>
                <a:latin typeface="+mn-lt"/>
                <a:ea typeface="+mn-ea"/>
                <a:cs typeface="+mn-cs"/>
              </a:rPr>
              <a:t>SACK</a:t>
            </a:r>
            <a:r>
              <a:rPr lang="zh-CN" altLang="zh-CN" sz="1200" kern="1200" dirty="0">
                <a:solidFill>
                  <a:schemeClr val="tx1"/>
                </a:solidFill>
                <a:effectLst/>
                <a:latin typeface="+mn-lt"/>
                <a:ea typeface="+mn-ea"/>
                <a:cs typeface="+mn-cs"/>
              </a:rPr>
              <a:t>选项中列出若干已正确接收、但序号不连续的数据块，每个数据块列出低端序号和高端序号，</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头中的确认序号含义不变。发送方仅重传接收端缺失的数据字节。</a:t>
            </a: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若使用选择确认，发送方和接收方需要在建立连接时进行协商。</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83</a:t>
            </a:fld>
            <a:endParaRPr kumimoji="1" lang="zh-CN" altLang="en-US"/>
          </a:p>
        </p:txBody>
      </p:sp>
    </p:spTree>
    <p:extLst>
      <p:ext uri="{BB962C8B-B14F-4D97-AF65-F5344CB8AC3E}">
        <p14:creationId xmlns:p14="http://schemas.microsoft.com/office/powerpoint/2010/main" val="9061746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下面我们来看</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的第二个重要机制：流量控制。</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每条</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连接都有一个接收缓存，接收端</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将收到的数据依次放入接收缓存，应用程序从接收缓存中读取数据。但应用进程并不会在数据存入后立即读取，比如，操作系统没有调度应用进程运行，或者应用程序正在处理其它事，或者应用程序没有把所有数据都读走。如果接收端消费数据较慢，而发送端发送数据太多太快，就会使接收缓存溢出。</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提供的流量控制用于调节发送速度，使其与数据消费速度匹配，避免接收缓存溢出。</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86</a:t>
            </a:fld>
            <a:endParaRPr kumimoji="1" lang="zh-CN" altLang="en-US"/>
          </a:p>
        </p:txBody>
      </p:sp>
    </p:spTree>
    <p:extLst>
      <p:ext uri="{BB962C8B-B14F-4D97-AF65-F5344CB8AC3E}">
        <p14:creationId xmlns:p14="http://schemas.microsoft.com/office/powerpoint/2010/main" val="7941898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为什么我们前面讨论的</a:t>
            </a:r>
            <a:r>
              <a:rPr lang="en-US" altLang="zh-CN" sz="1200" kern="1200" dirty="0">
                <a:solidFill>
                  <a:schemeClr val="tx1"/>
                </a:solidFill>
                <a:effectLst/>
                <a:latin typeface="+mn-lt"/>
                <a:ea typeface="+mn-ea"/>
                <a:cs typeface="+mn-cs"/>
              </a:rPr>
              <a:t>GBN</a:t>
            </a:r>
            <a:r>
              <a:rPr lang="zh-CN" altLang="zh-CN" sz="1200" kern="1200" dirty="0">
                <a:solidFill>
                  <a:schemeClr val="tx1"/>
                </a:solidFill>
                <a:effectLst/>
                <a:latin typeface="+mn-lt"/>
                <a:ea typeface="+mn-ea"/>
                <a:cs typeface="+mn-cs"/>
              </a:rPr>
              <a:t>或</a:t>
            </a:r>
            <a:r>
              <a:rPr lang="en-US" altLang="zh-CN" sz="1200" kern="1200" dirty="0">
                <a:solidFill>
                  <a:schemeClr val="tx1"/>
                </a:solidFill>
                <a:effectLst/>
                <a:latin typeface="+mn-lt"/>
                <a:ea typeface="+mn-ea"/>
                <a:cs typeface="+mn-cs"/>
              </a:rPr>
              <a:t>SR</a:t>
            </a:r>
            <a:r>
              <a:rPr lang="zh-CN" altLang="zh-CN" sz="1200" kern="1200" dirty="0">
                <a:solidFill>
                  <a:schemeClr val="tx1"/>
                </a:solidFill>
                <a:effectLst/>
                <a:latin typeface="+mn-lt"/>
                <a:ea typeface="+mn-ea"/>
                <a:cs typeface="+mn-cs"/>
              </a:rPr>
              <a:t>不需要流量控制呢？因为我们前面假设，正确、按序到达的分组被立即交付给上层，其占用的缓冲区被立即释放，因此发送方根据确认序号就可以知道哪些分组已经被移出接收窗口了，从而知道它还可以发送多少分组，不会让接收窗口溢出。</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87</a:t>
            </a:fld>
            <a:endParaRPr kumimoji="1" lang="zh-CN" altLang="en-US"/>
          </a:p>
        </p:txBody>
      </p:sp>
    </p:spTree>
    <p:extLst>
      <p:ext uri="{BB962C8B-B14F-4D97-AF65-F5344CB8AC3E}">
        <p14:creationId xmlns:p14="http://schemas.microsoft.com/office/powerpoint/2010/main" val="7940905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由于发送端</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并不知道接收端应用何时读取数据和读取多少数据，因此</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让接收方随时将接收缓存的可用空间通告给发送方，供发送方调节发送速度。</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中，接收缓存的可用空间称为接收窗口。为了说明方便，图中假设接收方丢弃失序的报文段，这其实也是最早的</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协议实现的做法。</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接收方将接收窗口大小放在报文段中，向发送方通告；发送方则限制已发送、未确认的数据量不超过接收窗口的大小（因为这些数据最终将进入接收缓存）。</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88</a:t>
            </a:fld>
            <a:endParaRPr kumimoji="1" lang="zh-CN" altLang="en-US"/>
          </a:p>
        </p:txBody>
      </p:sp>
    </p:spTree>
    <p:extLst>
      <p:ext uri="{BB962C8B-B14F-4D97-AF65-F5344CB8AC3E}">
        <p14:creationId xmlns:p14="http://schemas.microsoft.com/office/powerpoint/2010/main" val="38630944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前面介绍的可靠数据传输、流量控制发生在已经建立起来的</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连接上，下面我们就讨论如何建立和拆除一条</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连接。</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首先要</a:t>
            </a:r>
            <a:r>
              <a:rPr lang="zh-CN" altLang="en-US" sz="1200" kern="1200" dirty="0">
                <a:solidFill>
                  <a:schemeClr val="tx1"/>
                </a:solidFill>
                <a:effectLst/>
                <a:latin typeface="+mn-lt"/>
                <a:ea typeface="+mn-ea"/>
                <a:cs typeface="+mn-cs"/>
              </a:rPr>
              <a:t>明白</a:t>
            </a:r>
            <a:r>
              <a:rPr lang="zh-CN" altLang="zh-CN" sz="1200" kern="1200" dirty="0">
                <a:solidFill>
                  <a:schemeClr val="tx1"/>
                </a:solidFill>
                <a:effectLst/>
                <a:latin typeface="+mn-lt"/>
                <a:ea typeface="+mn-ea"/>
                <a:cs typeface="+mn-cs"/>
              </a:rPr>
              <a:t>，建立连接要完成哪些事情。建立连接是要确定两件事：（</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）双方都知道对方想与自己通信；（</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）初始化数据传输需要的一些参数。在图例中，在连接建立起来后，客户和服务器对于连接的状态（已连接）和连接的参数都要有一致的认识。</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在套接字的层面上建立连接是一件简单的事情，客户进程通过一个创建套接字的系统调用通知客户</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，它想与服务器上的一个进程建立连接，然后服务器进程通过一个</a:t>
            </a:r>
            <a:r>
              <a:rPr lang="en-US" altLang="zh-CN" sz="1200" kern="1200" dirty="0">
                <a:solidFill>
                  <a:schemeClr val="tx1"/>
                </a:solidFill>
                <a:effectLst/>
                <a:latin typeface="+mn-lt"/>
                <a:ea typeface="+mn-ea"/>
                <a:cs typeface="+mn-cs"/>
              </a:rPr>
              <a:t>accept()</a:t>
            </a:r>
            <a:r>
              <a:rPr lang="zh-CN" altLang="zh-CN" sz="1200" kern="1200" dirty="0">
                <a:solidFill>
                  <a:schemeClr val="tx1"/>
                </a:solidFill>
                <a:effectLst/>
                <a:latin typeface="+mn-lt"/>
                <a:ea typeface="+mn-ea"/>
                <a:cs typeface="+mn-cs"/>
              </a:rPr>
              <a:t>系统调用同意该连接请求，并创建一个新的套接字。至此，</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连接就建立起来了。现在我们要深入到传输层，了解</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连接是怎么建立起来的，客户</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和服务器</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之间交换了什么报文段。</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96</a:t>
            </a:fld>
            <a:endParaRPr kumimoji="1" lang="zh-CN" altLang="en-US"/>
          </a:p>
        </p:txBody>
      </p:sp>
    </p:spTree>
    <p:extLst>
      <p:ext uri="{BB962C8B-B14F-4D97-AF65-F5344CB8AC3E}">
        <p14:creationId xmlns:p14="http://schemas.microsoft.com/office/powerpoint/2010/main" val="14464182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如何让通信的双方都知道对方想和自己通信？一般我们会想到一个</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次握手过程，如图所示。</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将</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次握手过程应用到建立</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连接上，就是令客户选择一个起始序号，放入连接请求报文段中，发送给服务器；服务器收到后，得知客户想和自己通信，将连接状态置为已建立，然后在响应报文段中包含序号</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；当客户收到响应后，得知对方同意和自己通信，将连接状态置为已建立。</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然而，这个例子仅考虑了报文段正常传输的情形。事实上，</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连接可能跨越不可靠的因特网，在这样的网络环境中</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次握手过程还是可行的吗？在一个不可靠的网络中，有许多不确定的因素存在，我们看看它们会对</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次握手过程产生什么影响</a:t>
            </a:r>
            <a:r>
              <a:rPr lang="zh-CN" altLang="en-US" sz="1200" kern="1200" dirty="0">
                <a:solidFill>
                  <a:schemeClr val="tx1"/>
                </a:solidFill>
                <a:effectLst/>
                <a:latin typeface="+mn-lt"/>
                <a:ea typeface="+mn-ea"/>
                <a:cs typeface="+mn-cs"/>
              </a:rPr>
              <a:t>（见下一张）</a:t>
            </a:r>
            <a:r>
              <a:rPr lang="zh-CN" altLang="zh-CN"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97</a:t>
            </a:fld>
            <a:endParaRPr kumimoji="1" lang="zh-CN" altLang="en-US"/>
          </a:p>
        </p:txBody>
      </p:sp>
    </p:spTree>
    <p:extLst>
      <p:ext uri="{BB962C8B-B14F-4D97-AF65-F5344CB8AC3E}">
        <p14:creationId xmlns:p14="http://schemas.microsoft.com/office/powerpoint/2010/main" val="705129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思考：为什么传输层上提供这样两种服务？什么样的应用需要什么样的服务？</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对于当时的应用来说，这两种服务就足够了。电子邮件、文件传输、网络新闻、</a:t>
            </a:r>
            <a:r>
              <a:rPr lang="en-US" altLang="zh-CN" sz="1200" kern="1200" dirty="0">
                <a:solidFill>
                  <a:schemeClr val="tx1"/>
                </a:solidFill>
                <a:effectLst/>
                <a:latin typeface="+mn-lt"/>
                <a:ea typeface="+mn-ea"/>
                <a:cs typeface="+mn-cs"/>
              </a:rPr>
              <a:t>web</a:t>
            </a:r>
            <a:r>
              <a:rPr lang="zh-CN" altLang="zh-CN" sz="1200" kern="1200" dirty="0">
                <a:solidFill>
                  <a:schemeClr val="tx1"/>
                </a:solidFill>
                <a:effectLst/>
                <a:latin typeface="+mn-lt"/>
                <a:ea typeface="+mn-ea"/>
                <a:cs typeface="+mn-cs"/>
              </a:rPr>
              <a:t>应用等，传输的数据量大、有按序正确传输的要求，需要</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服务；域名系统、简单网络管理等基于单个报文请求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响应类的应用，</a:t>
            </a:r>
            <a:r>
              <a:rPr lang="en-US" altLang="zh-CN" sz="1200" kern="1200" dirty="0">
                <a:solidFill>
                  <a:schemeClr val="tx1"/>
                </a:solidFill>
                <a:effectLst/>
                <a:latin typeface="+mn-lt"/>
                <a:ea typeface="+mn-ea"/>
                <a:cs typeface="+mn-cs"/>
              </a:rPr>
              <a:t>UDP</a:t>
            </a:r>
            <a:r>
              <a:rPr lang="zh-CN" altLang="zh-CN" sz="1200" kern="1200" dirty="0">
                <a:solidFill>
                  <a:schemeClr val="tx1"/>
                </a:solidFill>
                <a:effectLst/>
                <a:latin typeface="+mn-lt"/>
                <a:ea typeface="+mn-ea"/>
                <a:cs typeface="+mn-cs"/>
              </a:rPr>
              <a:t>服务就足够了。等后来出现了多媒体应用，才发现这两种服务都不合适。在刚开始设计网络的时候，没有人预料到网络会发展到这么大的规模、会支持这么多的应用，所以在设计上有很多的局限性，包括也没有考虑到安全的问题。在随后的几十年中，人们一直在不停地对网络设计进行改进，包括新的功能和协议被提出，已有的协议被修改甚至废弃。</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12</a:t>
            </a:fld>
            <a:endParaRPr kumimoji="1" lang="zh-CN" altLang="en-US"/>
          </a:p>
        </p:txBody>
      </p:sp>
    </p:spTree>
    <p:extLst>
      <p:ext uri="{BB962C8B-B14F-4D97-AF65-F5344CB8AC3E}">
        <p14:creationId xmlns:p14="http://schemas.microsoft.com/office/powerpoint/2010/main" val="3159638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这是两次握手建立连接失败的两种情形。可以看到，</a:t>
            </a:r>
            <a:r>
              <a:rPr lang="zh-CN" altLang="zh-CN" sz="1200" kern="1200" dirty="0">
                <a:solidFill>
                  <a:schemeClr val="tx1"/>
                </a:solidFill>
                <a:effectLst/>
                <a:latin typeface="+mn-lt"/>
                <a:ea typeface="+mn-ea"/>
                <a:cs typeface="+mn-cs"/>
              </a:rPr>
              <a:t>重传的报文段可能导致半开的连接，即双方对于通信的状态认识不一致。</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这种情况的发生是因为服务器没有去求证收到的连接请求是否依然有效，收到一个连接请求就信以为真了。如何让服务器去求证呢？类似的，可以让服务器选择一个序号</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，放在响应的报文段中发送给客户，要求客户进行确认，服务器收到客户的确认后再将连接状态置为已建立。采用这个方法后，那</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个半开连接就不会建立，</a:t>
            </a:r>
            <a:r>
              <a:rPr lang="zh-CN" altLang="en-US" sz="1200" kern="1200" dirty="0">
                <a:solidFill>
                  <a:schemeClr val="tx1"/>
                </a:solidFill>
                <a:effectLst/>
                <a:latin typeface="+mn-lt"/>
                <a:ea typeface="+mn-ea"/>
                <a:cs typeface="+mn-cs"/>
              </a:rPr>
              <a:t>这就是</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次握手过程</a:t>
            </a:r>
            <a:r>
              <a:rPr lang="zh-CN" altLang="en-US" sz="1200" kern="1200" dirty="0">
                <a:solidFill>
                  <a:schemeClr val="tx1"/>
                </a:solidFill>
                <a:effectLst/>
                <a:latin typeface="+mn-lt"/>
                <a:ea typeface="+mn-ea"/>
                <a:cs typeface="+mn-cs"/>
              </a:rPr>
              <a:t>（见下一张）</a:t>
            </a:r>
            <a:r>
              <a:rPr lang="zh-CN" altLang="zh-CN"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98</a:t>
            </a:fld>
            <a:endParaRPr kumimoji="1" lang="zh-CN" altLang="en-US"/>
          </a:p>
        </p:txBody>
      </p:sp>
    </p:spTree>
    <p:extLst>
      <p:ext uri="{BB962C8B-B14F-4D97-AF65-F5344CB8AC3E}">
        <p14:creationId xmlns:p14="http://schemas.microsoft.com/office/powerpoint/2010/main" val="23359448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文字说明见下一张片子</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以上</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步完成后，客户和服务器就可以相互发送含有数据的报文段了，以上过程称为建立连接的</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次握手过程。</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70799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101</a:t>
            </a:fld>
            <a:endParaRPr kumimoji="1" lang="zh-CN" altLang="en-US"/>
          </a:p>
        </p:txBody>
      </p:sp>
    </p:spTree>
    <p:extLst>
      <p:ext uri="{BB962C8B-B14F-4D97-AF65-F5344CB8AC3E}">
        <p14:creationId xmlns:p14="http://schemas.microsoft.com/office/powerpoint/2010/main" val="30829185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注意：</a:t>
            </a:r>
            <a:r>
              <a:rPr lang="zh-CN" altLang="zh-CN" sz="1200" kern="1200" dirty="0">
                <a:solidFill>
                  <a:schemeClr val="tx1"/>
                </a:solidFill>
                <a:effectLst/>
                <a:latin typeface="+mn-lt"/>
                <a:ea typeface="+mn-ea"/>
                <a:cs typeface="+mn-cs"/>
              </a:rPr>
              <a:t>仅保证起始序号单调增长还不够，还必须保证已建连接上的序号增长速度不高于起始序号的增长速度，方法是取较小的Δ</a:t>
            </a:r>
            <a:r>
              <a:rPr lang="en-US" altLang="zh-CN" sz="1200" kern="1200" dirty="0">
                <a:solidFill>
                  <a:schemeClr val="tx1"/>
                </a:solidFill>
                <a:effectLst/>
                <a:latin typeface="+mn-lt"/>
                <a:ea typeface="+mn-ea"/>
                <a:cs typeface="+mn-cs"/>
              </a:rPr>
              <a:t>T</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最后，序号绕回怎么办？</a:t>
            </a:r>
            <a:r>
              <a:rPr lang="zh-CN" altLang="en-US" sz="1200" kern="1200" dirty="0">
                <a:solidFill>
                  <a:schemeClr val="tx1"/>
                </a:solidFill>
                <a:effectLst/>
                <a:latin typeface="+mn-lt"/>
                <a:ea typeface="+mn-ea"/>
                <a:cs typeface="+mn-cs"/>
              </a:rPr>
              <a:t>方法是采用较长的字节序号</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102</a:t>
            </a:fld>
            <a:endParaRPr kumimoji="1" lang="zh-CN" altLang="en-US"/>
          </a:p>
        </p:txBody>
      </p:sp>
    </p:spTree>
    <p:extLst>
      <p:ext uri="{BB962C8B-B14F-4D97-AF65-F5344CB8AC3E}">
        <p14:creationId xmlns:p14="http://schemas.microsoft.com/office/powerpoint/2010/main" val="6087771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两个进程中的任何一个都可以通过关闭套接字来终止连接。连接关闭后，为连接分配的资源将被释放。</a:t>
            </a: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在图中，客户</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发送一个</a:t>
            </a:r>
            <a:r>
              <a:rPr lang="en-US" altLang="zh-CN" sz="1200" kern="1200" dirty="0">
                <a:solidFill>
                  <a:schemeClr val="tx1"/>
                </a:solidFill>
                <a:effectLst/>
                <a:latin typeface="+mn-lt"/>
                <a:ea typeface="+mn-ea"/>
                <a:cs typeface="+mn-cs"/>
              </a:rPr>
              <a:t>FIN=1</a:t>
            </a:r>
            <a:r>
              <a:rPr lang="zh-CN" altLang="zh-CN" sz="1200" kern="1200" dirty="0">
                <a:solidFill>
                  <a:schemeClr val="tx1"/>
                </a:solidFill>
                <a:effectLst/>
                <a:latin typeface="+mn-lt"/>
                <a:ea typeface="+mn-ea"/>
                <a:cs typeface="+mn-cs"/>
              </a:rPr>
              <a:t>的报文段，服务器</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ACK</a:t>
            </a:r>
            <a:r>
              <a:rPr lang="zh-CN" altLang="zh-CN" sz="1200" kern="1200" dirty="0">
                <a:solidFill>
                  <a:schemeClr val="tx1"/>
                </a:solidFill>
                <a:effectLst/>
                <a:latin typeface="+mn-lt"/>
                <a:ea typeface="+mn-ea"/>
                <a:cs typeface="+mn-cs"/>
              </a:rPr>
              <a:t>报文段响应，一个方向的连接关闭。注意，此时在另一个方向上仍然可以传输数据。</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然后服务器</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发送</a:t>
            </a:r>
            <a:r>
              <a:rPr lang="en-US" altLang="zh-CN" sz="1200" kern="1200" dirty="0">
                <a:solidFill>
                  <a:schemeClr val="tx1"/>
                </a:solidFill>
                <a:effectLst/>
                <a:latin typeface="+mn-lt"/>
                <a:ea typeface="+mn-ea"/>
                <a:cs typeface="+mn-cs"/>
              </a:rPr>
              <a:t>FIN</a:t>
            </a:r>
            <a:r>
              <a:rPr lang="zh-CN" altLang="zh-CN" sz="1200" kern="1200" dirty="0">
                <a:solidFill>
                  <a:schemeClr val="tx1"/>
                </a:solidFill>
                <a:effectLst/>
                <a:latin typeface="+mn-lt"/>
                <a:ea typeface="+mn-ea"/>
                <a:cs typeface="+mn-cs"/>
              </a:rPr>
              <a:t>报文段，客户</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ACK</a:t>
            </a:r>
            <a:r>
              <a:rPr lang="zh-CN" altLang="zh-CN" sz="1200" kern="1200" dirty="0">
                <a:solidFill>
                  <a:schemeClr val="tx1"/>
                </a:solidFill>
                <a:effectLst/>
                <a:latin typeface="+mn-lt"/>
                <a:ea typeface="+mn-ea"/>
                <a:cs typeface="+mn-cs"/>
              </a:rPr>
              <a:t>报文段响应，另一个方向的连接也关闭。注意，客户</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在发送了</a:t>
            </a:r>
            <a:r>
              <a:rPr lang="en-US" altLang="zh-CN" sz="1200" kern="1200" dirty="0">
                <a:solidFill>
                  <a:schemeClr val="tx1"/>
                </a:solidFill>
                <a:effectLst/>
                <a:latin typeface="+mn-lt"/>
                <a:ea typeface="+mn-ea"/>
                <a:cs typeface="+mn-cs"/>
              </a:rPr>
              <a:t>ACK</a:t>
            </a:r>
            <a:r>
              <a:rPr lang="zh-CN" altLang="zh-CN" sz="1200" kern="1200" dirty="0">
                <a:solidFill>
                  <a:schemeClr val="tx1"/>
                </a:solidFill>
                <a:effectLst/>
                <a:latin typeface="+mn-lt"/>
                <a:ea typeface="+mn-ea"/>
                <a:cs typeface="+mn-cs"/>
              </a:rPr>
              <a:t>后，要等待较长的时间才关闭。这是因为服务器</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要收到</a:t>
            </a:r>
            <a:r>
              <a:rPr lang="en-US" altLang="zh-CN" sz="1200" kern="1200" dirty="0">
                <a:solidFill>
                  <a:schemeClr val="tx1"/>
                </a:solidFill>
                <a:effectLst/>
                <a:latin typeface="+mn-lt"/>
                <a:ea typeface="+mn-ea"/>
                <a:cs typeface="+mn-cs"/>
              </a:rPr>
              <a:t>ACK</a:t>
            </a:r>
            <a:r>
              <a:rPr lang="zh-CN" altLang="zh-CN" sz="1200" kern="1200" dirty="0">
                <a:solidFill>
                  <a:schemeClr val="tx1"/>
                </a:solidFill>
                <a:effectLst/>
                <a:latin typeface="+mn-lt"/>
                <a:ea typeface="+mn-ea"/>
                <a:cs typeface="+mn-cs"/>
              </a:rPr>
              <a:t>后才关闭连接，若未收到</a:t>
            </a:r>
            <a:r>
              <a:rPr lang="en-US" altLang="zh-CN" sz="1200" kern="1200" dirty="0">
                <a:solidFill>
                  <a:schemeClr val="tx1"/>
                </a:solidFill>
                <a:effectLst/>
                <a:latin typeface="+mn-lt"/>
                <a:ea typeface="+mn-ea"/>
                <a:cs typeface="+mn-cs"/>
              </a:rPr>
              <a:t>ACK</a:t>
            </a:r>
            <a:r>
              <a:rPr lang="zh-CN" altLang="zh-CN" sz="1200" kern="1200" dirty="0">
                <a:solidFill>
                  <a:schemeClr val="tx1"/>
                </a:solidFill>
                <a:effectLst/>
                <a:latin typeface="+mn-lt"/>
                <a:ea typeface="+mn-ea"/>
                <a:cs typeface="+mn-cs"/>
              </a:rPr>
              <a:t>，服务器</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要重发</a:t>
            </a:r>
            <a:r>
              <a:rPr lang="en-US" altLang="zh-CN" sz="1200" kern="1200" dirty="0">
                <a:solidFill>
                  <a:schemeClr val="tx1"/>
                </a:solidFill>
                <a:effectLst/>
                <a:latin typeface="+mn-lt"/>
                <a:ea typeface="+mn-ea"/>
                <a:cs typeface="+mn-cs"/>
              </a:rPr>
              <a:t>FIN</a:t>
            </a:r>
            <a:r>
              <a:rPr lang="zh-CN" altLang="zh-CN" sz="1200" kern="1200" dirty="0">
                <a:solidFill>
                  <a:schemeClr val="tx1"/>
                </a:solidFill>
                <a:effectLst/>
                <a:latin typeface="+mn-lt"/>
                <a:ea typeface="+mn-ea"/>
                <a:cs typeface="+mn-cs"/>
              </a:rPr>
              <a:t>报文段。因此，客户</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必须等待较长的时间，以确保没有重发的</a:t>
            </a:r>
            <a:r>
              <a:rPr lang="en-US" altLang="zh-CN" sz="1200" kern="1200" dirty="0">
                <a:solidFill>
                  <a:schemeClr val="tx1"/>
                </a:solidFill>
                <a:effectLst/>
                <a:latin typeface="+mn-lt"/>
                <a:ea typeface="+mn-ea"/>
                <a:cs typeface="+mn-cs"/>
              </a:rPr>
              <a:t>FIN</a:t>
            </a:r>
            <a:r>
              <a:rPr lang="zh-CN" altLang="zh-CN" sz="1200" kern="1200" dirty="0">
                <a:solidFill>
                  <a:schemeClr val="tx1"/>
                </a:solidFill>
                <a:effectLst/>
                <a:latin typeface="+mn-lt"/>
                <a:ea typeface="+mn-ea"/>
                <a:cs typeface="+mn-cs"/>
              </a:rPr>
              <a:t>报文段到来，才能关闭连接。</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和第</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个报文段可以合并。</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103</a:t>
            </a:fld>
            <a:endParaRPr kumimoji="1" lang="zh-CN" altLang="en-US"/>
          </a:p>
        </p:txBody>
      </p:sp>
    </p:spTree>
    <p:extLst>
      <p:ext uri="{BB962C8B-B14F-4D97-AF65-F5344CB8AC3E}">
        <p14:creationId xmlns:p14="http://schemas.microsoft.com/office/powerpoint/2010/main" val="28608971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实现了前述功能的</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协议已经可以运行，且运行在早期的因特网中。然而，那时的因特网经常出现网络崩溃的情况，研究发现是由于各个主机都不加限制地向网络中发包，导致负载过重引起网络拥塞。后来</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中就加入了拥塞控制。</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网络拥塞和交通拥堵是很类似的，可以从起因、表现、措施几个方面进行类比。</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流量控制与拥塞控制的不同：流量控制的目标是不使接收端超载，而拥塞控制的目标是不使网络超载。</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流量控制与拥塞控制采取的措施是类似的，都是要限制发送速度。</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108</a:t>
            </a:fld>
            <a:endParaRPr kumimoji="1" lang="zh-CN" altLang="en-US"/>
          </a:p>
        </p:txBody>
      </p:sp>
    </p:spTree>
    <p:extLst>
      <p:ext uri="{BB962C8B-B14F-4D97-AF65-F5344CB8AC3E}">
        <p14:creationId xmlns:p14="http://schemas.microsoft.com/office/powerpoint/2010/main" val="27630014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zh-CN" sz="1200" kern="1200" dirty="0">
                <a:solidFill>
                  <a:schemeClr val="tx1"/>
                </a:solidFill>
                <a:effectLst/>
                <a:latin typeface="+mn-lt"/>
                <a:ea typeface="+mn-ea"/>
                <a:cs typeface="+mn-cs"/>
              </a:rPr>
              <a:t>拥塞发生在网络中，但最终解决要依靠端系统降低发送速度，因此和网络层、传输层都有关系</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zh-CN" altLang="en-US" dirty="0"/>
          </a:p>
        </p:txBody>
      </p:sp>
      <p:sp>
        <p:nvSpPr>
          <p:cNvPr id="4" name="Slide Number Placeholder 3"/>
          <p:cNvSpPr>
            <a:spLocks noGrp="1"/>
          </p:cNvSpPr>
          <p:nvPr>
            <p:ph type="sldNum" sz="quarter" idx="10"/>
          </p:nvPr>
        </p:nvSpPr>
        <p:spPr/>
        <p:txBody>
          <a:bodyPr/>
          <a:lstStyle/>
          <a:p>
            <a:fld id="{840B8802-914A-7C41-BC77-CC54DEE99EEF}" type="slidenum">
              <a:rPr kumimoji="1" lang="zh-CN" altLang="en-US" smtClean="0"/>
              <a:pPr/>
              <a:t>110</a:t>
            </a:fld>
            <a:endParaRPr kumimoji="1" lang="zh-CN" altLang="en-US"/>
          </a:p>
        </p:txBody>
      </p:sp>
    </p:spTree>
    <p:extLst>
      <p:ext uri="{BB962C8B-B14F-4D97-AF65-F5344CB8AC3E}">
        <p14:creationId xmlns:p14="http://schemas.microsoft.com/office/powerpoint/2010/main" val="13102450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发送方如何感知拥塞？拥塞会造成丢包和分组延迟增大，这两者在发送端看来都是丢包了，因此可以利用丢包事件来检测拥塞。</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流量控制中，发送方用接收窗口限制已发送未确认的字节数。类似地，在</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拥塞控制中，发送方用拥塞窗口限制已发送未确认的字节数。为了聚焦于拥塞控制，我们假设接收缓存足够大，从而忽略接收窗口的限制。在实际的网络中，发送数据量受到拥塞窗口和接收窗口的限制。</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拥塞窗口间接地限制了发送方的发送速率，因为拥塞窗口是发送方在一个</a:t>
            </a:r>
            <a:r>
              <a:rPr lang="en-US" altLang="zh-CN" sz="1200" kern="1200" dirty="0">
                <a:solidFill>
                  <a:schemeClr val="tx1"/>
                </a:solidFill>
                <a:effectLst/>
                <a:latin typeface="+mn-lt"/>
                <a:ea typeface="+mn-ea"/>
                <a:cs typeface="+mn-cs"/>
              </a:rPr>
              <a:t>RTT</a:t>
            </a:r>
            <a:r>
              <a:rPr lang="zh-CN" altLang="zh-CN" sz="1200" kern="1200" dirty="0">
                <a:solidFill>
                  <a:schemeClr val="tx1"/>
                </a:solidFill>
                <a:effectLst/>
                <a:latin typeface="+mn-lt"/>
                <a:ea typeface="+mn-ea"/>
                <a:cs typeface="+mn-cs"/>
              </a:rPr>
              <a:t>时间内可以发送的最大数据量，因而通过调节</a:t>
            </a:r>
            <a:r>
              <a:rPr lang="en-US" altLang="zh-CN" sz="1200" kern="1200" dirty="0">
                <a:solidFill>
                  <a:schemeClr val="tx1"/>
                </a:solidFill>
                <a:effectLst/>
                <a:latin typeface="+mn-lt"/>
                <a:ea typeface="+mn-ea"/>
                <a:cs typeface="+mn-cs"/>
              </a:rPr>
              <a:t>Cwnd</a:t>
            </a:r>
            <a:r>
              <a:rPr lang="zh-CN" altLang="zh-CN" sz="1200" kern="1200" dirty="0">
                <a:solidFill>
                  <a:schemeClr val="tx1"/>
                </a:solidFill>
                <a:effectLst/>
                <a:latin typeface="+mn-lt"/>
                <a:ea typeface="+mn-ea"/>
                <a:cs typeface="+mn-cs"/>
              </a:rPr>
              <a:t>可以调节发送速率。</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拥塞控制就是要使得</a:t>
            </a:r>
            <a:r>
              <a:rPr lang="en-US" altLang="zh-CN" sz="1200" kern="1200" dirty="0">
                <a:solidFill>
                  <a:schemeClr val="tx1"/>
                </a:solidFill>
                <a:effectLst/>
                <a:latin typeface="+mn-lt"/>
                <a:ea typeface="+mn-ea"/>
                <a:cs typeface="+mn-cs"/>
              </a:rPr>
              <a:t>cwnd</a:t>
            </a:r>
            <a:r>
              <a:rPr lang="zh-CN" altLang="zh-CN" sz="1200" kern="1200" dirty="0">
                <a:solidFill>
                  <a:schemeClr val="tx1"/>
                </a:solidFill>
                <a:effectLst/>
                <a:latin typeface="+mn-lt"/>
                <a:ea typeface="+mn-ea"/>
                <a:cs typeface="+mn-cs"/>
              </a:rPr>
              <a:t>随</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感知的网络拥塞程度而变化。（</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的确认机制本身就可以用来调节</a:t>
            </a:r>
            <a:r>
              <a:rPr lang="en-US" altLang="zh-CN" sz="1200" kern="1200" dirty="0">
                <a:solidFill>
                  <a:schemeClr val="tx1"/>
                </a:solidFill>
                <a:effectLst/>
                <a:latin typeface="+mn-lt"/>
                <a:ea typeface="+mn-ea"/>
                <a:cs typeface="+mn-cs"/>
              </a:rPr>
              <a:t>cwnd</a:t>
            </a:r>
            <a:r>
              <a:rPr lang="zh-CN" altLang="zh-CN" sz="1200" kern="1200" dirty="0">
                <a:solidFill>
                  <a:schemeClr val="tx1"/>
                </a:solidFill>
                <a:effectLst/>
                <a:latin typeface="+mn-lt"/>
                <a:ea typeface="+mn-ea"/>
                <a:cs typeface="+mn-cs"/>
              </a:rPr>
              <a:t>：当收到确认时，相应地增大</a:t>
            </a:r>
            <a:r>
              <a:rPr lang="en-US" altLang="zh-CN" sz="1200" kern="1200" dirty="0">
                <a:solidFill>
                  <a:schemeClr val="tx1"/>
                </a:solidFill>
                <a:effectLst/>
                <a:latin typeface="+mn-lt"/>
                <a:ea typeface="+mn-ea"/>
                <a:cs typeface="+mn-cs"/>
              </a:rPr>
              <a:t>cwnd</a:t>
            </a:r>
            <a:r>
              <a:rPr lang="zh-CN" altLang="zh-CN" sz="1200" kern="1200" dirty="0">
                <a:solidFill>
                  <a:schemeClr val="tx1"/>
                </a:solidFill>
                <a:effectLst/>
                <a:latin typeface="+mn-lt"/>
                <a:ea typeface="+mn-ea"/>
                <a:cs typeface="+mn-cs"/>
              </a:rPr>
              <a:t>，所以</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被称为是自计时的）</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113</a:t>
            </a:fld>
            <a:endParaRPr kumimoji="1" lang="zh-CN" altLang="en-US"/>
          </a:p>
        </p:txBody>
      </p:sp>
    </p:spTree>
    <p:extLst>
      <p:ext uri="{BB962C8B-B14F-4D97-AF65-F5344CB8AC3E}">
        <p14:creationId xmlns:p14="http://schemas.microsoft.com/office/powerpoint/2010/main" val="32047870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117</a:t>
            </a:fld>
            <a:endParaRPr kumimoji="1" lang="zh-CN" altLang="en-US"/>
          </a:p>
        </p:txBody>
      </p:sp>
    </p:spTree>
    <p:extLst>
      <p:ext uri="{BB962C8B-B14F-4D97-AF65-F5344CB8AC3E}">
        <p14:creationId xmlns:p14="http://schemas.microsoft.com/office/powerpoint/2010/main" val="6973738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在图示的例子中，当丢包发生后，门限设为当前</a:t>
            </a:r>
            <a:r>
              <a:rPr lang="en-US" altLang="zh-CN" sz="1200" kern="1200" dirty="0">
                <a:solidFill>
                  <a:schemeClr val="tx1"/>
                </a:solidFill>
                <a:effectLst/>
                <a:latin typeface="+mn-lt"/>
                <a:ea typeface="+mn-ea"/>
                <a:cs typeface="+mn-cs"/>
              </a:rPr>
              <a:t>cwnd</a:t>
            </a:r>
            <a:r>
              <a:rPr lang="zh-CN" altLang="zh-CN" sz="1200" kern="1200" dirty="0">
                <a:solidFill>
                  <a:schemeClr val="tx1"/>
                </a:solidFill>
                <a:effectLst/>
                <a:latin typeface="+mn-lt"/>
                <a:ea typeface="+mn-ea"/>
                <a:cs typeface="+mn-cs"/>
              </a:rPr>
              <a:t>的一半。若发生的是超时，执行慢启动（蓝色线）；若收到</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个</a:t>
            </a:r>
            <a:r>
              <a:rPr lang="zh-CN" altLang="en-US" sz="1200" kern="1200" dirty="0">
                <a:solidFill>
                  <a:schemeClr val="tx1"/>
                </a:solidFill>
                <a:effectLst/>
                <a:latin typeface="+mn-lt"/>
                <a:ea typeface="+mn-ea"/>
                <a:cs typeface="+mn-cs"/>
              </a:rPr>
              <a:t>重复</a:t>
            </a:r>
            <a:r>
              <a:rPr lang="en-US" altLang="zh-CN" sz="1200" kern="1200" dirty="0">
                <a:solidFill>
                  <a:schemeClr val="tx1"/>
                </a:solidFill>
                <a:effectLst/>
                <a:latin typeface="+mn-lt"/>
                <a:ea typeface="+mn-ea"/>
                <a:cs typeface="+mn-cs"/>
              </a:rPr>
              <a:t>ACK</a:t>
            </a:r>
            <a:r>
              <a:rPr lang="zh-CN" altLang="zh-CN" sz="1200" kern="1200" dirty="0">
                <a:solidFill>
                  <a:schemeClr val="tx1"/>
                </a:solidFill>
                <a:effectLst/>
                <a:latin typeface="+mn-lt"/>
                <a:ea typeface="+mn-ea"/>
                <a:cs typeface="+mn-cs"/>
              </a:rPr>
              <a:t>，执行</a:t>
            </a:r>
            <a:r>
              <a:rPr lang="en-US" altLang="zh-CN" sz="1200" kern="1200" dirty="0">
                <a:solidFill>
                  <a:schemeClr val="tx1"/>
                </a:solidFill>
                <a:effectLst/>
                <a:latin typeface="+mn-lt"/>
                <a:ea typeface="+mn-ea"/>
                <a:cs typeface="+mn-cs"/>
              </a:rPr>
              <a:t>AIMD</a:t>
            </a:r>
            <a:r>
              <a:rPr lang="zh-CN" altLang="zh-CN" sz="1200" kern="1200" dirty="0">
                <a:solidFill>
                  <a:schemeClr val="tx1"/>
                </a:solidFill>
                <a:effectLst/>
                <a:latin typeface="+mn-lt"/>
                <a:ea typeface="+mn-ea"/>
                <a:cs typeface="+mn-cs"/>
              </a:rPr>
              <a:t>（黑色线）。</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需要说明的是，在早期的</a:t>
            </a:r>
            <a:r>
              <a:rPr lang="en-US" altLang="zh-CN" sz="1200" kern="1200" dirty="0">
                <a:solidFill>
                  <a:schemeClr val="tx1"/>
                </a:solidFill>
                <a:effectLst/>
                <a:latin typeface="+mn-lt"/>
                <a:ea typeface="+mn-ea"/>
                <a:cs typeface="+mn-cs"/>
              </a:rPr>
              <a:t>TCP</a:t>
            </a:r>
            <a:r>
              <a:rPr lang="zh-CN" altLang="zh-CN" sz="1200" kern="1200" dirty="0">
                <a:solidFill>
                  <a:schemeClr val="tx1"/>
                </a:solidFill>
                <a:effectLst/>
                <a:latin typeface="+mn-lt"/>
                <a:ea typeface="+mn-ea"/>
                <a:cs typeface="+mn-cs"/>
              </a:rPr>
              <a:t>实现（蓝色线）中，不管哪种丢包都是执行慢启动进行恢复。较新的版本则在收到</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个重复</a:t>
            </a:r>
            <a:r>
              <a:rPr lang="en-US" altLang="zh-CN" sz="1200" kern="1200" dirty="0">
                <a:solidFill>
                  <a:schemeClr val="tx1"/>
                </a:solidFill>
                <a:effectLst/>
                <a:latin typeface="+mn-lt"/>
                <a:ea typeface="+mn-ea"/>
                <a:cs typeface="+mn-cs"/>
              </a:rPr>
              <a:t>ACK</a:t>
            </a:r>
            <a:r>
              <a:rPr lang="zh-CN" altLang="zh-CN" sz="1200" kern="1200" dirty="0">
                <a:solidFill>
                  <a:schemeClr val="tx1"/>
                </a:solidFill>
                <a:effectLst/>
                <a:latin typeface="+mn-lt"/>
                <a:ea typeface="+mn-ea"/>
                <a:cs typeface="+mn-cs"/>
              </a:rPr>
              <a:t>后，执行</a:t>
            </a:r>
            <a:r>
              <a:rPr lang="en-US" altLang="zh-CN" sz="1200" kern="1200" dirty="0">
                <a:solidFill>
                  <a:schemeClr val="tx1"/>
                </a:solidFill>
                <a:effectLst/>
                <a:latin typeface="+mn-lt"/>
                <a:ea typeface="+mn-ea"/>
                <a:cs typeface="+mn-cs"/>
              </a:rPr>
              <a:t>AIMD</a:t>
            </a:r>
            <a:r>
              <a:rPr lang="zh-CN" altLang="zh-CN" sz="1200" kern="1200" dirty="0">
                <a:solidFill>
                  <a:schemeClr val="tx1"/>
                </a:solidFill>
                <a:effectLst/>
                <a:latin typeface="+mn-lt"/>
                <a:ea typeface="+mn-ea"/>
                <a:cs typeface="+mn-cs"/>
              </a:rPr>
              <a:t>进行快速恢复。</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118</a:t>
            </a:fld>
            <a:endParaRPr kumimoji="1" lang="zh-CN" altLang="en-US"/>
          </a:p>
        </p:txBody>
      </p:sp>
    </p:spTree>
    <p:extLst>
      <p:ext uri="{BB962C8B-B14F-4D97-AF65-F5344CB8AC3E}">
        <p14:creationId xmlns:p14="http://schemas.microsoft.com/office/powerpoint/2010/main" val="1548419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14</a:t>
            </a:fld>
            <a:endParaRPr kumimoji="1" lang="zh-CN" altLang="en-US"/>
          </a:p>
        </p:txBody>
      </p:sp>
    </p:spTree>
    <p:extLst>
      <p:ext uri="{BB962C8B-B14F-4D97-AF65-F5344CB8AC3E}">
        <p14:creationId xmlns:p14="http://schemas.microsoft.com/office/powerpoint/2010/main" val="39749992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86113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问题</a:t>
            </a:r>
            <a:r>
              <a:rPr lang="en-US" altLang="zh-CN" dirty="0"/>
              <a:t>1：不同应用对传输层服务有不同的需求，适合的就是好的，所以不存在哪个服务绝对的好、或绝对的不好。</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问题</a:t>
            </a:r>
            <a:r>
              <a:rPr lang="en-US" altLang="zh-CN" dirty="0"/>
              <a:t>2：根据多媒体应用希望的传输层服务，显然 TCP或UDP都不能完全满足。</a:t>
            </a:r>
            <a:endParaRPr lang="en-US" altLang="zh-CN" baseline="0" dirty="0"/>
          </a:p>
          <a:p>
            <a:endParaRPr lang="en-US" altLang="zh-CN" baseline="0" dirty="0"/>
          </a:p>
          <a:p>
            <a:r>
              <a:rPr lang="zh-CN" altLang="en-US" baseline="0" dirty="0"/>
              <a:t>问题</a:t>
            </a:r>
            <a:r>
              <a:rPr lang="en-US" altLang="zh-CN" baseline="0" dirty="0"/>
              <a:t>3：这是一个开放的问题，同学们可以从网上调研一下</a:t>
            </a:r>
            <a:r>
              <a:rPr lang="en-US" altLang="zh-CN" baseline="0"/>
              <a:t>，哪些多媒体应用使用</a:t>
            </a:r>
            <a:r>
              <a:rPr lang="en-US" altLang="zh-CN" baseline="0" dirty="0"/>
              <a:t>TCP</a:t>
            </a:r>
            <a:r>
              <a:rPr lang="en-US" altLang="zh-CN" baseline="0"/>
              <a:t>、哪些多媒体应用使用</a:t>
            </a:r>
            <a:r>
              <a:rPr lang="en-US" altLang="zh-CN" baseline="0" dirty="0"/>
              <a:t>UDP，为什么它们做这个选择。</a:t>
            </a:r>
          </a:p>
          <a:p>
            <a:endParaRPr lang="en-US" altLang="zh-CN" baseline="0" dirty="0"/>
          </a:p>
          <a:p>
            <a:r>
              <a:rPr lang="zh-CN" altLang="en-US" baseline="0" dirty="0"/>
              <a:t>问题</a:t>
            </a:r>
            <a:r>
              <a:rPr lang="en-US" altLang="zh-CN" baseline="0" dirty="0"/>
              <a:t>4：</a:t>
            </a:r>
            <a:r>
              <a:rPr lang="en-US" altLang="zh-CN" dirty="0"/>
              <a:t>参见本章6.8.4</a:t>
            </a:r>
            <a:r>
              <a:rPr lang="en-US" altLang="zh-CN" baseline="0" dirty="0"/>
              <a:t> DCCP</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125</a:t>
            </a:fld>
            <a:endParaRPr kumimoji="1" lang="zh-CN" altLang="en-US"/>
          </a:p>
        </p:txBody>
      </p:sp>
    </p:spTree>
    <p:extLst>
      <p:ext uri="{BB962C8B-B14F-4D97-AF65-F5344CB8AC3E}">
        <p14:creationId xmlns:p14="http://schemas.microsoft.com/office/powerpoint/2010/main" val="36944123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BDP:</a:t>
            </a:r>
            <a:r>
              <a:rPr lang="zh-CN" altLang="en-US" dirty="0"/>
              <a:t>时延带宽积</a:t>
            </a:r>
          </a:p>
        </p:txBody>
      </p:sp>
      <p:sp>
        <p:nvSpPr>
          <p:cNvPr id="4" name="Slide Number Placeholder 3"/>
          <p:cNvSpPr>
            <a:spLocks noGrp="1"/>
          </p:cNvSpPr>
          <p:nvPr>
            <p:ph type="sldNum" sz="quarter" idx="10"/>
          </p:nvPr>
        </p:nvSpPr>
        <p:spPr/>
        <p:txBody>
          <a:bodyPr/>
          <a:lstStyle/>
          <a:p>
            <a:fld id="{840B8802-914A-7C41-BC77-CC54DEE99EEF}" type="slidenum">
              <a:rPr kumimoji="1" lang="zh-CN" altLang="en-US" smtClean="0"/>
              <a:pPr/>
              <a:t>127</a:t>
            </a:fld>
            <a:endParaRPr kumimoji="1" lang="zh-CN" altLang="en-US"/>
          </a:p>
        </p:txBody>
      </p:sp>
    </p:spTree>
    <p:extLst>
      <p:ext uri="{BB962C8B-B14F-4D97-AF65-F5344CB8AC3E}">
        <p14:creationId xmlns:p14="http://schemas.microsoft.com/office/powerpoint/2010/main" val="5789744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fld id="{840B8802-914A-7C41-BC77-CC54DEE99EEF}" type="slidenum">
              <a:rPr kumimoji="1" lang="zh-CN" altLang="en-US" smtClean="0"/>
              <a:pPr/>
              <a:t>129</a:t>
            </a:fld>
            <a:endParaRPr kumimoji="1" lang="zh-CN" altLang="en-US"/>
          </a:p>
        </p:txBody>
      </p:sp>
    </p:spTree>
    <p:extLst>
      <p:ext uri="{BB962C8B-B14F-4D97-AF65-F5344CB8AC3E}">
        <p14:creationId xmlns:p14="http://schemas.microsoft.com/office/powerpoint/2010/main" val="31821911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ltLang="zh-CN" dirty="0"/>
          </a:p>
        </p:txBody>
      </p:sp>
      <p:sp>
        <p:nvSpPr>
          <p:cNvPr id="4" name="Slide Number Placeholder 3"/>
          <p:cNvSpPr>
            <a:spLocks noGrp="1"/>
          </p:cNvSpPr>
          <p:nvPr>
            <p:ph type="sldNum" sz="quarter" idx="10"/>
          </p:nvPr>
        </p:nvSpPr>
        <p:spPr/>
        <p:txBody>
          <a:bodyPr/>
          <a:lstStyle/>
          <a:p>
            <a:fld id="{840B8802-914A-7C41-BC77-CC54DEE99EEF}" type="slidenum">
              <a:rPr kumimoji="1" lang="zh-CN" altLang="en-US" smtClean="0"/>
              <a:pPr/>
              <a:t>130</a:t>
            </a:fld>
            <a:endParaRPr kumimoji="1" lang="zh-CN" altLang="en-US"/>
          </a:p>
        </p:txBody>
      </p:sp>
    </p:spTree>
    <p:extLst>
      <p:ext uri="{BB962C8B-B14F-4D97-AF65-F5344CB8AC3E}">
        <p14:creationId xmlns:p14="http://schemas.microsoft.com/office/powerpoint/2010/main" val="21019853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131</a:t>
            </a:fld>
            <a:endParaRPr kumimoji="1" lang="zh-CN" altLang="en-US"/>
          </a:p>
        </p:txBody>
      </p:sp>
    </p:spTree>
    <p:extLst>
      <p:ext uri="{BB962C8B-B14F-4D97-AF65-F5344CB8AC3E}">
        <p14:creationId xmlns:p14="http://schemas.microsoft.com/office/powerpoint/2010/main" val="27752678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路径是均衡的当且仅当横轴与纵轴位于</a:t>
            </a:r>
            <a:r>
              <a:rPr lang="en-US" altLang="zh-CN" dirty="0"/>
              <a:t>BDP</a:t>
            </a:r>
            <a:r>
              <a:rPr lang="zh-CN" altLang="en-US" dirty="0"/>
              <a:t>处虚线与蓝色直线的交点处</a:t>
            </a:r>
            <a:endParaRPr lang="en-US" altLang="zh-CN" dirty="0"/>
          </a:p>
          <a:p>
            <a:r>
              <a:rPr lang="zh-CN" altLang="en-US" dirty="0"/>
              <a:t>当瓶颈链路中出现排队队列时传播中数据持续增加直至</a:t>
            </a:r>
            <a:r>
              <a:rPr lang="en-US" altLang="zh-CN" dirty="0" err="1"/>
              <a:t>BDP+Bufsize</a:t>
            </a:r>
            <a:r>
              <a:rPr lang="zh-CN" altLang="en-US" dirty="0"/>
              <a:t>，红色虚线代表出现丢包</a:t>
            </a:r>
          </a:p>
        </p:txBody>
      </p:sp>
      <p:sp>
        <p:nvSpPr>
          <p:cNvPr id="4" name="Slide Number Placeholder 3"/>
          <p:cNvSpPr>
            <a:spLocks noGrp="1"/>
          </p:cNvSpPr>
          <p:nvPr>
            <p:ph type="sldNum" sz="quarter" idx="10"/>
          </p:nvPr>
        </p:nvSpPr>
        <p:spPr/>
        <p:txBody>
          <a:bodyPr/>
          <a:lstStyle/>
          <a:p>
            <a:fld id="{840B8802-914A-7C41-BC77-CC54DEE99EEF}" type="slidenum">
              <a:rPr kumimoji="1" lang="zh-CN" altLang="en-US" smtClean="0"/>
              <a:pPr/>
              <a:t>133</a:t>
            </a:fld>
            <a:endParaRPr kumimoji="1" lang="zh-CN" altLang="en-US"/>
          </a:p>
        </p:txBody>
      </p:sp>
    </p:spTree>
    <p:extLst>
      <p:ext uri="{BB962C8B-B14F-4D97-AF65-F5344CB8AC3E}">
        <p14:creationId xmlns:p14="http://schemas.microsoft.com/office/powerpoint/2010/main" val="20568350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135</a:t>
            </a:fld>
            <a:endParaRPr kumimoji="1" lang="zh-CN" altLang="en-US"/>
          </a:p>
        </p:txBody>
      </p:sp>
    </p:spTree>
    <p:extLst>
      <p:ext uri="{BB962C8B-B14F-4D97-AF65-F5344CB8AC3E}">
        <p14:creationId xmlns:p14="http://schemas.microsoft.com/office/powerpoint/2010/main" val="23684094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fld id="{840B8802-914A-7C41-BC77-CC54DEE99EEF}" type="slidenum">
              <a:rPr kumimoji="1" lang="zh-CN" altLang="en-US" smtClean="0"/>
              <a:pPr/>
              <a:t>136</a:t>
            </a:fld>
            <a:endParaRPr kumimoji="1" lang="zh-CN" altLang="en-US"/>
          </a:p>
        </p:txBody>
      </p:sp>
    </p:spTree>
    <p:extLst>
      <p:ext uri="{BB962C8B-B14F-4D97-AF65-F5344CB8AC3E}">
        <p14:creationId xmlns:p14="http://schemas.microsoft.com/office/powerpoint/2010/main" val="26740542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fld id="{840B8802-914A-7C41-BC77-CC54DEE99EEF}" type="slidenum">
              <a:rPr kumimoji="1" lang="zh-CN" altLang="en-US" smtClean="0"/>
              <a:pPr/>
              <a:t>140</a:t>
            </a:fld>
            <a:endParaRPr kumimoji="1" lang="zh-CN" altLang="en-US"/>
          </a:p>
        </p:txBody>
      </p:sp>
    </p:spTree>
    <p:extLst>
      <p:ext uri="{BB962C8B-B14F-4D97-AF65-F5344CB8AC3E}">
        <p14:creationId xmlns:p14="http://schemas.microsoft.com/office/powerpoint/2010/main" val="1058201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fld id="{840B8802-914A-7C41-BC77-CC54DEE99EEF}" type="slidenum">
              <a:rPr kumimoji="1" lang="zh-CN" altLang="en-US" smtClean="0"/>
              <a:pPr/>
              <a:t>16</a:t>
            </a:fld>
            <a:endParaRPr kumimoji="1" lang="zh-CN" altLang="en-US"/>
          </a:p>
        </p:txBody>
      </p:sp>
    </p:spTree>
    <p:extLst>
      <p:ext uri="{BB962C8B-B14F-4D97-AF65-F5344CB8AC3E}">
        <p14:creationId xmlns:p14="http://schemas.microsoft.com/office/powerpoint/2010/main" val="37670341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数据中心内部有一类经典的通信模式：</a:t>
            </a:r>
            <a:r>
              <a:rPr lang="en-US" altLang="zh-CN" dirty="0"/>
              <a:t>Partition/Aggregate</a:t>
            </a:r>
            <a:r>
              <a:rPr lang="zh-CN" altLang="en-US" dirty="0"/>
              <a:t>，常见的网页搜索就是基于这种模式通信的。</a:t>
            </a:r>
            <a:endParaRPr lang="en-US" altLang="zh-CN" dirty="0"/>
          </a:p>
          <a:p>
            <a:endParaRPr lang="en-US" altLang="zh-CN" dirty="0"/>
          </a:p>
          <a:p>
            <a:r>
              <a:rPr lang="zh-CN" altLang="en-US" dirty="0"/>
              <a:t>上层应用发送任务（如网页查询），</a:t>
            </a:r>
            <a:r>
              <a:rPr lang="en-US" altLang="zh-CN" dirty="0"/>
              <a:t>Aggregator</a:t>
            </a:r>
            <a:r>
              <a:rPr lang="zh-CN" altLang="en-US" dirty="0"/>
              <a:t>将任务分配给不同的服务器（进行查询），最后汇聚服务器的查询结果，整合后返回给上层应用</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143</a:t>
            </a:fld>
            <a:endParaRPr kumimoji="1" lang="zh-CN" altLang="en-US"/>
          </a:p>
        </p:txBody>
      </p:sp>
    </p:spTree>
    <p:extLst>
      <p:ext uri="{BB962C8B-B14F-4D97-AF65-F5344CB8AC3E}">
        <p14:creationId xmlns:p14="http://schemas.microsoft.com/office/powerpoint/2010/main" val="35751354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在网页搜索的例子中，</a:t>
            </a:r>
            <a:r>
              <a:rPr lang="en-US" altLang="zh-CN" dirty="0"/>
              <a:t>Aggregator</a:t>
            </a:r>
            <a:r>
              <a:rPr lang="zh-CN" altLang="en-US" dirty="0"/>
              <a:t>下发的查询任务通常是时延敏感的短流，而</a:t>
            </a:r>
            <a:r>
              <a:rPr lang="en-US" altLang="zh-CN" dirty="0"/>
              <a:t>worker</a:t>
            </a:r>
            <a:r>
              <a:rPr lang="zh-CN" altLang="en-US" dirty="0"/>
              <a:t>返回的结果通常是吞吐敏感的长流。</a:t>
            </a:r>
            <a:endParaRPr lang="en-US" altLang="zh-CN" dirty="0"/>
          </a:p>
          <a:p>
            <a:endParaRPr lang="en-US" altLang="zh-CN" dirty="0"/>
          </a:p>
          <a:p>
            <a:r>
              <a:rPr lang="zh-CN" altLang="en-US" dirty="0"/>
              <a:t>数据中心还存在许多突发的流量，比如在分布式系统中为了保持一致性，</a:t>
            </a:r>
            <a:r>
              <a:rPr lang="en-US" altLang="zh-CN" dirty="0"/>
              <a:t>worker</a:t>
            </a:r>
            <a:r>
              <a:rPr lang="zh-CN" altLang="en-US" dirty="0"/>
              <a:t>需要向</a:t>
            </a:r>
            <a:r>
              <a:rPr lang="en-US" altLang="zh-CN" dirty="0"/>
              <a:t>master</a:t>
            </a:r>
            <a:r>
              <a:rPr lang="zh-CN" altLang="en-US" dirty="0"/>
              <a:t>报告自己的状态，</a:t>
            </a:r>
            <a:r>
              <a:rPr lang="en-US" altLang="zh-CN" dirty="0"/>
              <a:t>worker</a:t>
            </a:r>
            <a:r>
              <a:rPr lang="zh-CN" altLang="en-US" dirty="0"/>
              <a:t>会在几乎同一时间进行报告。</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144</a:t>
            </a:fld>
            <a:endParaRPr kumimoji="1" lang="zh-CN" altLang="en-US"/>
          </a:p>
        </p:txBody>
      </p:sp>
    </p:spTree>
    <p:extLst>
      <p:ext uri="{BB962C8B-B14F-4D97-AF65-F5344CB8AC3E}">
        <p14:creationId xmlns:p14="http://schemas.microsoft.com/office/powerpoint/2010/main" val="11906742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基于前面提到的通信模式和流量特点，数据中心存在以下三个问题，</a:t>
            </a:r>
            <a:r>
              <a:rPr lang="en-US" altLang="zh-CN" dirty="0"/>
              <a:t>TCP</a:t>
            </a:r>
            <a:r>
              <a:rPr lang="zh-CN" altLang="en-US" dirty="0"/>
              <a:t>都不能很好地解决。</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Incast</a:t>
            </a:r>
            <a:r>
              <a:rPr lang="zh-CN" altLang="en-US" dirty="0"/>
              <a:t>问题：在</a:t>
            </a:r>
            <a:r>
              <a:rPr lang="en-US" altLang="zh-CN" dirty="0"/>
              <a:t>Partition/Aggregate</a:t>
            </a:r>
            <a:r>
              <a:rPr lang="zh-CN" altLang="en-US" dirty="0"/>
              <a:t>的通信模式下，</a:t>
            </a:r>
            <a:r>
              <a:rPr lang="en-US" altLang="zh-CN" dirty="0"/>
              <a:t>worker</a:t>
            </a:r>
            <a:r>
              <a:rPr lang="zh-CN" altLang="en-US" dirty="0"/>
              <a:t>可能会在同一时间向上层报告任务执行结果，这导致在很短的时间内</a:t>
            </a:r>
            <a:r>
              <a:rPr lang="zh-CN" altLang="en-US" dirty="0">
                <a:solidFill>
                  <a:srgbClr val="C00000"/>
                </a:solidFill>
              </a:rPr>
              <a:t>大量流量同时</a:t>
            </a:r>
            <a:r>
              <a:rPr lang="zh-CN" altLang="en-US" dirty="0"/>
              <a:t>到达交换机的</a:t>
            </a:r>
            <a:r>
              <a:rPr lang="zh-CN" altLang="en-US" dirty="0">
                <a:solidFill>
                  <a:srgbClr val="C00000"/>
                </a:solidFill>
              </a:rPr>
              <a:t>一个端口，使得交换机的</a:t>
            </a:r>
            <a:r>
              <a:rPr lang="zh-CN" altLang="en-US" dirty="0"/>
              <a:t>缓冲区被占满，数据包丢失。</a:t>
            </a:r>
            <a:endParaRPr lang="en-US" altLang="zh-CN" dirty="0"/>
          </a:p>
          <a:p>
            <a:r>
              <a:rPr lang="zh-CN" altLang="en-US" dirty="0"/>
              <a:t>由于数据中心内部的并发流数目非常多，即使每条流上的包很小，也会产生</a:t>
            </a:r>
            <a:r>
              <a:rPr lang="en-US" altLang="zh-CN" dirty="0" err="1"/>
              <a:t>Incast</a:t>
            </a:r>
            <a:r>
              <a:rPr lang="zh-CN" altLang="en-US" dirty="0"/>
              <a:t>问题。</a:t>
            </a:r>
            <a:endParaRPr lang="en-US" altLang="zh-CN"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145</a:t>
            </a:fld>
            <a:endParaRPr kumimoji="1" lang="zh-CN" altLang="en-US"/>
          </a:p>
        </p:txBody>
      </p:sp>
    </p:spTree>
    <p:extLst>
      <p:ext uri="{BB962C8B-B14F-4D97-AF65-F5344CB8AC3E}">
        <p14:creationId xmlns:p14="http://schemas.microsoft.com/office/powerpoint/2010/main" val="16468056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Queue buildup</a:t>
            </a:r>
            <a:r>
              <a:rPr lang="zh-CN" altLang="en-US" dirty="0"/>
              <a:t>问题：数据中心内部长流和短流交织在一起，当它们通过交换机的同一个端口时，由于长流占用了大量的缓冲区空间，排在长流后面的短流，其完成时间大大增加，甚至出现丢包。</a:t>
            </a:r>
            <a:endParaRPr lang="en-US" altLang="zh-CN" dirty="0"/>
          </a:p>
          <a:p>
            <a:endParaRPr lang="en-US" altLang="zh-CN" dirty="0"/>
          </a:p>
          <a:p>
            <a:r>
              <a:rPr lang="en-US" altLang="zh-CN" dirty="0"/>
              <a:t>Queue</a:t>
            </a:r>
            <a:r>
              <a:rPr lang="zh-CN" altLang="en-US" dirty="0"/>
              <a:t> </a:t>
            </a:r>
            <a:r>
              <a:rPr lang="en-US" altLang="zh-CN" dirty="0"/>
              <a:t>buildup</a:t>
            </a:r>
            <a:r>
              <a:rPr lang="zh-CN" altLang="en-US" dirty="0"/>
              <a:t>是从一个端口看到的问题，从交换机的整个缓冲区来看，有</a:t>
            </a:r>
            <a:r>
              <a:rPr lang="en-US" altLang="zh-CN" dirty="0"/>
              <a:t>buffer pressure</a:t>
            </a:r>
            <a:r>
              <a:rPr lang="zh-CN" altLang="en-US" dirty="0"/>
              <a:t>问题。由于交换机的不同端口通常共用一块</a:t>
            </a:r>
            <a:r>
              <a:rPr lang="zh-CN" altLang="en-US" dirty="0">
                <a:solidFill>
                  <a:srgbClr val="C00000"/>
                </a:solidFill>
              </a:rPr>
              <a:t>缓冲区，</a:t>
            </a:r>
            <a:r>
              <a:rPr lang="zh-CN" altLang="en-US" dirty="0"/>
              <a:t>即使长流和短流通过不同的端口，短流通过的端口也会出现缓冲区不足的问题。</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146</a:t>
            </a:fld>
            <a:endParaRPr kumimoji="1" lang="zh-CN" altLang="en-US"/>
          </a:p>
        </p:txBody>
      </p:sp>
    </p:spTree>
    <p:extLst>
      <p:ext uri="{BB962C8B-B14F-4D97-AF65-F5344CB8AC3E}">
        <p14:creationId xmlns:p14="http://schemas.microsoft.com/office/powerpoint/2010/main" val="5890459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根据前面的讨论，数据中心的传输层协议需要能够容忍高度突发的流量，并且支持低时延和高吞吐。</a:t>
            </a:r>
            <a:endParaRPr lang="en-US" altLang="zh-CN" dirty="0"/>
          </a:p>
          <a:p>
            <a:endParaRPr lang="en-US" altLang="zh-CN" dirty="0"/>
          </a:p>
          <a:p>
            <a:r>
              <a:rPr lang="zh-CN" altLang="en-US" dirty="0"/>
              <a:t>想要同时做到这三点，传输层协议需要将队列长度维持在一个较低的水平。然而，如果只是简单地增加缓冲区空间，可能导致时延上升；如果减少缓冲区空间，又会导致吞吐量下降，以及对突发流量容忍度的下降。</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147</a:t>
            </a:fld>
            <a:endParaRPr kumimoji="1" lang="zh-CN" altLang="en-US"/>
          </a:p>
        </p:txBody>
      </p:sp>
    </p:spTree>
    <p:extLst>
      <p:ext uri="{BB962C8B-B14F-4D97-AF65-F5344CB8AC3E}">
        <p14:creationId xmlns:p14="http://schemas.microsoft.com/office/powerpoint/2010/main" val="6645392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微软提出</a:t>
            </a:r>
            <a:r>
              <a:rPr lang="en-US" altLang="zh-CN" dirty="0"/>
              <a:t>Data Center TCP</a:t>
            </a:r>
            <a:r>
              <a:rPr lang="zh-CN" altLang="en-US" dirty="0"/>
              <a:t>（</a:t>
            </a:r>
            <a:r>
              <a:rPr lang="en-US" altLang="zh-CN" dirty="0"/>
              <a:t>DCTCP</a:t>
            </a:r>
            <a:r>
              <a:rPr lang="zh-CN" altLang="en-US" dirty="0"/>
              <a:t>）来解决这三个问题。</a:t>
            </a:r>
            <a:endParaRPr lang="en-US" altLang="zh-CN" dirty="0"/>
          </a:p>
          <a:p>
            <a:endParaRPr lang="en-US" altLang="zh-CN" dirty="0"/>
          </a:p>
          <a:p>
            <a:r>
              <a:rPr lang="en-US" altLang="zh-CN" dirty="0"/>
              <a:t>DCTCP</a:t>
            </a:r>
            <a:r>
              <a:rPr lang="zh-CN" altLang="en-US" dirty="0"/>
              <a:t>的核心思想有两个。（</a:t>
            </a:r>
            <a:r>
              <a:rPr lang="en-US" altLang="zh-CN" dirty="0"/>
              <a:t>1</a:t>
            </a:r>
            <a:r>
              <a:rPr lang="zh-CN" altLang="en-US" dirty="0"/>
              <a:t>）根据网络拥塞程度精细地减小发送窗口，</a:t>
            </a:r>
            <a:r>
              <a:rPr lang="en-US" altLang="zh-CN" dirty="0"/>
              <a:t>TCP</a:t>
            </a:r>
            <a:r>
              <a:rPr lang="zh-CN" altLang="en-US" dirty="0"/>
              <a:t>在发现拥塞后总是将发送窗口减半，这种方式过于激进，限制了吞吐量。（</a:t>
            </a:r>
            <a:r>
              <a:rPr lang="en-US" altLang="zh-CN" dirty="0"/>
              <a:t>2</a:t>
            </a:r>
            <a:r>
              <a:rPr lang="zh-CN" altLang="en-US" dirty="0"/>
              <a:t>）根据交换机队列的瞬时长度对包进行标记，可以更快地将网络拥塞反馈给发送端。</a:t>
            </a:r>
            <a:endParaRPr lang="en-US" altLang="zh-CN" dirty="0"/>
          </a:p>
          <a:p>
            <a:endParaRPr lang="en-US" altLang="zh-CN" dirty="0"/>
          </a:p>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RFC3168中</a:t>
            </a:r>
            <a:r>
              <a:rPr lang="zh-CN" altLang="en-US" sz="1200" b="0" i="0" kern="1200" dirty="0">
                <a:solidFill>
                  <a:schemeClr val="tx1"/>
                </a:solidFill>
                <a:effectLst/>
                <a:latin typeface="+mn-lt"/>
                <a:ea typeface="+mn-ea"/>
                <a:cs typeface="+mn-cs"/>
              </a:rPr>
              <a:t>定义了显式拥塞指示（</a:t>
            </a:r>
            <a:r>
              <a:rPr lang="en-US" altLang="zh-CN" sz="1200" b="0" i="0" kern="1200" dirty="0">
                <a:solidFill>
                  <a:schemeClr val="tx1"/>
                </a:solidFill>
                <a:effectLst/>
                <a:latin typeface="+mn-lt"/>
                <a:ea typeface="+mn-ea"/>
                <a:cs typeface="+mn-cs"/>
              </a:rPr>
              <a:t>ECN）</a:t>
            </a:r>
            <a:r>
              <a:rPr lang="zh-CN" altLang="en-US" sz="1200" b="0" i="0" kern="1200" dirty="0">
                <a:solidFill>
                  <a:schemeClr val="tx1"/>
                </a:solidFill>
                <a:effectLst/>
                <a:latin typeface="+mn-lt"/>
                <a:ea typeface="+mn-ea"/>
                <a:cs typeface="+mn-cs"/>
              </a:rPr>
              <a:t>的设计目标，即通过</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发送端、接收端以及中间路由器的配合，使得</a:t>
            </a:r>
            <a:r>
              <a:rPr lang="en-US" altLang="zh-CN" sz="1200" b="0" i="0" kern="1200" dirty="0">
                <a:solidFill>
                  <a:schemeClr val="tx1"/>
                </a:solidFill>
                <a:effectLst/>
                <a:latin typeface="+mn-lt"/>
                <a:ea typeface="+mn-ea"/>
                <a:cs typeface="+mn-cs"/>
              </a:rPr>
              <a:t>TCP发送端能够较早地</a:t>
            </a:r>
            <a:r>
              <a:rPr lang="zh-CN" altLang="en-US" sz="1200" b="0" i="0" kern="1200" dirty="0">
                <a:solidFill>
                  <a:schemeClr val="tx1"/>
                </a:solidFill>
                <a:effectLst/>
                <a:latin typeface="+mn-lt"/>
                <a:ea typeface="+mn-ea"/>
                <a:cs typeface="+mn-cs"/>
              </a:rPr>
              <a:t>感知到网络拥塞，并主动减小发送速率。</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RFC3168</a:t>
            </a:r>
            <a:r>
              <a:rPr lang="zh-CN" altLang="zh-CN" sz="1200" kern="1200" dirty="0">
                <a:solidFill>
                  <a:schemeClr val="tx1"/>
                </a:solidFill>
                <a:effectLst/>
                <a:latin typeface="+mn-lt"/>
                <a:ea typeface="+mn-ea"/>
                <a:cs typeface="+mn-cs"/>
              </a:rPr>
              <a:t>将</a:t>
            </a:r>
            <a:r>
              <a:rPr lang="en-US" altLang="zh-CN" sz="1200" kern="1200" dirty="0">
                <a:solidFill>
                  <a:schemeClr val="tx1"/>
                </a:solidFill>
                <a:effectLst/>
                <a:latin typeface="+mn-lt"/>
                <a:ea typeface="+mn-ea"/>
                <a:cs typeface="+mn-cs"/>
              </a:rPr>
              <a:t>IP</a:t>
            </a:r>
            <a:r>
              <a:rPr lang="zh-CN" altLang="zh-CN" sz="1200" kern="1200" dirty="0">
                <a:solidFill>
                  <a:schemeClr val="tx1"/>
                </a:solidFill>
                <a:effectLst/>
                <a:latin typeface="+mn-lt"/>
                <a:ea typeface="+mn-ea"/>
                <a:cs typeface="+mn-cs"/>
              </a:rPr>
              <a:t>首部</a:t>
            </a:r>
            <a:r>
              <a:rPr lang="en-US" altLang="zh-CN" sz="1200" kern="1200" dirty="0">
                <a:solidFill>
                  <a:schemeClr val="tx1"/>
                </a:solidFill>
                <a:effectLst/>
                <a:latin typeface="+mn-lt"/>
                <a:ea typeface="+mn-ea"/>
                <a:cs typeface="+mn-cs"/>
              </a:rPr>
              <a:t>TOS</a:t>
            </a:r>
            <a:r>
              <a:rPr lang="zh-CN" altLang="zh-CN" sz="1200" kern="1200" dirty="0">
                <a:solidFill>
                  <a:schemeClr val="tx1"/>
                </a:solidFill>
                <a:effectLst/>
                <a:latin typeface="+mn-lt"/>
                <a:ea typeface="+mn-ea"/>
                <a:cs typeface="+mn-cs"/>
              </a:rPr>
              <a:t>字段的</a:t>
            </a:r>
            <a:r>
              <a:rPr lang="zh-CN" altLang="en-US" sz="1200" kern="1200" dirty="0">
                <a:solidFill>
                  <a:schemeClr val="tx1"/>
                </a:solidFill>
                <a:effectLst/>
                <a:latin typeface="+mn-lt"/>
                <a:ea typeface="+mn-ea"/>
                <a:cs typeface="+mn-cs"/>
              </a:rPr>
              <a:t>最后</a:t>
            </a:r>
            <a:r>
              <a:rPr lang="en-US" altLang="zh-CN" sz="1200" kern="1200" dirty="0">
                <a:solidFill>
                  <a:schemeClr val="tx1"/>
                </a:solidFill>
                <a:effectLst/>
                <a:latin typeface="+mn-lt"/>
                <a:ea typeface="+mn-ea"/>
                <a:cs typeface="+mn-cs"/>
              </a:rPr>
              <a:t>2个</a:t>
            </a:r>
            <a:r>
              <a:rPr lang="zh-CN" altLang="zh-CN" sz="1200" kern="1200" dirty="0">
                <a:solidFill>
                  <a:schemeClr val="tx1"/>
                </a:solidFill>
                <a:effectLst/>
                <a:latin typeface="+mn-lt"/>
                <a:ea typeface="+mn-ea"/>
                <a:cs typeface="+mn-cs"/>
              </a:rPr>
              <a:t>比特重新定义为</a:t>
            </a:r>
            <a:r>
              <a:rPr lang="en-US" altLang="zh-CN" sz="1200" kern="1200" dirty="0">
                <a:solidFill>
                  <a:schemeClr val="tx1"/>
                </a:solidFill>
                <a:effectLst/>
                <a:latin typeface="+mn-lt"/>
                <a:ea typeface="+mn-ea"/>
                <a:cs typeface="+mn-cs"/>
              </a:rPr>
              <a:t>ECN</a:t>
            </a:r>
            <a:r>
              <a:rPr lang="zh-CN" altLang="zh-CN" sz="1200" kern="1200" dirty="0">
                <a:solidFill>
                  <a:schemeClr val="tx1"/>
                </a:solidFill>
                <a:effectLst/>
                <a:latin typeface="+mn-lt"/>
                <a:ea typeface="+mn-ea"/>
                <a:cs typeface="+mn-cs"/>
              </a:rPr>
              <a:t>字段</a:t>
            </a:r>
            <a:r>
              <a:rPr lang="zh-CN" altLang="en-US" dirty="0">
                <a:effectLst/>
              </a:rPr>
              <a:t>。在路由器内部，当输出队列的长度超过平均队列长度时，</a:t>
            </a:r>
            <a:r>
              <a:rPr lang="zh-CN" altLang="en-US" sz="1200" b="0" i="0" kern="1200" dirty="0">
                <a:solidFill>
                  <a:schemeClr val="tx1"/>
                </a:solidFill>
                <a:effectLst/>
                <a:latin typeface="+mn-lt"/>
                <a:ea typeface="+mn-ea"/>
                <a:cs typeface="+mn-cs"/>
              </a:rPr>
              <a:t>路由器对输出队列中的数据报进行</a:t>
            </a:r>
            <a:r>
              <a:rPr lang="en-US" altLang="zh-CN" sz="1200" b="0" i="0" kern="1200" dirty="0">
                <a:solidFill>
                  <a:schemeClr val="tx1"/>
                </a:solidFill>
                <a:effectLst/>
                <a:latin typeface="+mn-lt"/>
                <a:ea typeface="+mn-ea"/>
                <a:cs typeface="+mn-cs"/>
              </a:rPr>
              <a:t>ECN</a:t>
            </a:r>
            <a:r>
              <a:rPr lang="zh-CN" altLang="en-US" sz="1200" b="0" i="0" kern="1200" dirty="0">
                <a:solidFill>
                  <a:schemeClr val="tx1"/>
                </a:solidFill>
                <a:effectLst/>
                <a:latin typeface="+mn-lt"/>
                <a:ea typeface="+mn-ea"/>
                <a:cs typeface="+mn-cs"/>
              </a:rPr>
              <a:t>标记，并继续转发，不再丢弃报文。</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RFC3168还将TCP</a:t>
            </a:r>
            <a:r>
              <a:rPr lang="zh-CN" altLang="zh-CN" sz="1200" kern="1200" dirty="0">
                <a:solidFill>
                  <a:schemeClr val="tx1"/>
                </a:solidFill>
                <a:effectLst/>
                <a:latin typeface="+mn-lt"/>
                <a:ea typeface="+mn-ea"/>
                <a:cs typeface="+mn-cs"/>
              </a:rPr>
              <a:t>头</a:t>
            </a:r>
            <a:r>
              <a:rPr lang="zh-CN" altLang="en-US" sz="1200" kern="1200" dirty="0">
                <a:solidFill>
                  <a:schemeClr val="tx1"/>
                </a:solidFill>
                <a:effectLst/>
                <a:latin typeface="+mn-lt"/>
                <a:ea typeface="+mn-ea"/>
                <a:cs typeface="+mn-cs"/>
              </a:rPr>
              <a:t>部</a:t>
            </a:r>
            <a:r>
              <a:rPr lang="zh-CN" altLang="zh-CN" sz="1200" kern="1200" dirty="0">
                <a:solidFill>
                  <a:schemeClr val="tx1"/>
                </a:solidFill>
                <a:effectLst/>
                <a:latin typeface="+mn-lt"/>
                <a:ea typeface="+mn-ea"/>
                <a:cs typeface="+mn-cs"/>
              </a:rPr>
              <a:t>未使用的</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个比特</a:t>
            </a:r>
            <a:r>
              <a:rPr lang="zh-CN" altLang="en-US" sz="1200" kern="1200" dirty="0">
                <a:solidFill>
                  <a:schemeClr val="tx1"/>
                </a:solidFill>
                <a:effectLst/>
                <a:latin typeface="+mn-lt"/>
                <a:ea typeface="+mn-ea"/>
                <a:cs typeface="+mn-cs"/>
              </a:rPr>
              <a:t>定</a:t>
            </a:r>
            <a:r>
              <a:rPr lang="zh-CN" altLang="zh-CN" sz="1200" kern="1200" dirty="0">
                <a:solidFill>
                  <a:schemeClr val="tx1"/>
                </a:solidFill>
                <a:effectLst/>
                <a:latin typeface="+mn-lt"/>
                <a:ea typeface="+mn-ea"/>
                <a:cs typeface="+mn-cs"/>
              </a:rPr>
              <a:t>义为拥塞指示比特</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TCP发送端和接收端通过这2个比特交换拥塞控制相关的指示信息。</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148</a:t>
            </a:fld>
            <a:endParaRPr kumimoji="1" lang="zh-CN" altLang="en-US"/>
          </a:p>
        </p:txBody>
      </p:sp>
    </p:spTree>
    <p:extLst>
      <p:ext uri="{BB962C8B-B14F-4D97-AF65-F5344CB8AC3E}">
        <p14:creationId xmlns:p14="http://schemas.microsoft.com/office/powerpoint/2010/main" val="31275797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DCTCP</a:t>
            </a:r>
            <a:r>
              <a:rPr lang="zh-CN" altLang="en-US" dirty="0"/>
              <a:t>对</a:t>
            </a:r>
            <a:r>
              <a:rPr lang="en-US" altLang="zh-CN" dirty="0"/>
              <a:t>TCP</a:t>
            </a:r>
            <a:r>
              <a:rPr lang="zh-CN" altLang="en-US" dirty="0"/>
              <a:t>做出的改动非常少，除了片子中列出的三点外，其余部分和</a:t>
            </a:r>
            <a:r>
              <a:rPr lang="en-US" altLang="zh-CN" dirty="0"/>
              <a:t>TCP</a:t>
            </a:r>
            <a:r>
              <a:rPr lang="zh-CN" altLang="en-US" dirty="0"/>
              <a:t>一致。</a:t>
            </a:r>
            <a:endParaRPr lang="en-US" altLang="zh-CN" dirty="0"/>
          </a:p>
          <a:p>
            <a:endParaRPr lang="en-US" altLang="zh-CN" dirty="0"/>
          </a:p>
          <a:p>
            <a:r>
              <a:rPr lang="zh-CN" altLang="en-US" dirty="0"/>
              <a:t>实现</a:t>
            </a:r>
            <a:r>
              <a:rPr lang="en-US" altLang="zh-CN" dirty="0"/>
              <a:t>DCTCP</a:t>
            </a:r>
            <a:r>
              <a:rPr lang="zh-CN" altLang="en-US" dirty="0"/>
              <a:t>，只需要</a:t>
            </a:r>
            <a:r>
              <a:rPr lang="en-US" altLang="zh-CN" dirty="0"/>
              <a:t>30</a:t>
            </a:r>
            <a:r>
              <a:rPr lang="zh-CN" altLang="en-US" dirty="0"/>
              <a:t>行左右的代码改动，以及在交换机上设置参数</a:t>
            </a:r>
            <a:r>
              <a:rPr lang="en-US" altLang="zh-CN" dirty="0"/>
              <a:t>K</a:t>
            </a:r>
            <a:r>
              <a:rPr lang="zh-CN" altLang="en-US" dirty="0"/>
              <a:t>。这也是</a:t>
            </a:r>
            <a:r>
              <a:rPr lang="en-US" altLang="zh-CN" dirty="0"/>
              <a:t>DCTCP</a:t>
            </a:r>
            <a:r>
              <a:rPr lang="zh-CN" altLang="en-US" dirty="0"/>
              <a:t>提出后，各大厂商纷纷在自己的数据中心采用该方案的原因之一。</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149</a:t>
            </a:fld>
            <a:endParaRPr kumimoji="1" lang="zh-CN" altLang="en-US"/>
          </a:p>
        </p:txBody>
      </p:sp>
    </p:spTree>
    <p:extLst>
      <p:ext uri="{BB962C8B-B14F-4D97-AF65-F5344CB8AC3E}">
        <p14:creationId xmlns:p14="http://schemas.microsoft.com/office/powerpoint/2010/main" val="13362792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150</a:t>
            </a:fld>
            <a:endParaRPr kumimoji="1" lang="zh-CN" altLang="en-US"/>
          </a:p>
        </p:txBody>
      </p:sp>
    </p:spTree>
    <p:extLst>
      <p:ext uri="{BB962C8B-B14F-4D97-AF65-F5344CB8AC3E}">
        <p14:creationId xmlns:p14="http://schemas.microsoft.com/office/powerpoint/2010/main" val="29678659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151</a:t>
            </a:fld>
            <a:endParaRPr kumimoji="1" lang="zh-CN" altLang="en-US"/>
          </a:p>
        </p:txBody>
      </p:sp>
    </p:spTree>
    <p:extLst>
      <p:ext uri="{BB962C8B-B14F-4D97-AF65-F5344CB8AC3E}">
        <p14:creationId xmlns:p14="http://schemas.microsoft.com/office/powerpoint/2010/main" val="26042100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solidFill>
                <a:srgbClr val="C00000"/>
              </a:solidFill>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153</a:t>
            </a:fld>
            <a:endParaRPr kumimoji="1" lang="zh-CN" altLang="en-US"/>
          </a:p>
        </p:txBody>
      </p:sp>
    </p:spTree>
    <p:extLst>
      <p:ext uri="{BB962C8B-B14F-4D97-AF65-F5344CB8AC3E}">
        <p14:creationId xmlns:p14="http://schemas.microsoft.com/office/powerpoint/2010/main" val="3644887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第三条可以参见后续代码</a:t>
            </a:r>
          </a:p>
        </p:txBody>
      </p:sp>
      <p:sp>
        <p:nvSpPr>
          <p:cNvPr id="4" name="Slide Number Placeholder 3"/>
          <p:cNvSpPr>
            <a:spLocks noGrp="1"/>
          </p:cNvSpPr>
          <p:nvPr>
            <p:ph type="sldNum" sz="quarter" idx="10"/>
          </p:nvPr>
        </p:nvSpPr>
        <p:spPr/>
        <p:txBody>
          <a:bodyPr/>
          <a:lstStyle/>
          <a:p>
            <a:fld id="{840B8802-914A-7C41-BC77-CC54DEE99EEF}" type="slidenum">
              <a:rPr kumimoji="1" lang="zh-CN" altLang="en-US" smtClean="0"/>
              <a:pPr/>
              <a:t>18</a:t>
            </a:fld>
            <a:endParaRPr kumimoji="1" lang="zh-CN" altLang="en-US"/>
          </a:p>
        </p:txBody>
      </p:sp>
    </p:spTree>
    <p:extLst>
      <p:ext uri="{BB962C8B-B14F-4D97-AF65-F5344CB8AC3E}">
        <p14:creationId xmlns:p14="http://schemas.microsoft.com/office/powerpoint/2010/main" val="26562281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所有报文都要携带通用头部。通用头有两种类型，一种带</a:t>
            </a:r>
            <a:r>
              <a:rPr lang="en-US" altLang="zh-CN" dirty="0"/>
              <a:t>48bit</a:t>
            </a:r>
            <a:r>
              <a:rPr lang="zh-CN" altLang="en-US" dirty="0"/>
              <a:t>的常规序号，另一种带</a:t>
            </a:r>
            <a:r>
              <a:rPr lang="en-US" altLang="zh-CN" dirty="0"/>
              <a:t>24bit</a:t>
            </a:r>
            <a:r>
              <a:rPr lang="zh-CN" altLang="en-US" dirty="0"/>
              <a:t>的短序号，应用可以根据需要选择。</a:t>
            </a:r>
            <a:endParaRPr lang="en-US" altLang="zh-CN" dirty="0"/>
          </a:p>
          <a:p>
            <a:endParaRPr lang="en-US" altLang="zh-CN" dirty="0"/>
          </a:p>
          <a:p>
            <a:r>
              <a:rPr lang="zh-CN" altLang="en-US" dirty="0"/>
              <a:t>不同类型的报文需要不同的</a:t>
            </a:r>
            <a:r>
              <a:rPr lang="en-US" altLang="zh-CN" dirty="0"/>
              <a:t>Additional Fields</a:t>
            </a:r>
            <a:r>
              <a:rPr lang="zh-CN" altLang="en-US" dirty="0"/>
              <a:t>，但该字段的长度是固定的。</a:t>
            </a:r>
            <a:endParaRPr lang="en-US" altLang="zh-CN" dirty="0"/>
          </a:p>
          <a:p>
            <a:endParaRPr lang="en-US" altLang="zh-CN" dirty="0"/>
          </a:p>
          <a:p>
            <a:r>
              <a:rPr lang="en-US" altLang="zh-CN" dirty="0"/>
              <a:t>options</a:t>
            </a:r>
            <a:r>
              <a:rPr lang="zh-CN" altLang="en-US" dirty="0"/>
              <a:t>是一个变长列表。</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154</a:t>
            </a:fld>
            <a:endParaRPr kumimoji="1" lang="zh-CN" altLang="en-US"/>
          </a:p>
        </p:txBody>
      </p:sp>
    </p:spTree>
    <p:extLst>
      <p:ext uri="{BB962C8B-B14F-4D97-AF65-F5344CB8AC3E}">
        <p14:creationId xmlns:p14="http://schemas.microsoft.com/office/powerpoint/2010/main" val="32958745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DCCP</a:t>
            </a:r>
            <a:r>
              <a:rPr lang="zh-CN" altLang="en-US" dirty="0"/>
              <a:t>有九种报文类型</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155</a:t>
            </a:fld>
            <a:endParaRPr kumimoji="1" lang="zh-CN" altLang="en-US"/>
          </a:p>
        </p:txBody>
      </p:sp>
    </p:spTree>
    <p:extLst>
      <p:ext uri="{BB962C8B-B14F-4D97-AF65-F5344CB8AC3E}">
        <p14:creationId xmlns:p14="http://schemas.microsoft.com/office/powerpoint/2010/main" val="10747775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156</a:t>
            </a:fld>
            <a:endParaRPr kumimoji="1" lang="zh-CN" altLang="en-US"/>
          </a:p>
        </p:txBody>
      </p:sp>
    </p:spTree>
    <p:extLst>
      <p:ext uri="{BB962C8B-B14F-4D97-AF65-F5344CB8AC3E}">
        <p14:creationId xmlns:p14="http://schemas.microsoft.com/office/powerpoint/2010/main" val="36810351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连接建立是一个三次握手过程。（</a:t>
            </a:r>
            <a:r>
              <a:rPr lang="en-US" altLang="zh-CN" dirty="0"/>
              <a:t>1</a:t>
            </a:r>
            <a:r>
              <a:rPr lang="zh-CN" altLang="en-US" dirty="0"/>
              <a:t>）</a:t>
            </a:r>
            <a:r>
              <a:rPr lang="en-US" altLang="zh-CN" dirty="0"/>
              <a:t>Client</a:t>
            </a:r>
            <a:r>
              <a:rPr lang="zh-CN" altLang="en-US" dirty="0"/>
              <a:t>向</a:t>
            </a:r>
            <a:r>
              <a:rPr lang="en-US" altLang="zh-CN" dirty="0"/>
              <a:t>server</a:t>
            </a:r>
            <a:r>
              <a:rPr lang="zh-CN" altLang="en-US" dirty="0"/>
              <a:t>发送一个</a:t>
            </a:r>
            <a:r>
              <a:rPr lang="en-US" altLang="zh-CN" dirty="0"/>
              <a:t>DCCP-request packet</a:t>
            </a:r>
            <a:r>
              <a:rPr lang="zh-CN" altLang="en-US" dirty="0"/>
              <a:t>，指定端口和各种特性，如拥塞控制方案等；（</a:t>
            </a:r>
            <a:r>
              <a:rPr lang="en-US" altLang="zh-CN" dirty="0"/>
              <a:t>2</a:t>
            </a:r>
            <a:r>
              <a:rPr lang="zh-CN" altLang="en-US" dirty="0"/>
              <a:t>）</a:t>
            </a:r>
            <a:r>
              <a:rPr lang="en-US" altLang="zh-CN" dirty="0"/>
              <a:t>server</a:t>
            </a:r>
            <a:r>
              <a:rPr lang="zh-CN" altLang="en-US" dirty="0"/>
              <a:t>回复</a:t>
            </a:r>
            <a:r>
              <a:rPr lang="en-US" altLang="zh-CN" dirty="0"/>
              <a:t>response</a:t>
            </a:r>
            <a:r>
              <a:rPr lang="zh-CN" altLang="en-US" dirty="0"/>
              <a:t>，表示同意建立连接，以及同意使用哪些特性；（</a:t>
            </a:r>
            <a:r>
              <a:rPr lang="en-US" altLang="zh-CN" dirty="0"/>
              <a:t>3</a:t>
            </a:r>
            <a:r>
              <a:rPr lang="zh-CN" altLang="en-US" dirty="0"/>
              <a:t>）</a:t>
            </a:r>
            <a:r>
              <a:rPr lang="en-US" altLang="zh-CN" dirty="0"/>
              <a:t>Client</a:t>
            </a:r>
            <a:r>
              <a:rPr lang="zh-CN" altLang="en-US" dirty="0"/>
              <a:t>回复</a:t>
            </a:r>
            <a:r>
              <a:rPr lang="en-US" altLang="zh-CN" dirty="0"/>
              <a:t>ACK</a:t>
            </a:r>
            <a:r>
              <a:rPr lang="zh-CN" altLang="en-US" dirty="0"/>
              <a:t>，表示收到</a:t>
            </a:r>
            <a:r>
              <a:rPr lang="en-US" altLang="zh-CN" dirty="0"/>
              <a:t>response</a:t>
            </a:r>
            <a:r>
              <a:rPr lang="zh-CN" altLang="en-US" dirty="0"/>
              <a:t>，至此连接建立完成。</a:t>
            </a:r>
            <a:endParaRPr lang="en-US" altLang="zh-CN" dirty="0"/>
          </a:p>
          <a:p>
            <a:endParaRPr lang="en-US" altLang="zh-CN" dirty="0"/>
          </a:p>
          <a:p>
            <a:r>
              <a:rPr lang="zh-CN" altLang="en-US" dirty="0"/>
              <a:t>数据传输是双向的。</a:t>
            </a:r>
            <a:endParaRPr lang="en-US" altLang="zh-CN" dirty="0"/>
          </a:p>
          <a:p>
            <a:endParaRPr lang="en-US" altLang="zh-CN" dirty="0"/>
          </a:p>
          <a:p>
            <a:r>
              <a:rPr lang="zh-CN" altLang="en-US" dirty="0"/>
              <a:t>终止连接的过程。（</a:t>
            </a:r>
            <a:r>
              <a:rPr lang="en-US" altLang="zh-CN" dirty="0"/>
              <a:t>1</a:t>
            </a:r>
            <a:r>
              <a:rPr lang="zh-CN" altLang="en-US" dirty="0"/>
              <a:t>）</a:t>
            </a:r>
            <a:r>
              <a:rPr lang="en-US" altLang="zh-CN" dirty="0"/>
              <a:t>Client</a:t>
            </a:r>
            <a:r>
              <a:rPr lang="zh-CN" altLang="en-US" dirty="0"/>
              <a:t>发送</a:t>
            </a:r>
            <a:r>
              <a:rPr lang="en-US" altLang="zh-CN" dirty="0"/>
              <a:t>close</a:t>
            </a:r>
            <a:r>
              <a:rPr lang="zh-CN" altLang="en-US" dirty="0"/>
              <a:t>，请求关闭连接；（</a:t>
            </a:r>
            <a:r>
              <a:rPr lang="en-US" altLang="zh-CN" dirty="0"/>
              <a:t>2</a:t>
            </a:r>
            <a:r>
              <a:rPr lang="zh-CN" altLang="en-US" dirty="0"/>
              <a:t>）</a:t>
            </a:r>
            <a:r>
              <a:rPr lang="en-US" altLang="zh-CN" dirty="0"/>
              <a:t>Server</a:t>
            </a:r>
            <a:r>
              <a:rPr lang="zh-CN" altLang="en-US" dirty="0"/>
              <a:t>回复</a:t>
            </a:r>
            <a:r>
              <a:rPr lang="en-US" altLang="zh-CN" dirty="0"/>
              <a:t>reset</a:t>
            </a:r>
            <a:r>
              <a:rPr lang="zh-CN" altLang="en-US" dirty="0"/>
              <a:t>，表示同意关闭连接，并立即进入连接关闭状态；（</a:t>
            </a:r>
            <a:r>
              <a:rPr lang="en-US" altLang="zh-CN" dirty="0"/>
              <a:t>3</a:t>
            </a:r>
            <a:r>
              <a:rPr lang="zh-CN" altLang="en-US" dirty="0"/>
              <a:t>）</a:t>
            </a:r>
            <a:r>
              <a:rPr lang="en-US" altLang="zh-CN" dirty="0"/>
              <a:t>Client</a:t>
            </a:r>
            <a:r>
              <a:rPr lang="zh-CN" altLang="en-US" dirty="0"/>
              <a:t>收到</a:t>
            </a:r>
            <a:r>
              <a:rPr lang="en-US" altLang="zh-CN" dirty="0"/>
              <a:t>reset</a:t>
            </a:r>
            <a:r>
              <a:rPr lang="zh-CN" altLang="en-US" dirty="0"/>
              <a:t>后，等待</a:t>
            </a:r>
            <a:r>
              <a:rPr lang="en-US" altLang="zh-CN" dirty="0"/>
              <a:t>2</a:t>
            </a:r>
            <a:r>
              <a:rPr lang="zh-CN" altLang="en-US" dirty="0"/>
              <a:t>个</a:t>
            </a:r>
            <a:r>
              <a:rPr lang="en-US" altLang="zh-CN" dirty="0"/>
              <a:t>maximum segment lifetimes</a:t>
            </a:r>
            <a:r>
              <a:rPr lang="zh-CN" altLang="en-US" dirty="0"/>
              <a:t>后进入关闭状态。如果是</a:t>
            </a:r>
            <a:r>
              <a:rPr lang="en-US" altLang="zh-CN" dirty="0"/>
              <a:t>server</a:t>
            </a:r>
            <a:r>
              <a:rPr lang="zh-CN" altLang="en-US" dirty="0"/>
              <a:t>关闭连接，则需要发送一个</a:t>
            </a:r>
            <a:r>
              <a:rPr lang="en-US" altLang="zh-CN" dirty="0" err="1"/>
              <a:t>closereq</a:t>
            </a:r>
            <a:r>
              <a:rPr lang="zh-CN" altLang="en-US" dirty="0"/>
              <a:t>，</a:t>
            </a:r>
            <a:r>
              <a:rPr lang="en-US" altLang="zh-CN" dirty="0"/>
              <a:t>client</a:t>
            </a:r>
            <a:r>
              <a:rPr lang="zh-CN" altLang="en-US" dirty="0"/>
              <a:t>收到后重复前面的阶段。</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157</a:t>
            </a:fld>
            <a:endParaRPr kumimoji="1" lang="zh-CN" altLang="en-US"/>
          </a:p>
        </p:txBody>
      </p:sp>
    </p:spTree>
    <p:extLst>
      <p:ext uri="{BB962C8B-B14F-4D97-AF65-F5344CB8AC3E}">
        <p14:creationId xmlns:p14="http://schemas.microsoft.com/office/powerpoint/2010/main" val="34435230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不同的应用有不同的需求，而且没有一个协议可以覆盖所有应用的需求，因此</a:t>
            </a:r>
            <a:r>
              <a:rPr lang="en-US" altLang="zh-CN" dirty="0"/>
              <a:t>DCCP</a:t>
            </a:r>
            <a:r>
              <a:rPr lang="zh-CN" altLang="en-US" dirty="0"/>
              <a:t>的目的并不是提供一个具体的、全面的解决方案，而是提供简洁且通用的</a:t>
            </a:r>
            <a:r>
              <a:rPr lang="en-US" altLang="zh-CN" dirty="0"/>
              <a:t>API</a:t>
            </a:r>
            <a:r>
              <a:rPr lang="zh-CN" altLang="en-US" dirty="0"/>
              <a:t>，从而程序员可以基于这些</a:t>
            </a:r>
            <a:r>
              <a:rPr lang="en-US" altLang="zh-CN" dirty="0"/>
              <a:t>API</a:t>
            </a:r>
            <a:r>
              <a:rPr lang="zh-CN" altLang="en-US" dirty="0"/>
              <a:t>进行开发。</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158</a:t>
            </a:fld>
            <a:endParaRPr kumimoji="1" lang="zh-CN" altLang="en-US"/>
          </a:p>
        </p:txBody>
      </p:sp>
    </p:spTree>
    <p:extLst>
      <p:ext uri="{BB962C8B-B14F-4D97-AF65-F5344CB8AC3E}">
        <p14:creationId xmlns:p14="http://schemas.microsoft.com/office/powerpoint/2010/main" val="19471854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159</a:t>
            </a:fld>
            <a:endParaRPr kumimoji="1" lang="zh-CN" altLang="en-US"/>
          </a:p>
        </p:txBody>
      </p:sp>
    </p:spTree>
    <p:extLst>
      <p:ext uri="{BB962C8B-B14F-4D97-AF65-F5344CB8AC3E}">
        <p14:creationId xmlns:p14="http://schemas.microsoft.com/office/powerpoint/2010/main" val="24821668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600"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161</a:t>
            </a:fld>
            <a:endParaRPr kumimoji="1" lang="zh-CN" altLang="en-US"/>
          </a:p>
        </p:txBody>
      </p:sp>
    </p:spTree>
    <p:extLst>
      <p:ext uri="{BB962C8B-B14F-4D97-AF65-F5344CB8AC3E}">
        <p14:creationId xmlns:p14="http://schemas.microsoft.com/office/powerpoint/2010/main" val="6085240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162</a:t>
            </a:fld>
            <a:endParaRPr kumimoji="1" lang="zh-CN" altLang="en-US"/>
          </a:p>
        </p:txBody>
      </p:sp>
    </p:spTree>
    <p:extLst>
      <p:ext uri="{BB962C8B-B14F-4D97-AF65-F5344CB8AC3E}">
        <p14:creationId xmlns:p14="http://schemas.microsoft.com/office/powerpoint/2010/main" val="37584503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协议栈</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163</a:t>
            </a:fld>
            <a:endParaRPr kumimoji="1" lang="zh-CN" altLang="en-US"/>
          </a:p>
        </p:txBody>
      </p:sp>
    </p:spTree>
    <p:extLst>
      <p:ext uri="{BB962C8B-B14F-4D97-AF65-F5344CB8AC3E}">
        <p14:creationId xmlns:p14="http://schemas.microsoft.com/office/powerpoint/2010/main" val="25866299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164</a:t>
            </a:fld>
            <a:endParaRPr kumimoji="1" lang="zh-CN" altLang="en-US"/>
          </a:p>
        </p:txBody>
      </p:sp>
    </p:spTree>
    <p:extLst>
      <p:ext uri="{BB962C8B-B14F-4D97-AF65-F5344CB8AC3E}">
        <p14:creationId xmlns:p14="http://schemas.microsoft.com/office/powerpoint/2010/main" val="1840629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事实上，对套接字描述符的读写行为有可能会引发</a:t>
            </a:r>
            <a:r>
              <a:rPr lang="en-US" altLang="zh-CN" dirty="0"/>
              <a:t>short count</a:t>
            </a:r>
            <a:r>
              <a:rPr lang="zh-CN" altLang="en-US" dirty="0"/>
              <a:t>现象，即返回值比实参</a:t>
            </a:r>
            <a:r>
              <a:rPr lang="en-US" altLang="zh-CN" dirty="0"/>
              <a:t>count</a:t>
            </a:r>
            <a:r>
              <a:rPr lang="zh-CN" altLang="en-US" dirty="0"/>
              <a:t>小，这种现象在初次接触套接字编程时可以不提及</a:t>
            </a:r>
          </a:p>
        </p:txBody>
      </p:sp>
      <p:sp>
        <p:nvSpPr>
          <p:cNvPr id="4" name="Slide Number Placeholder 3"/>
          <p:cNvSpPr>
            <a:spLocks noGrp="1"/>
          </p:cNvSpPr>
          <p:nvPr>
            <p:ph type="sldNum" sz="quarter" idx="10"/>
          </p:nvPr>
        </p:nvSpPr>
        <p:spPr/>
        <p:txBody>
          <a:bodyPr/>
          <a:lstStyle/>
          <a:p>
            <a:fld id="{840B8802-914A-7C41-BC77-CC54DEE99EEF}" type="slidenum">
              <a:rPr kumimoji="1" lang="zh-CN" altLang="en-US" smtClean="0"/>
              <a:pPr/>
              <a:t>21</a:t>
            </a:fld>
            <a:endParaRPr kumimoji="1" lang="zh-CN" altLang="en-US"/>
          </a:p>
        </p:txBody>
      </p:sp>
    </p:spTree>
    <p:extLst>
      <p:ext uri="{BB962C8B-B14F-4D97-AF65-F5344CB8AC3E}">
        <p14:creationId xmlns:p14="http://schemas.microsoft.com/office/powerpoint/2010/main" val="4599049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165</a:t>
            </a:fld>
            <a:endParaRPr kumimoji="1" lang="zh-CN" altLang="en-US"/>
          </a:p>
        </p:txBody>
      </p:sp>
    </p:spTree>
    <p:extLst>
      <p:ext uri="{BB962C8B-B14F-4D97-AF65-F5344CB8AC3E}">
        <p14:creationId xmlns:p14="http://schemas.microsoft.com/office/powerpoint/2010/main" val="90976628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地址编号的作用：由于部分网络中间设备会修改</a:t>
            </a:r>
            <a:r>
              <a:rPr lang="en-US" altLang="zh-CN" dirty="0"/>
              <a:t>IP</a:t>
            </a:r>
            <a:r>
              <a:rPr lang="zh-CN" altLang="en-US" dirty="0"/>
              <a:t>包头中的内容，比如</a:t>
            </a:r>
            <a:r>
              <a:rPr lang="en-US" altLang="zh-CN" dirty="0"/>
              <a:t>NAT</a:t>
            </a:r>
            <a:r>
              <a:rPr lang="zh-CN" altLang="en-US" dirty="0"/>
              <a:t>设备，本地主机可能位于某个内网内，直接使用本地主机的内网地址来标记主机会导致远程主机无法直接与该地址建立连接。因此，在</a:t>
            </a:r>
            <a:r>
              <a:rPr lang="en-US" altLang="zh-CN" dirty="0"/>
              <a:t>MPTCP</a:t>
            </a:r>
            <a:r>
              <a:rPr lang="zh-CN" altLang="en-US" dirty="0"/>
              <a:t>中，主机间使用地址编号来确认数据真正的发送接口，数据发送方内部的地址编号与</a:t>
            </a:r>
            <a:r>
              <a:rPr lang="en-US" altLang="zh-CN" dirty="0"/>
              <a:t>IP</a:t>
            </a:r>
            <a:r>
              <a:rPr lang="zh-CN" altLang="en-US" dirty="0"/>
              <a:t>地址是一一对应的，由发送方自行分配和维护。</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166</a:t>
            </a:fld>
            <a:endParaRPr kumimoji="1" lang="zh-CN" altLang="en-US"/>
          </a:p>
        </p:txBody>
      </p:sp>
    </p:spTree>
    <p:extLst>
      <p:ext uri="{BB962C8B-B14F-4D97-AF65-F5344CB8AC3E}">
        <p14:creationId xmlns:p14="http://schemas.microsoft.com/office/powerpoint/2010/main" val="379802260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167</a:t>
            </a:fld>
            <a:endParaRPr kumimoji="1" lang="zh-CN" altLang="en-US"/>
          </a:p>
        </p:txBody>
      </p:sp>
    </p:spTree>
    <p:extLst>
      <p:ext uri="{BB962C8B-B14F-4D97-AF65-F5344CB8AC3E}">
        <p14:creationId xmlns:p14="http://schemas.microsoft.com/office/powerpoint/2010/main" val="31111699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168</a:t>
            </a:fld>
            <a:endParaRPr kumimoji="1" lang="zh-CN" altLang="en-US"/>
          </a:p>
        </p:txBody>
      </p:sp>
    </p:spTree>
    <p:extLst>
      <p:ext uri="{BB962C8B-B14F-4D97-AF65-F5344CB8AC3E}">
        <p14:creationId xmlns:p14="http://schemas.microsoft.com/office/powerpoint/2010/main" val="24488055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169</a:t>
            </a:fld>
            <a:endParaRPr kumimoji="1" lang="zh-CN" altLang="en-US"/>
          </a:p>
        </p:txBody>
      </p:sp>
    </p:spTree>
    <p:extLst>
      <p:ext uri="{BB962C8B-B14F-4D97-AF65-F5344CB8AC3E}">
        <p14:creationId xmlns:p14="http://schemas.microsoft.com/office/powerpoint/2010/main" val="38986618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170</a:t>
            </a:fld>
            <a:endParaRPr kumimoji="1" lang="zh-CN" altLang="en-US"/>
          </a:p>
        </p:txBody>
      </p:sp>
    </p:spTree>
    <p:extLst>
      <p:ext uri="{BB962C8B-B14F-4D97-AF65-F5344CB8AC3E}">
        <p14:creationId xmlns:p14="http://schemas.microsoft.com/office/powerpoint/2010/main" val="34111127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TCP</a:t>
            </a:r>
            <a:r>
              <a:rPr kumimoji="1" lang="zh-CN" altLang="en-US" dirty="0"/>
              <a:t>是广泛使用的传统的传输层协议，其存在以下问题：</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体系僵化，难以再进行改进和扩展。近年来仍有研究者在孜孜不倦地改进</a:t>
            </a:r>
            <a:r>
              <a:rPr lang="en-US" altLang="zh-CN" dirty="0"/>
              <a:t>TCP</a:t>
            </a:r>
            <a:r>
              <a:rPr lang="zh-CN" altLang="en-US" dirty="0"/>
              <a:t>的机制，然而都没有得到大规模的部署。原因是很多中间设备会对数据包进行操作，例如防火墙为了安全阻挡不熟悉的包，因此</a:t>
            </a:r>
            <a:r>
              <a:rPr lang="en-US" altLang="zh-CN" dirty="0"/>
              <a:t>TCP</a:t>
            </a:r>
            <a:r>
              <a:rPr lang="zh-CN" altLang="en-US" dirty="0"/>
              <a:t>修改后，需要等中间设备更新后才能正常使用。</a:t>
            </a:r>
            <a:r>
              <a:rPr lang="en-US" altLang="zh-CN" dirty="0"/>
              <a:t>(</a:t>
            </a:r>
            <a:r>
              <a:rPr lang="zh-CN" altLang="en-US" dirty="0"/>
              <a:t>关于</a:t>
            </a:r>
            <a:r>
              <a:rPr lang="en-US" altLang="zh-CN" dirty="0"/>
              <a:t>TCP</a:t>
            </a:r>
            <a:r>
              <a:rPr lang="zh-CN" altLang="en-US" dirty="0"/>
              <a:t>僵化的问题，</a:t>
            </a:r>
            <a:r>
              <a:rPr lang="en-US" altLang="zh-CN" dirty="0" err="1"/>
              <a:t>sigcomm</a:t>
            </a:r>
            <a:r>
              <a:rPr lang="zh-CN" altLang="en-US" dirty="0"/>
              <a:t>上有过详细讨论：</a:t>
            </a:r>
            <a:r>
              <a:rPr lang="en-US" altLang="zh-CN" dirty="0"/>
              <a:t>Honda, Michio, et al. "Is it still possible to extend TCP?." </a:t>
            </a:r>
            <a:r>
              <a:rPr lang="en-US" altLang="zh-CN" i="1" dirty="0"/>
              <a:t>Proceedings of the 2011 ACM SIGCOMM conference on Internet measurement conference</a:t>
            </a:r>
            <a:r>
              <a:rPr lang="en-US" altLang="zh-CN" dirty="0"/>
              <a:t>. ACM, 2011.)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 TCP</a:t>
            </a:r>
            <a:r>
              <a:rPr lang="zh-CN" altLang="en-US" dirty="0"/>
              <a:t>一般实现在操作系统内部，而</a:t>
            </a:r>
            <a:r>
              <a:rPr lang="zh-CN" altLang="en-US" sz="1200" kern="1200" dirty="0">
                <a:solidFill>
                  <a:schemeClr val="tx1"/>
                </a:solidFill>
                <a:latin typeface="+mn-lt"/>
                <a:ea typeface="+mn-ea"/>
                <a:cs typeface="+mn-cs"/>
              </a:rPr>
              <a:t>更新操作系统比更新应用困难很多；例如我们平常用手机，平均每天都有应用在更新，但是手机的操作系统却要很久才会更新一次。根本原因在于改进传输协议的最终受益者是应用，而不是中间设备或是操作系统，因此修改传输协议的主动权应该拿回到应用手中！</a:t>
            </a: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a:t>
            </a:r>
            <a:r>
              <a:rPr lang="zh-CN" altLang="en-US" dirty="0"/>
              <a:t>当前，互联网上的流量有两个变化的趋势，一是低时延的应用越来越多，从而很多数据对时延很敏感；二是由于安全和隐私问题得到越来越多的关注，加密流量占比越来越大。右下角的图展示了</a:t>
            </a:r>
            <a:r>
              <a:rPr lang="en-US" altLang="zh-CN" dirty="0"/>
              <a:t>2012</a:t>
            </a:r>
            <a:r>
              <a:rPr lang="zh-CN" altLang="en-US" dirty="0"/>
              <a:t>年到</a:t>
            </a:r>
            <a:r>
              <a:rPr lang="en-US" altLang="zh-CN" dirty="0"/>
              <a:t>2016</a:t>
            </a:r>
            <a:r>
              <a:rPr lang="zh-CN" altLang="en-US" dirty="0"/>
              <a:t>年间，互联网上加密的流量从不到</a:t>
            </a:r>
            <a:r>
              <a:rPr lang="en-US" altLang="zh-CN" dirty="0"/>
              <a:t>20%</a:t>
            </a:r>
            <a:r>
              <a:rPr lang="zh-CN" altLang="en-US" dirty="0"/>
              <a:t>迅速增加到将近</a:t>
            </a:r>
            <a:r>
              <a:rPr lang="en-US" altLang="zh-CN" dirty="0"/>
              <a:t>90%</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在这两个趋势下，</a:t>
            </a:r>
            <a:r>
              <a:rPr lang="en-US" altLang="zh-CN" dirty="0"/>
              <a:t>TCP</a:t>
            </a:r>
            <a:r>
              <a:rPr lang="zh-CN" altLang="en-US" dirty="0"/>
              <a:t>体系的两个性能问题日益突出：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1</a:t>
            </a:r>
            <a:r>
              <a:rPr lang="zh-CN" altLang="en-US" dirty="0"/>
              <a:t>）握手带来的时延：目前加密流量仍然以使用</a:t>
            </a:r>
            <a:r>
              <a:rPr lang="en-US" altLang="zh-CN" dirty="0"/>
              <a:t>TLS</a:t>
            </a:r>
            <a:r>
              <a:rPr lang="zh-CN" altLang="en-US" dirty="0"/>
              <a:t>加密的</a:t>
            </a:r>
            <a:r>
              <a:rPr lang="en-US" altLang="zh-CN" dirty="0"/>
              <a:t>TCP</a:t>
            </a:r>
            <a:r>
              <a:rPr lang="zh-CN" altLang="en-US" dirty="0"/>
              <a:t>流量（即</a:t>
            </a:r>
            <a:r>
              <a:rPr lang="en-US" altLang="zh-CN" dirty="0"/>
              <a:t>HTTPS</a:t>
            </a:r>
            <a:r>
              <a:rPr lang="zh-CN" altLang="en-US" dirty="0"/>
              <a:t>）为主，这种情况下</a:t>
            </a:r>
            <a:r>
              <a:rPr lang="en-US" altLang="zh-CN" sz="1200" kern="1200" dirty="0">
                <a:solidFill>
                  <a:schemeClr val="tx1"/>
                </a:solidFill>
                <a:latin typeface="+mn-lt"/>
                <a:ea typeface="+mn-ea"/>
                <a:cs typeface="+mn-cs"/>
              </a:rPr>
              <a:t>TCP</a:t>
            </a:r>
            <a:r>
              <a:rPr lang="zh-CN" altLang="en-US" sz="1200" kern="1200" dirty="0">
                <a:solidFill>
                  <a:schemeClr val="tx1"/>
                </a:solidFill>
                <a:latin typeface="+mn-lt"/>
                <a:ea typeface="+mn-ea"/>
                <a:cs typeface="+mn-cs"/>
              </a:rPr>
              <a:t>握手需要的</a:t>
            </a:r>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个</a:t>
            </a:r>
            <a:r>
              <a:rPr lang="en-US" altLang="zh-CN" sz="1200" kern="1200" dirty="0">
                <a:solidFill>
                  <a:schemeClr val="tx1"/>
                </a:solidFill>
                <a:latin typeface="+mn-lt"/>
                <a:ea typeface="+mn-ea"/>
                <a:cs typeface="+mn-cs"/>
              </a:rPr>
              <a:t>RTT+TLS</a:t>
            </a:r>
            <a:r>
              <a:rPr lang="zh-CN" altLang="en-US" sz="1200" kern="1200" dirty="0">
                <a:solidFill>
                  <a:schemeClr val="tx1"/>
                </a:solidFill>
                <a:latin typeface="+mn-lt"/>
                <a:ea typeface="+mn-ea"/>
                <a:cs typeface="+mn-cs"/>
              </a:rPr>
              <a:t>握手需要的</a:t>
            </a:r>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个</a:t>
            </a:r>
            <a:r>
              <a:rPr lang="en-US" altLang="zh-CN" sz="1200" kern="1200" dirty="0">
                <a:solidFill>
                  <a:schemeClr val="tx1"/>
                </a:solidFill>
                <a:latin typeface="+mn-lt"/>
                <a:ea typeface="+mn-ea"/>
                <a:cs typeface="+mn-cs"/>
              </a:rPr>
              <a:t>RTT</a:t>
            </a:r>
            <a:r>
              <a:rPr lang="zh-CN" altLang="en-US" sz="1200" kern="1200" dirty="0">
                <a:solidFill>
                  <a:schemeClr val="tx1"/>
                </a:solidFill>
                <a:latin typeface="+mn-lt"/>
                <a:ea typeface="+mn-ea"/>
                <a:cs typeface="+mn-cs"/>
              </a:rPr>
              <a:t>，使得数据传送之前需要等待</a:t>
            </a:r>
            <a:r>
              <a:rPr lang="en-US" altLang="zh-CN" sz="1200" kern="1200" dirty="0">
                <a:solidFill>
                  <a:schemeClr val="tx1"/>
                </a:solidFill>
                <a:latin typeface="+mn-lt"/>
                <a:ea typeface="+mn-ea"/>
                <a:cs typeface="+mn-cs"/>
              </a:rPr>
              <a:t>3</a:t>
            </a:r>
            <a:r>
              <a:rPr lang="zh-CN" altLang="en-US" sz="1200" kern="1200" dirty="0">
                <a:solidFill>
                  <a:schemeClr val="tx1"/>
                </a:solidFill>
                <a:latin typeface="+mn-lt"/>
                <a:ea typeface="+mn-ea"/>
                <a:cs typeface="+mn-cs"/>
              </a:rPr>
              <a:t>个</a:t>
            </a:r>
            <a:r>
              <a:rPr lang="en-US" altLang="zh-CN" sz="1200" kern="1200" dirty="0">
                <a:solidFill>
                  <a:schemeClr val="tx1"/>
                </a:solidFill>
                <a:latin typeface="+mn-lt"/>
                <a:ea typeface="+mn-ea"/>
                <a:cs typeface="+mn-cs"/>
              </a:rPr>
              <a:t>RTT</a:t>
            </a:r>
            <a:r>
              <a:rPr lang="zh-CN" altLang="en-US" sz="1200" kern="1200" dirty="0">
                <a:solidFill>
                  <a:schemeClr val="tx1"/>
                </a:solidFill>
                <a:latin typeface="+mn-lt"/>
                <a:ea typeface="+mn-ea"/>
                <a:cs typeface="+mn-cs"/>
              </a:rPr>
              <a:t>；由于互联网上大部分传输都是很短暂的，本来就不用持续多久的传输，等待</a:t>
            </a:r>
            <a:r>
              <a:rPr lang="en-US" altLang="zh-CN" sz="1200" kern="1200" dirty="0">
                <a:solidFill>
                  <a:schemeClr val="tx1"/>
                </a:solidFill>
                <a:latin typeface="+mn-lt"/>
                <a:ea typeface="+mn-ea"/>
                <a:cs typeface="+mn-cs"/>
              </a:rPr>
              <a:t>3</a:t>
            </a:r>
            <a:r>
              <a:rPr lang="zh-CN" altLang="en-US" sz="1200" kern="1200" dirty="0">
                <a:solidFill>
                  <a:schemeClr val="tx1"/>
                </a:solidFill>
                <a:latin typeface="+mn-lt"/>
                <a:ea typeface="+mn-ea"/>
                <a:cs typeface="+mn-cs"/>
              </a:rPr>
              <a:t>个</a:t>
            </a:r>
            <a:r>
              <a:rPr lang="en-US" altLang="zh-CN" sz="1200" kern="1200" dirty="0">
                <a:solidFill>
                  <a:schemeClr val="tx1"/>
                </a:solidFill>
                <a:latin typeface="+mn-lt"/>
                <a:ea typeface="+mn-ea"/>
                <a:cs typeface="+mn-cs"/>
              </a:rPr>
              <a:t>RTT</a:t>
            </a:r>
            <a:r>
              <a:rPr lang="zh-CN" altLang="en-US" sz="1200" kern="1200" dirty="0">
                <a:solidFill>
                  <a:schemeClr val="tx1"/>
                </a:solidFill>
                <a:latin typeface="+mn-lt"/>
                <a:ea typeface="+mn-ea"/>
                <a:cs typeface="+mn-cs"/>
              </a:rPr>
              <a:t>是难以容忍的</a:t>
            </a: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172</a:t>
            </a:fld>
            <a:endParaRPr kumimoji="1" lang="zh-CN" altLang="en-US"/>
          </a:p>
        </p:txBody>
      </p:sp>
    </p:spTree>
    <p:extLst>
      <p:ext uri="{BB962C8B-B14F-4D97-AF65-F5344CB8AC3E}">
        <p14:creationId xmlns:p14="http://schemas.microsoft.com/office/powerpoint/2010/main" val="38668462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a:t>
            </a:r>
            <a:r>
              <a:rPr lang="en-US" altLang="zh-CN" sz="1200" dirty="0">
                <a:latin typeface="微软雅黑" panose="020B0503020204020204" pitchFamily="34" charset="-122"/>
                <a:ea typeface="微软雅黑" panose="020B0503020204020204" pitchFamily="34" charset="-122"/>
              </a:rPr>
              <a:t>HTTP</a:t>
            </a:r>
            <a:r>
              <a:rPr lang="zh-CN" altLang="en-US" sz="1200" dirty="0">
                <a:latin typeface="微软雅黑" panose="020B0503020204020204" pitchFamily="34" charset="-122"/>
                <a:ea typeface="微软雅黑" panose="020B0503020204020204" pitchFamily="34" charset="-122"/>
              </a:rPr>
              <a:t>协议常常同时进行多个请求的传输，当一个包丢失时，所有使用这个</a:t>
            </a:r>
            <a:r>
              <a:rPr lang="en-US" altLang="zh-CN" sz="1200" dirty="0">
                <a:latin typeface="微软雅黑" panose="020B0503020204020204" pitchFamily="34" charset="-122"/>
                <a:ea typeface="微软雅黑" panose="020B0503020204020204" pitchFamily="34" charset="-122"/>
              </a:rPr>
              <a:t>TCP</a:t>
            </a:r>
            <a:r>
              <a:rPr lang="zh-CN" altLang="en-US" sz="1200" dirty="0">
                <a:latin typeface="微软雅黑" panose="020B0503020204020204" pitchFamily="34" charset="-122"/>
                <a:ea typeface="微软雅黑" panose="020B0503020204020204" pitchFamily="34" charset="-122"/>
              </a:rPr>
              <a:t>连接进行传输的请求都会受到影响，即队头阻塞问题</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173</a:t>
            </a:fld>
            <a:endParaRPr kumimoji="1" lang="zh-CN" altLang="en-US"/>
          </a:p>
        </p:txBody>
      </p:sp>
    </p:spTree>
    <p:extLst>
      <p:ext uri="{BB962C8B-B14F-4D97-AF65-F5344CB8AC3E}">
        <p14:creationId xmlns:p14="http://schemas.microsoft.com/office/powerpoint/2010/main" val="35556654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互联网中最常见的应用结构如左图所示：</a:t>
            </a:r>
            <a:r>
              <a:rPr lang="en-US" altLang="zh-CN" dirty="0"/>
              <a:t>TCP/IP</a:t>
            </a:r>
            <a:r>
              <a:rPr lang="zh-CN" altLang="en-US" dirty="0"/>
              <a:t>提供了基本的数据传输服务，</a:t>
            </a:r>
            <a:r>
              <a:rPr lang="en-US" altLang="zh-CN" dirty="0"/>
              <a:t>TLS</a:t>
            </a:r>
            <a:r>
              <a:rPr lang="zh-CN" altLang="en-US" dirty="0"/>
              <a:t>协议会在数据下发给</a:t>
            </a:r>
            <a:r>
              <a:rPr lang="en-US" altLang="zh-CN" dirty="0"/>
              <a:t>TCP</a:t>
            </a:r>
            <a:r>
              <a:rPr lang="zh-CN" altLang="en-US" dirty="0"/>
              <a:t>之前进行加密，</a:t>
            </a:r>
            <a:r>
              <a:rPr lang="en-US" altLang="zh-CN" dirty="0"/>
              <a:t>HTTP</a:t>
            </a:r>
            <a:r>
              <a:rPr lang="zh-CN" altLang="en-US" dirty="0"/>
              <a:t>协议则用来定义如何发起请求</a:t>
            </a:r>
            <a:r>
              <a:rPr lang="en-US" altLang="zh-CN" dirty="0"/>
              <a:t>-</a:t>
            </a:r>
            <a:r>
              <a:rPr lang="zh-CN" altLang="en-US" dirty="0"/>
              <a:t>如何响应请求，大部分的应用就是在</a:t>
            </a:r>
            <a:r>
              <a:rPr lang="en-US" altLang="zh-CN" dirty="0"/>
              <a:t>HTTP</a:t>
            </a:r>
            <a:r>
              <a:rPr lang="zh-CN" altLang="en-US" dirty="0"/>
              <a:t>之上来实现的。</a:t>
            </a:r>
            <a:endParaRPr lang="en-US" altLang="zh-CN" dirty="0"/>
          </a:p>
          <a:p>
            <a:endParaRPr lang="en-US" altLang="zh-CN" dirty="0"/>
          </a:p>
          <a:p>
            <a:r>
              <a:rPr lang="zh-CN" altLang="en-US" sz="1200" b="0" i="0" u="none" strike="noStrike" kern="1200" baseline="0" dirty="0">
                <a:solidFill>
                  <a:schemeClr val="tx1"/>
                </a:solidFill>
                <a:latin typeface="+mn-lt"/>
                <a:ea typeface="+mn-ea"/>
                <a:cs typeface="+mn-cs"/>
              </a:rPr>
              <a:t>为了对这一结构进行加速，</a:t>
            </a:r>
            <a:r>
              <a:rPr lang="en-US" altLang="zh-CN" sz="1200" b="0" i="0" u="none" strike="noStrike" kern="1200" baseline="0" dirty="0">
                <a:solidFill>
                  <a:schemeClr val="tx1"/>
                </a:solidFill>
                <a:latin typeface="+mn-lt"/>
                <a:ea typeface="+mn-ea"/>
                <a:cs typeface="+mn-cs"/>
              </a:rPr>
              <a:t>QUIC</a:t>
            </a:r>
            <a:r>
              <a:rPr lang="zh-CN" altLang="en-US" sz="1200" b="0" i="0" u="none" strike="noStrike" kern="1200" baseline="0" dirty="0">
                <a:solidFill>
                  <a:schemeClr val="tx1"/>
                </a:solidFill>
                <a:latin typeface="+mn-lt"/>
                <a:ea typeface="+mn-ea"/>
                <a:cs typeface="+mn-cs"/>
              </a:rPr>
              <a:t>实现了</a:t>
            </a:r>
            <a:r>
              <a:rPr lang="en-US" altLang="zh-CN" sz="1200" b="0" i="0" u="none" strike="noStrike" kern="1200" baseline="0" dirty="0">
                <a:solidFill>
                  <a:schemeClr val="tx1"/>
                </a:solidFill>
                <a:latin typeface="+mn-lt"/>
                <a:ea typeface="+mn-ea"/>
                <a:cs typeface="+mn-cs"/>
              </a:rPr>
              <a:t>HTTP</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TLS</a:t>
            </a:r>
            <a:r>
              <a:rPr lang="zh-CN" altLang="en-US" sz="1200" b="0" i="0" u="none" strike="noStrike" kern="1200" baseline="0" dirty="0">
                <a:solidFill>
                  <a:schemeClr val="tx1"/>
                </a:solidFill>
                <a:latin typeface="+mn-lt"/>
                <a:ea typeface="+mn-ea"/>
                <a:cs typeface="+mn-cs"/>
              </a:rPr>
              <a:t>和</a:t>
            </a:r>
            <a:r>
              <a:rPr lang="en-US" altLang="zh-CN" sz="1200" b="0" i="0" u="none" strike="noStrike" kern="1200" baseline="0" dirty="0">
                <a:solidFill>
                  <a:schemeClr val="tx1"/>
                </a:solidFill>
                <a:latin typeface="+mn-lt"/>
                <a:ea typeface="+mn-ea"/>
                <a:cs typeface="+mn-cs"/>
              </a:rPr>
              <a:t>TCP</a:t>
            </a:r>
            <a:r>
              <a:rPr lang="zh-CN" altLang="en-US" sz="1200" b="0" i="0" u="none" strike="noStrike" kern="1200" baseline="0" dirty="0">
                <a:solidFill>
                  <a:schemeClr val="tx1"/>
                </a:solidFill>
                <a:latin typeface="+mn-lt"/>
                <a:ea typeface="+mn-ea"/>
                <a:cs typeface="+mn-cs"/>
              </a:rPr>
              <a:t>的大部分功能来替换传统的</a:t>
            </a:r>
            <a:r>
              <a:rPr lang="en-US" altLang="zh-CN" sz="1200" b="0" i="0" u="none" strike="noStrike" kern="1200" baseline="0" dirty="0">
                <a:solidFill>
                  <a:schemeClr val="tx1"/>
                </a:solidFill>
                <a:latin typeface="+mn-lt"/>
                <a:ea typeface="+mn-ea"/>
                <a:cs typeface="+mn-cs"/>
              </a:rPr>
              <a:t>HTTP-TLS-TCP</a:t>
            </a:r>
            <a:r>
              <a:rPr lang="zh-CN" altLang="en-US" sz="1200" b="0" i="0" u="none" strike="noStrike" kern="1200" baseline="0" dirty="0">
                <a:solidFill>
                  <a:schemeClr val="tx1"/>
                </a:solidFill>
                <a:latin typeface="+mn-lt"/>
                <a:ea typeface="+mn-ea"/>
                <a:cs typeface="+mn-cs"/>
              </a:rPr>
              <a:t>体系。</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QUIC</a:t>
            </a:r>
            <a:r>
              <a:rPr lang="zh-CN" altLang="en-US" sz="1200" b="0" i="0" u="none" strike="noStrike" kern="1200" baseline="0" dirty="0">
                <a:solidFill>
                  <a:schemeClr val="tx1"/>
                </a:solidFill>
                <a:latin typeface="+mn-lt"/>
                <a:ea typeface="+mn-ea"/>
                <a:cs typeface="+mn-cs"/>
              </a:rPr>
              <a:t>的代码实现在用户态中，所以</a:t>
            </a:r>
            <a:r>
              <a:rPr lang="en-US" altLang="zh-CN" sz="1200" b="0" i="0" u="none" strike="noStrike" kern="1200" baseline="0" dirty="0">
                <a:solidFill>
                  <a:schemeClr val="tx1"/>
                </a:solidFill>
                <a:latin typeface="+mn-lt"/>
                <a:ea typeface="+mn-ea"/>
                <a:cs typeface="+mn-cs"/>
              </a:rPr>
              <a:t>QUIC</a:t>
            </a:r>
            <a:r>
              <a:rPr lang="zh-CN" altLang="en-US" sz="1200" b="0" i="0" u="none" strike="noStrike" kern="1200" baseline="0" dirty="0">
                <a:solidFill>
                  <a:schemeClr val="tx1"/>
                </a:solidFill>
                <a:latin typeface="+mn-lt"/>
                <a:ea typeface="+mn-ea"/>
                <a:cs typeface="+mn-cs"/>
              </a:rPr>
              <a:t>的更新可以和应用同步进行，不需要等待操作系统的更新。</a:t>
            </a:r>
            <a:r>
              <a:rPr lang="en-US" altLang="zh-CN" sz="1200" b="0" i="0" u="none" strike="noStrike" kern="1200" baseline="0" dirty="0">
                <a:solidFill>
                  <a:schemeClr val="tx1"/>
                </a:solidFill>
                <a:latin typeface="+mn-lt"/>
                <a:ea typeface="+mn-ea"/>
                <a:cs typeface="+mn-cs"/>
              </a:rPr>
              <a:t>QUIC</a:t>
            </a:r>
            <a:r>
              <a:rPr lang="zh-CN" altLang="en-US" sz="1200" b="0" i="0" u="none" strike="noStrike" kern="1200" baseline="0" dirty="0">
                <a:solidFill>
                  <a:schemeClr val="tx1"/>
                </a:solidFill>
                <a:latin typeface="+mn-lt"/>
                <a:ea typeface="+mn-ea"/>
                <a:cs typeface="+mn-cs"/>
              </a:rPr>
              <a:t>数据包通过下层的</a:t>
            </a:r>
            <a:r>
              <a:rPr lang="en-US" altLang="zh-CN" sz="1200" b="0" i="0" u="none" strike="noStrike" kern="1200" baseline="0" dirty="0">
                <a:solidFill>
                  <a:schemeClr val="tx1"/>
                </a:solidFill>
                <a:latin typeface="+mn-lt"/>
                <a:ea typeface="+mn-ea"/>
                <a:cs typeface="+mn-cs"/>
              </a:rPr>
              <a:t>UDP</a:t>
            </a:r>
            <a:r>
              <a:rPr lang="zh-CN" altLang="en-US" sz="1200" b="0" i="0" u="none" strike="noStrike" kern="1200" baseline="0" dirty="0">
                <a:solidFill>
                  <a:schemeClr val="tx1"/>
                </a:solidFill>
                <a:latin typeface="+mn-lt"/>
                <a:ea typeface="+mn-ea"/>
                <a:cs typeface="+mn-cs"/>
              </a:rPr>
              <a:t>来进行发送</a:t>
            </a:r>
            <a:endParaRPr lang="zh-CN" altLang="en-US" dirty="0"/>
          </a:p>
          <a:p>
            <a:endParaRPr lang="en-US" altLang="zh-CN"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174</a:t>
            </a:fld>
            <a:endParaRPr kumimoji="1" lang="zh-CN" altLang="en-US"/>
          </a:p>
        </p:txBody>
      </p:sp>
    </p:spTree>
    <p:extLst>
      <p:ext uri="{BB962C8B-B14F-4D97-AF65-F5344CB8AC3E}">
        <p14:creationId xmlns:p14="http://schemas.microsoft.com/office/powerpoint/2010/main" val="33861970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制作者注：</a:t>
            </a:r>
            <a:r>
              <a:rPr lang="en-US" altLang="zh-CN" dirty="0"/>
              <a:t>QUIC</a:t>
            </a:r>
            <a:r>
              <a:rPr lang="zh-CN" altLang="en-US" dirty="0"/>
              <a:t>的包格式机制较为复杂。总体上分为长头包</a:t>
            </a:r>
            <a:r>
              <a:rPr lang="en-US" altLang="zh-CN" dirty="0"/>
              <a:t>(Long Header Packets) </a:t>
            </a:r>
            <a:r>
              <a:rPr lang="zh-CN" altLang="en-US" dirty="0"/>
              <a:t>和短头包</a:t>
            </a:r>
            <a:r>
              <a:rPr lang="en-US" altLang="zh-CN" dirty="0"/>
              <a:t>(Short Header Packets)</a:t>
            </a:r>
            <a:r>
              <a:rPr lang="zh-CN" altLang="en-US" dirty="0"/>
              <a:t>两种，其中长包头又分为多种。各种不同的包的格式均不一样。包的数据部分</a:t>
            </a:r>
            <a:r>
              <a:rPr lang="en-US" altLang="zh-CN" dirty="0"/>
              <a:t>(Packet Payload)</a:t>
            </a:r>
            <a:r>
              <a:rPr lang="zh-CN" altLang="en-US" dirty="0"/>
              <a:t>以</a:t>
            </a:r>
            <a:r>
              <a:rPr lang="en-US" altLang="zh-CN" dirty="0"/>
              <a:t>frame</a:t>
            </a:r>
            <a:r>
              <a:rPr lang="zh-CN" altLang="en-US" dirty="0"/>
              <a:t>的形式存在，</a:t>
            </a:r>
            <a:r>
              <a:rPr lang="en-US" altLang="zh-CN" dirty="0"/>
              <a:t>frame</a:t>
            </a:r>
            <a:r>
              <a:rPr lang="zh-CN" altLang="en-US" dirty="0"/>
              <a:t>的种类超过二十种，每一种的格式均不相同。</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本页</a:t>
            </a:r>
            <a:r>
              <a:rPr lang="en-US" altLang="zh-CN" dirty="0"/>
              <a:t>PPT</a:t>
            </a:r>
            <a:r>
              <a:rPr lang="zh-CN" altLang="en-US" dirty="0"/>
              <a:t>仅给出简化的</a:t>
            </a:r>
            <a:r>
              <a:rPr lang="en-US" altLang="zh-CN" dirty="0"/>
              <a:t>QUIC</a:t>
            </a:r>
            <a:r>
              <a:rPr lang="zh-CN" altLang="en-US" dirty="0"/>
              <a:t>包格式介绍，目的是引出后续会用到的</a:t>
            </a:r>
            <a:r>
              <a:rPr lang="en-US" altLang="zh-CN" dirty="0"/>
              <a:t>Packet Number</a:t>
            </a:r>
            <a:r>
              <a:rPr lang="zh-CN" altLang="en-US" dirty="0"/>
              <a:t>和</a:t>
            </a:r>
            <a:r>
              <a:rPr lang="en-US" altLang="zh-CN" dirty="0"/>
              <a:t>Connection ID</a:t>
            </a:r>
            <a:r>
              <a:rPr lang="zh-CN" altLang="en-US" dirty="0"/>
              <a:t>两个概念。</a:t>
            </a:r>
            <a:r>
              <a:rPr lang="en-US" altLang="zh-CN" dirty="0"/>
              <a:t> </a:t>
            </a:r>
          </a:p>
          <a:p>
            <a:pPr marL="0" indent="0">
              <a:buNone/>
            </a:pPr>
            <a:endParaRPr lang="en-US" altLang="zh-CN" dirty="0"/>
          </a:p>
          <a:p>
            <a:pPr marL="0" indent="0">
              <a:buNone/>
            </a:pPr>
            <a:r>
              <a:rPr lang="en-US" altLang="zh-CN" dirty="0"/>
              <a:t>IANA, The Internet Assigned Numbers Authority</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175</a:t>
            </a:fld>
            <a:endParaRPr kumimoji="1" lang="zh-CN" altLang="en-US"/>
          </a:p>
        </p:txBody>
      </p:sp>
    </p:spTree>
    <p:extLst>
      <p:ext uri="{BB962C8B-B14F-4D97-AF65-F5344CB8AC3E}">
        <p14:creationId xmlns:p14="http://schemas.microsoft.com/office/powerpoint/2010/main" val="660900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0E59C439-FD35-4547-BEF5-304266CA27AE}" type="datetime1">
              <a:rPr kumimoji="1" lang="zh-CN" altLang="en-US" smtClean="0"/>
              <a:t>2021/3/4</a:t>
            </a:fld>
            <a:endParaRPr kumimoji="1" lang="zh-CN" altLang="en-US"/>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p>
        </p:txBody>
      </p:sp>
      <p:sp>
        <p:nvSpPr>
          <p:cNvPr id="7" name="矩形 6">
            <a:extLst>
              <a:ext uri="{FF2B5EF4-FFF2-40B4-BE49-F238E27FC236}">
                <a16:creationId xmlns:a16="http://schemas.microsoft.com/office/drawing/2014/main" id="{B6F9E280-F138-8142-8DB1-324EA9F38324}"/>
              </a:ext>
            </a:extLst>
          </p:cNvPr>
          <p:cNvSpPr/>
          <p:nvPr userDrawn="1"/>
        </p:nvSpPr>
        <p:spPr>
          <a:xfrm>
            <a:off x="-9939" y="-8627"/>
            <a:ext cx="9307502" cy="567811"/>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spc="600" dirty="0">
                <a:solidFill>
                  <a:schemeClr val="bg1"/>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9569811" y="90612"/>
            <a:ext cx="2297425" cy="369332"/>
          </a:xfrm>
          <a:prstGeom prst="rect">
            <a:avLst/>
          </a:prstGeom>
          <a:noFill/>
        </p:spPr>
        <p:txBody>
          <a:bodyPr wrap="none" rtlCol="0">
            <a:spAutoFit/>
          </a:bodyPr>
          <a:lstStyle/>
          <a:p>
            <a:pPr algn="r"/>
            <a:r>
              <a:rPr lang="zh-CN" altLang="en-US" sz="1800" spc="600" dirty="0">
                <a:solidFill>
                  <a:srgbClr val="5B307E"/>
                </a:solidFill>
                <a:latin typeface="微软雅黑" panose="020B0503020204020204" pitchFamily="34" charset="-122"/>
                <a:ea typeface="微软雅黑" panose="020B0503020204020204" pitchFamily="34" charset="-122"/>
              </a:rPr>
              <a:t>众筹</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网络</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4771770" y="5979422"/>
            <a:ext cx="2648459" cy="742053"/>
            <a:chOff x="4858653" y="5979422"/>
            <a:chExt cx="2648459" cy="742053"/>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83563" y="5979422"/>
              <a:ext cx="1723549" cy="723275"/>
            </a:xfrm>
            <a:prstGeom prst="rect">
              <a:avLst/>
            </a:prstGeom>
            <a:noFill/>
          </p:spPr>
          <p:txBody>
            <a:bodyPr wrap="none" rtlCol="0">
              <a:spAutoFit/>
            </a:bodyPr>
            <a:lstStyle/>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计算机网络</a:t>
              </a:r>
              <a:endParaRPr lang="en-US" altLang="zh-CN" sz="1800" spc="600" dirty="0">
                <a:solidFill>
                  <a:srgbClr val="5B307E"/>
                </a:solidFill>
                <a:latin typeface="微软雅黑" panose="020B0503020204020204" pitchFamily="34" charset="-122"/>
                <a:ea typeface="微软雅黑" panose="020B0503020204020204" pitchFamily="34" charset="-122"/>
              </a:endParaRPr>
            </a:p>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84974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667831" y="555195"/>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a:xfrm>
            <a:off x="1307508" y="365126"/>
            <a:ext cx="8220812" cy="879086"/>
          </a:xfrm>
        </p:spPr>
        <p:txBody>
          <a:bodyPr>
            <a:normAutofit/>
          </a:bodyPr>
          <a:lstStyle>
            <a:lvl1pPr>
              <a:defRPr sz="4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838200" y="1510758"/>
            <a:ext cx="10515600" cy="4586694"/>
          </a:xfrm>
        </p:spPr>
        <p:txBody>
          <a:bodyPr/>
          <a:lstStyle>
            <a:lvl1pPr>
              <a:lnSpc>
                <a:spcPct val="100000"/>
              </a:lnSpc>
              <a:spcBef>
                <a:spcPts val="600"/>
              </a:spcBef>
              <a:buFont typeface="Wingdings" pitchFamily="2" charset="2"/>
              <a:buChar char="Ø"/>
              <a:defRPr/>
            </a:lvl1pPr>
            <a:lvl2pPr>
              <a:lnSpc>
                <a:spcPct val="100000"/>
              </a:lnSpc>
              <a:spcBef>
                <a:spcPts val="600"/>
              </a:spcBef>
              <a:buFont typeface="Arial" panose="020B0604020202020204" pitchFamily="34" charset="0"/>
              <a:buChar char="•"/>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742A9FFD-B852-1440-BFA7-3771E624B655}" type="datetime1">
              <a:rPr kumimoji="1" lang="zh-CN" altLang="en-US" smtClean="0"/>
              <a:t>2021/3/4</a:t>
            </a:fld>
            <a:endParaRPr kumimoji="1" lang="zh-CN" altLang="en-US"/>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p:txBody>
          <a:bodyPr/>
          <a:lstStyle/>
          <a:p>
            <a:fld id="{8D4D1E41-7A09-AB4A-A4E1-09765ADA2698}" type="slidenum">
              <a:rPr kumimoji="1" lang="zh-CN" altLang="en-US" smtClean="0"/>
              <a:t>‹#›</a:t>
            </a:fld>
            <a:endParaRPr kumimoji="1" lang="zh-CN" altLang="en-US" dirty="0"/>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9849450" y="844221"/>
            <a:ext cx="1961485" cy="208345"/>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C69ABA2F-7A98-FE44-912C-23CCE000584E}"/>
              </a:ext>
            </a:extLst>
          </p:cNvPr>
          <p:cNvGrpSpPr/>
          <p:nvPr userDrawn="1"/>
        </p:nvGrpSpPr>
        <p:grpSpPr>
          <a:xfrm>
            <a:off x="10332133" y="426643"/>
            <a:ext cx="927707" cy="369331"/>
            <a:chOff x="1113126" y="809213"/>
            <a:chExt cx="2133357" cy="523762"/>
          </a:xfrm>
          <a:solidFill>
            <a:schemeClr val="bg1">
              <a:lumMod val="75000"/>
            </a:schemeClr>
          </a:solidFill>
        </p:grpSpPr>
        <p:sp>
          <p:nvSpPr>
            <p:cNvPr id="66" name="椭圆 65">
              <a:extLst>
                <a:ext uri="{FF2B5EF4-FFF2-40B4-BE49-F238E27FC236}">
                  <a16:creationId xmlns:a16="http://schemas.microsoft.com/office/drawing/2014/main" id="{5034F0ED-7F0F-A647-8634-57EC9EDD7255}"/>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a:extLst>
                <a:ext uri="{FF2B5EF4-FFF2-40B4-BE49-F238E27FC236}">
                  <a16:creationId xmlns:a16="http://schemas.microsoft.com/office/drawing/2014/main" id="{D081D63E-0DB7-F145-BD48-A7D925A71793}"/>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a:extLst>
                <a:ext uri="{FF2B5EF4-FFF2-40B4-BE49-F238E27FC236}">
                  <a16:creationId xmlns:a16="http://schemas.microsoft.com/office/drawing/2014/main" id="{DE68830E-1F7F-B045-A86E-6FF9C25B8D77}"/>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椭圆 68">
              <a:extLst>
                <a:ext uri="{FF2B5EF4-FFF2-40B4-BE49-F238E27FC236}">
                  <a16:creationId xmlns:a16="http://schemas.microsoft.com/office/drawing/2014/main" id="{86747901-9919-AD4B-8F5D-A15F9E1E169D}"/>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0" name="矩形 69">
            <a:extLst>
              <a:ext uri="{FF2B5EF4-FFF2-40B4-BE49-F238E27FC236}">
                <a16:creationId xmlns:a16="http://schemas.microsoft.com/office/drawing/2014/main" id="{2BB61636-6036-1C48-82CA-04EB1597C9CC}"/>
              </a:ext>
            </a:extLst>
          </p:cNvPr>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学校图标</a:t>
            </a:r>
          </a:p>
        </p:txBody>
      </p:sp>
      <p:grpSp>
        <p:nvGrpSpPr>
          <p:cNvPr id="71" name="组合 70">
            <a:extLst>
              <a:ext uri="{FF2B5EF4-FFF2-40B4-BE49-F238E27FC236}">
                <a16:creationId xmlns:a16="http://schemas.microsoft.com/office/drawing/2014/main" id="{C1D75728-DE08-814F-9EF0-7E9AFB999FE6}"/>
              </a:ext>
            </a:extLst>
          </p:cNvPr>
          <p:cNvGrpSpPr/>
          <p:nvPr userDrawn="1"/>
        </p:nvGrpSpPr>
        <p:grpSpPr>
          <a:xfrm>
            <a:off x="727644" y="644181"/>
            <a:ext cx="403039" cy="321898"/>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240253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882D0-572E-624F-BEDB-F00CBE6A2180}"/>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1A87903-353F-4B4A-B3FB-4066EDD98E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D04B3FA-B4F5-5C42-B890-F4076B7A4FD0}"/>
              </a:ext>
            </a:extLst>
          </p:cNvPr>
          <p:cNvSpPr>
            <a:spLocks noGrp="1"/>
          </p:cNvSpPr>
          <p:nvPr>
            <p:ph type="dt" sz="half" idx="10"/>
          </p:nvPr>
        </p:nvSpPr>
        <p:spPr/>
        <p:txBody>
          <a:bodyPr/>
          <a:lstStyle/>
          <a:p>
            <a:fld id="{8FB9FD2C-6821-D14F-9B68-59272353C12E}" type="datetime1">
              <a:rPr kumimoji="1" lang="zh-CN" altLang="en-US" smtClean="0"/>
              <a:t>2021/3/4</a:t>
            </a:fld>
            <a:endParaRPr kumimoji="1" lang="zh-CN" altLang="en-US"/>
          </a:p>
        </p:txBody>
      </p:sp>
      <p:sp>
        <p:nvSpPr>
          <p:cNvPr id="5" name="页脚占位符 4">
            <a:extLst>
              <a:ext uri="{FF2B5EF4-FFF2-40B4-BE49-F238E27FC236}">
                <a16:creationId xmlns:a16="http://schemas.microsoft.com/office/drawing/2014/main" id="{0C101AF8-66A2-9540-852A-299D3631665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1EE700E-C900-6342-B705-37A4EAE2A741}"/>
              </a:ext>
            </a:extLst>
          </p:cNvPr>
          <p:cNvSpPr>
            <a:spLocks noGrp="1"/>
          </p:cNvSpPr>
          <p:nvPr>
            <p:ph type="sldNum" sz="quarter" idx="12"/>
          </p:nvPr>
        </p:nvSpPr>
        <p:spPr/>
        <p:txBody>
          <a:bodyPr/>
          <a:lstStyle/>
          <a:p>
            <a:fld id="{8D4D1E41-7A09-AB4A-A4E1-09765ADA2698}" type="slidenum">
              <a:rPr kumimoji="1" lang="zh-CN" altLang="en-US" smtClean="0"/>
              <a:t>‹#›</a:t>
            </a:fld>
            <a:endParaRPr kumimoji="1" lang="zh-CN" altLang="en-US"/>
          </a:p>
        </p:txBody>
      </p:sp>
    </p:spTree>
    <p:extLst>
      <p:ext uri="{BB962C8B-B14F-4D97-AF65-F5344CB8AC3E}">
        <p14:creationId xmlns:p14="http://schemas.microsoft.com/office/powerpoint/2010/main" val="1592629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838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6172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3B2C8BEE-C117-B242-AE80-6684D8ECFAC3}" type="datetime1">
              <a:rPr kumimoji="1" lang="zh-CN" altLang="en-US" smtClean="0"/>
              <a:t>2021/3/4</a:t>
            </a:fld>
            <a:endParaRPr kumimoji="1" lang="zh-CN" altLang="en-US"/>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p:txBody>
          <a:bodyPr/>
          <a:lstStyle/>
          <a:p>
            <a:fld id="{8D4D1E41-7A09-AB4A-A4E1-09765ADA2698}" type="slidenum">
              <a:rPr kumimoji="1" lang="zh-CN" altLang="en-US" smtClean="0"/>
              <a:t>‹#›</a:t>
            </a:fld>
            <a:endParaRPr kumimoji="1" lang="zh-CN" altLang="en-US"/>
          </a:p>
        </p:txBody>
      </p:sp>
      <p:sp>
        <p:nvSpPr>
          <p:cNvPr id="8" name="矩形 7">
            <a:extLst>
              <a:ext uri="{FF2B5EF4-FFF2-40B4-BE49-F238E27FC236}">
                <a16:creationId xmlns:a16="http://schemas.microsoft.com/office/drawing/2014/main" id="{6EA401A9-3F89-014C-9A94-02FD1A5217FC}"/>
              </a:ext>
            </a:extLst>
          </p:cNvPr>
          <p:cNvSpPr/>
          <p:nvPr userDrawn="1"/>
        </p:nvSpPr>
        <p:spPr>
          <a:xfrm>
            <a:off x="667831" y="636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9849450" y="844221"/>
            <a:ext cx="1961485" cy="208345"/>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0818B453-CEDC-BA4A-9983-86BF161F6CCA}"/>
              </a:ext>
            </a:extLst>
          </p:cNvPr>
          <p:cNvGrpSpPr/>
          <p:nvPr userDrawn="1"/>
        </p:nvGrpSpPr>
        <p:grpSpPr>
          <a:xfrm>
            <a:off x="10332133" y="426643"/>
            <a:ext cx="927707" cy="369331"/>
            <a:chOff x="1113126" y="809213"/>
            <a:chExt cx="2133357" cy="523762"/>
          </a:xfrm>
          <a:solidFill>
            <a:schemeClr val="bg1">
              <a:lumMod val="75000"/>
            </a:schemeClr>
          </a:solidFill>
        </p:grpSpPr>
        <p:sp>
          <p:nvSpPr>
            <p:cNvPr id="35" name="椭圆 34">
              <a:extLst>
                <a:ext uri="{FF2B5EF4-FFF2-40B4-BE49-F238E27FC236}">
                  <a16:creationId xmlns:a16="http://schemas.microsoft.com/office/drawing/2014/main" id="{DAFA7D0A-E7A1-5C48-B099-DF96D6B6DE63}"/>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a:extLst>
                <a:ext uri="{FF2B5EF4-FFF2-40B4-BE49-F238E27FC236}">
                  <a16:creationId xmlns:a16="http://schemas.microsoft.com/office/drawing/2014/main" id="{75839B81-B3A4-5643-94B7-D8D3506763F0}"/>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5772B792-8E6B-4243-BB2D-857BC0580481}"/>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a:extLst>
                <a:ext uri="{FF2B5EF4-FFF2-40B4-BE49-F238E27FC236}">
                  <a16:creationId xmlns:a16="http://schemas.microsoft.com/office/drawing/2014/main" id="{C89D76EF-03E9-1D43-A563-9DC7302C7F5C}"/>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9" name="矩形 38">
            <a:extLst>
              <a:ext uri="{FF2B5EF4-FFF2-40B4-BE49-F238E27FC236}">
                <a16:creationId xmlns:a16="http://schemas.microsoft.com/office/drawing/2014/main" id="{8CFB3674-431C-F94A-8727-C9C98640DFEB}"/>
              </a:ext>
            </a:extLst>
          </p:cNvPr>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nvGrpSpPr>
          <p:cNvPr id="40" name="组合 39">
            <a:extLst>
              <a:ext uri="{FF2B5EF4-FFF2-40B4-BE49-F238E27FC236}">
                <a16:creationId xmlns:a16="http://schemas.microsoft.com/office/drawing/2014/main" id="{7BC00378-4A1A-AF4A-9DA5-0E40AABBEE09}"/>
              </a:ext>
            </a:extLst>
          </p:cNvPr>
          <p:cNvGrpSpPr/>
          <p:nvPr userDrawn="1"/>
        </p:nvGrpSpPr>
        <p:grpSpPr>
          <a:xfrm>
            <a:off x="715452" y="729525"/>
            <a:ext cx="403039" cy="321898"/>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87275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13DFC-2B9E-1046-8B5B-5FDA89B52346}"/>
              </a:ext>
            </a:extLst>
          </p:cNvPr>
          <p:cNvSpPr>
            <a:spLocks noGrp="1"/>
          </p:cNvSpPr>
          <p:nvPr>
            <p:ph type="title"/>
          </p:nvPr>
        </p:nvSpPr>
        <p:spPr>
          <a:xfrm>
            <a:off x="1324184" y="365126"/>
            <a:ext cx="10031204" cy="879086"/>
          </a:xfrm>
        </p:spPr>
        <p:txBody>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664D48E2-7007-2C43-9E31-DD29856768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dirty="0"/>
              <a:t>单击此处编辑母版文本样式</a:t>
            </a:r>
          </a:p>
        </p:txBody>
      </p:sp>
      <p:sp>
        <p:nvSpPr>
          <p:cNvPr id="4" name="内容占位符 3">
            <a:extLst>
              <a:ext uri="{FF2B5EF4-FFF2-40B4-BE49-F238E27FC236}">
                <a16:creationId xmlns:a16="http://schemas.microsoft.com/office/drawing/2014/main" id="{A1ED6729-C3F3-7049-A57C-58FE3C205582}"/>
              </a:ext>
            </a:extLst>
          </p:cNvPr>
          <p:cNvSpPr>
            <a:spLocks noGrp="1"/>
          </p:cNvSpPr>
          <p:nvPr>
            <p:ph sz="half" idx="2"/>
          </p:nvPr>
        </p:nvSpPr>
        <p:spPr>
          <a:xfrm>
            <a:off x="839788" y="2505075"/>
            <a:ext cx="5157787" cy="368458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a:extLst>
              <a:ext uri="{FF2B5EF4-FFF2-40B4-BE49-F238E27FC236}">
                <a16:creationId xmlns:a16="http://schemas.microsoft.com/office/drawing/2014/main" id="{762B1297-DB16-374F-BBBD-21C64C2926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69E6E70B-400A-F546-AF7B-C36FDD085856}"/>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BADACC0-37EC-9149-9D6D-CB966DF55A46}"/>
              </a:ext>
            </a:extLst>
          </p:cNvPr>
          <p:cNvSpPr>
            <a:spLocks noGrp="1"/>
          </p:cNvSpPr>
          <p:nvPr>
            <p:ph type="dt" sz="half" idx="10"/>
          </p:nvPr>
        </p:nvSpPr>
        <p:spPr/>
        <p:txBody>
          <a:bodyPr/>
          <a:lstStyle/>
          <a:p>
            <a:fld id="{242C34E1-A7B1-194A-A03F-68AF0754181E}" type="datetime1">
              <a:rPr kumimoji="1" lang="zh-CN" altLang="en-US" smtClean="0"/>
              <a:t>2021/3/4</a:t>
            </a:fld>
            <a:endParaRPr kumimoji="1" lang="zh-CN" altLang="en-US"/>
          </a:p>
        </p:txBody>
      </p:sp>
      <p:sp>
        <p:nvSpPr>
          <p:cNvPr id="8" name="页脚占位符 7">
            <a:extLst>
              <a:ext uri="{FF2B5EF4-FFF2-40B4-BE49-F238E27FC236}">
                <a16:creationId xmlns:a16="http://schemas.microsoft.com/office/drawing/2014/main" id="{C1F2C5F8-DD20-7E4C-9FB0-CD51C54A1C6A}"/>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B8D7EE40-2B94-6D4D-928E-DECF5D80840F}"/>
              </a:ext>
            </a:extLst>
          </p:cNvPr>
          <p:cNvSpPr>
            <a:spLocks noGrp="1"/>
          </p:cNvSpPr>
          <p:nvPr>
            <p:ph type="sldNum" sz="quarter" idx="12"/>
          </p:nvPr>
        </p:nvSpPr>
        <p:spPr/>
        <p:txBody>
          <a:bodyPr/>
          <a:lstStyle/>
          <a:p>
            <a:fld id="{8D4D1E41-7A09-AB4A-A4E1-09765ADA2698}" type="slidenum">
              <a:rPr kumimoji="1" lang="zh-CN" altLang="en-US" smtClean="0"/>
              <a:t>‹#›</a:t>
            </a:fld>
            <a:endParaRPr kumimoji="1" lang="zh-CN" altLang="en-US"/>
          </a:p>
        </p:txBody>
      </p:sp>
      <p:sp>
        <p:nvSpPr>
          <p:cNvPr id="10" name="矩形 9">
            <a:extLst>
              <a:ext uri="{FF2B5EF4-FFF2-40B4-BE49-F238E27FC236}">
                <a16:creationId xmlns:a16="http://schemas.microsoft.com/office/drawing/2014/main" id="{ABC5A3E3-16BE-4348-82D2-7C344E6E1F54}"/>
              </a:ext>
            </a:extLst>
          </p:cNvPr>
          <p:cNvSpPr/>
          <p:nvPr userDrawn="1"/>
        </p:nvSpPr>
        <p:spPr>
          <a:xfrm>
            <a:off x="667831" y="636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11" name="直线连接符 10">
            <a:extLst>
              <a:ext uri="{FF2B5EF4-FFF2-40B4-BE49-F238E27FC236}">
                <a16:creationId xmlns:a16="http://schemas.microsoft.com/office/drawing/2014/main" id="{EE152040-1510-FD47-8927-D0B20C5D7C27}"/>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4F0ACF62-A174-B042-8DB8-C53C3544E64E}"/>
              </a:ext>
            </a:extLst>
          </p:cNvPr>
          <p:cNvGrpSpPr/>
          <p:nvPr userDrawn="1"/>
        </p:nvGrpSpPr>
        <p:grpSpPr>
          <a:xfrm>
            <a:off x="9849450" y="844221"/>
            <a:ext cx="1961485" cy="208345"/>
            <a:chOff x="1368170" y="1165302"/>
            <a:chExt cx="4139947" cy="439737"/>
          </a:xfrm>
        </p:grpSpPr>
        <p:grpSp>
          <p:nvGrpSpPr>
            <p:cNvPr id="13" name="组合 12">
              <a:extLst>
                <a:ext uri="{FF2B5EF4-FFF2-40B4-BE49-F238E27FC236}">
                  <a16:creationId xmlns:a16="http://schemas.microsoft.com/office/drawing/2014/main" id="{55F43CD0-928E-8C48-BA84-2461A00B51BF}"/>
                </a:ext>
              </a:extLst>
            </p:cNvPr>
            <p:cNvGrpSpPr/>
            <p:nvPr/>
          </p:nvGrpSpPr>
          <p:grpSpPr>
            <a:xfrm>
              <a:off x="1368170" y="1165302"/>
              <a:ext cx="550582" cy="439737"/>
              <a:chOff x="1368170" y="664579"/>
              <a:chExt cx="550582" cy="439737"/>
            </a:xfrm>
          </p:grpSpPr>
          <p:sp>
            <p:nvSpPr>
              <p:cNvPr id="24" name="Freeform 1">
                <a:extLst>
                  <a:ext uri="{FF2B5EF4-FFF2-40B4-BE49-F238E27FC236}">
                    <a16:creationId xmlns:a16="http://schemas.microsoft.com/office/drawing/2014/main" id="{A71C3E21-5577-FF43-AF55-EB68F1E9E333}"/>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2">
                <a:extLst>
                  <a:ext uri="{FF2B5EF4-FFF2-40B4-BE49-F238E27FC236}">
                    <a16:creationId xmlns:a16="http://schemas.microsoft.com/office/drawing/2014/main" id="{4E023B9C-C051-EC4D-B128-585E35516408}"/>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3">
                <a:extLst>
                  <a:ext uri="{FF2B5EF4-FFF2-40B4-BE49-F238E27FC236}">
                    <a16:creationId xmlns:a16="http://schemas.microsoft.com/office/drawing/2014/main" id="{A96BECFD-148E-114F-A81C-239DCDA21535}"/>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4">
                <a:extLst>
                  <a:ext uri="{FF2B5EF4-FFF2-40B4-BE49-F238E27FC236}">
                    <a16:creationId xmlns:a16="http://schemas.microsoft.com/office/drawing/2014/main" id="{BE08FD99-D6A9-1A48-B3C7-5DF30AE02C7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5">
                <a:extLst>
                  <a:ext uri="{FF2B5EF4-FFF2-40B4-BE49-F238E27FC236}">
                    <a16:creationId xmlns:a16="http://schemas.microsoft.com/office/drawing/2014/main" id="{102AE785-E76F-D64A-9D2A-F382B66C71AD}"/>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6">
                <a:extLst>
                  <a:ext uri="{FF2B5EF4-FFF2-40B4-BE49-F238E27FC236}">
                    <a16:creationId xmlns:a16="http://schemas.microsoft.com/office/drawing/2014/main" id="{84358720-89B3-A64A-9B8C-48D27F5F103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7">
                <a:extLst>
                  <a:ext uri="{FF2B5EF4-FFF2-40B4-BE49-F238E27FC236}">
                    <a16:creationId xmlns:a16="http://schemas.microsoft.com/office/drawing/2014/main" id="{B83B2B82-7F46-174A-BEE0-30C2FA53C79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8">
                <a:extLst>
                  <a:ext uri="{FF2B5EF4-FFF2-40B4-BE49-F238E27FC236}">
                    <a16:creationId xmlns:a16="http://schemas.microsoft.com/office/drawing/2014/main" id="{8C09104A-EBDA-D845-AA39-8757358A97BC}"/>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9">
                <a:extLst>
                  <a:ext uri="{FF2B5EF4-FFF2-40B4-BE49-F238E27FC236}">
                    <a16:creationId xmlns:a16="http://schemas.microsoft.com/office/drawing/2014/main" id="{081EDB8B-17F9-4B49-9ABB-7087B3625653}"/>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 name="Freeform 10">
                <a:extLst>
                  <a:ext uri="{FF2B5EF4-FFF2-40B4-BE49-F238E27FC236}">
                    <a16:creationId xmlns:a16="http://schemas.microsoft.com/office/drawing/2014/main" id="{65C81ECF-1FAD-5D46-8BA6-B1184C567F64}"/>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 name="Freeform 11">
                <a:extLst>
                  <a:ext uri="{FF2B5EF4-FFF2-40B4-BE49-F238E27FC236}">
                    <a16:creationId xmlns:a16="http://schemas.microsoft.com/office/drawing/2014/main" id="{F68D00D7-EBD9-574B-A827-73227AB29BB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4" name="组合 13">
              <a:extLst>
                <a:ext uri="{FF2B5EF4-FFF2-40B4-BE49-F238E27FC236}">
                  <a16:creationId xmlns:a16="http://schemas.microsoft.com/office/drawing/2014/main" id="{43698819-AB0C-9844-B519-966DF3F2F9CD}"/>
                </a:ext>
              </a:extLst>
            </p:cNvPr>
            <p:cNvGrpSpPr/>
            <p:nvPr/>
          </p:nvGrpSpPr>
          <p:grpSpPr>
            <a:xfrm>
              <a:off x="2028870" y="1197389"/>
              <a:ext cx="3479247" cy="365353"/>
              <a:chOff x="2028870" y="696666"/>
              <a:chExt cx="3479247" cy="365353"/>
            </a:xfrm>
            <a:solidFill>
              <a:schemeClr val="bg1">
                <a:lumMod val="50000"/>
              </a:schemeClr>
            </a:solidFill>
          </p:grpSpPr>
          <p:sp>
            <p:nvSpPr>
              <p:cNvPr id="15" name="Freeform 12">
                <a:extLst>
                  <a:ext uri="{FF2B5EF4-FFF2-40B4-BE49-F238E27FC236}">
                    <a16:creationId xmlns:a16="http://schemas.microsoft.com/office/drawing/2014/main" id="{A2ADFCE2-7117-4C4F-BB07-0CA44AB2F4C1}"/>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3">
                <a:extLst>
                  <a:ext uri="{FF2B5EF4-FFF2-40B4-BE49-F238E27FC236}">
                    <a16:creationId xmlns:a16="http://schemas.microsoft.com/office/drawing/2014/main" id="{27913D76-3F78-1640-8ABA-FD508552679A}"/>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4">
                <a:extLst>
                  <a:ext uri="{FF2B5EF4-FFF2-40B4-BE49-F238E27FC236}">
                    <a16:creationId xmlns:a16="http://schemas.microsoft.com/office/drawing/2014/main" id="{0251013D-C418-594D-8185-01EB2188AA1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5">
                <a:extLst>
                  <a:ext uri="{FF2B5EF4-FFF2-40B4-BE49-F238E27FC236}">
                    <a16:creationId xmlns:a16="http://schemas.microsoft.com/office/drawing/2014/main" id="{85DA3DCB-B0ED-4F4A-B3A2-B512686F3295}"/>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6">
                <a:extLst>
                  <a:ext uri="{FF2B5EF4-FFF2-40B4-BE49-F238E27FC236}">
                    <a16:creationId xmlns:a16="http://schemas.microsoft.com/office/drawing/2014/main" id="{DF7B682E-6BBC-E346-9744-0008EBF2BCAF}"/>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7">
                <a:extLst>
                  <a:ext uri="{FF2B5EF4-FFF2-40B4-BE49-F238E27FC236}">
                    <a16:creationId xmlns:a16="http://schemas.microsoft.com/office/drawing/2014/main" id="{89ADDB60-01BA-DC49-8DE8-7909E412BF28}"/>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8">
                <a:extLst>
                  <a:ext uri="{FF2B5EF4-FFF2-40B4-BE49-F238E27FC236}">
                    <a16:creationId xmlns:a16="http://schemas.microsoft.com/office/drawing/2014/main" id="{BADAC444-7B1E-8B4F-95E1-B15009384CAD}"/>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9">
                <a:extLst>
                  <a:ext uri="{FF2B5EF4-FFF2-40B4-BE49-F238E27FC236}">
                    <a16:creationId xmlns:a16="http://schemas.microsoft.com/office/drawing/2014/main" id="{DDEA1A75-7DDB-484D-B55F-83057427529B}"/>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0">
                <a:extLst>
                  <a:ext uri="{FF2B5EF4-FFF2-40B4-BE49-F238E27FC236}">
                    <a16:creationId xmlns:a16="http://schemas.microsoft.com/office/drawing/2014/main" id="{8BD7A1DA-D6BC-B540-8868-87444FFA8923}"/>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5" name="直线连接符 34">
            <a:extLst>
              <a:ext uri="{FF2B5EF4-FFF2-40B4-BE49-F238E27FC236}">
                <a16:creationId xmlns:a16="http://schemas.microsoft.com/office/drawing/2014/main" id="{E5DF8D13-70E0-AF46-8631-B0F3419D3CFD}"/>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543783C6-3E2C-DC4A-A855-566FB9EEEA67}"/>
              </a:ext>
            </a:extLst>
          </p:cNvPr>
          <p:cNvGrpSpPr/>
          <p:nvPr userDrawn="1"/>
        </p:nvGrpSpPr>
        <p:grpSpPr>
          <a:xfrm>
            <a:off x="10332133" y="426643"/>
            <a:ext cx="927707" cy="369331"/>
            <a:chOff x="1113126" y="809213"/>
            <a:chExt cx="2133357" cy="523762"/>
          </a:xfrm>
          <a:solidFill>
            <a:schemeClr val="bg1">
              <a:lumMod val="75000"/>
            </a:schemeClr>
          </a:solidFill>
        </p:grpSpPr>
        <p:sp>
          <p:nvSpPr>
            <p:cNvPr id="37" name="椭圆 36">
              <a:extLst>
                <a:ext uri="{FF2B5EF4-FFF2-40B4-BE49-F238E27FC236}">
                  <a16:creationId xmlns:a16="http://schemas.microsoft.com/office/drawing/2014/main" id="{5C7ECC7A-FF16-554D-96D3-A65871AEE360}"/>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a:extLst>
                <a:ext uri="{FF2B5EF4-FFF2-40B4-BE49-F238E27FC236}">
                  <a16:creationId xmlns:a16="http://schemas.microsoft.com/office/drawing/2014/main" id="{45D09929-F40F-B44A-9D9E-3B1511170001}"/>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椭圆 38">
              <a:extLst>
                <a:ext uri="{FF2B5EF4-FFF2-40B4-BE49-F238E27FC236}">
                  <a16:creationId xmlns:a16="http://schemas.microsoft.com/office/drawing/2014/main" id="{2E8AAC8D-B4A7-744A-8BCA-D6B2EC213283}"/>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椭圆 39">
              <a:extLst>
                <a:ext uri="{FF2B5EF4-FFF2-40B4-BE49-F238E27FC236}">
                  <a16:creationId xmlns:a16="http://schemas.microsoft.com/office/drawing/2014/main" id="{E6F36119-3651-4744-9931-F2472FF33170}"/>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矩形 40">
            <a:extLst>
              <a:ext uri="{FF2B5EF4-FFF2-40B4-BE49-F238E27FC236}">
                <a16:creationId xmlns:a16="http://schemas.microsoft.com/office/drawing/2014/main" id="{429E973E-9734-4844-B936-C1D7BEBEA261}"/>
              </a:ext>
            </a:extLst>
          </p:cNvPr>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nvGrpSpPr>
          <p:cNvPr id="42" name="组合 41">
            <a:extLst>
              <a:ext uri="{FF2B5EF4-FFF2-40B4-BE49-F238E27FC236}">
                <a16:creationId xmlns:a16="http://schemas.microsoft.com/office/drawing/2014/main" id="{CDBA8066-7719-6E44-BBFA-1BD16F8D020F}"/>
              </a:ext>
            </a:extLst>
          </p:cNvPr>
          <p:cNvGrpSpPr/>
          <p:nvPr userDrawn="1"/>
        </p:nvGrpSpPr>
        <p:grpSpPr>
          <a:xfrm>
            <a:off x="715452" y="729525"/>
            <a:ext cx="403039" cy="321898"/>
            <a:chOff x="1368170" y="664579"/>
            <a:chExt cx="550582" cy="439737"/>
          </a:xfrm>
          <a:solidFill>
            <a:schemeClr val="bg1"/>
          </a:solidFill>
        </p:grpSpPr>
        <p:sp>
          <p:nvSpPr>
            <p:cNvPr id="43" name="Freeform 1">
              <a:extLst>
                <a:ext uri="{FF2B5EF4-FFF2-40B4-BE49-F238E27FC236}">
                  <a16:creationId xmlns:a16="http://schemas.microsoft.com/office/drawing/2014/main" id="{212F6771-1D3A-7341-902D-DA18419FA11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2">
              <a:extLst>
                <a:ext uri="{FF2B5EF4-FFF2-40B4-BE49-F238E27FC236}">
                  <a16:creationId xmlns:a16="http://schemas.microsoft.com/office/drawing/2014/main" id="{34F083C1-A1BA-0E4E-8E89-BB4E5F340664}"/>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3">
              <a:extLst>
                <a:ext uri="{FF2B5EF4-FFF2-40B4-BE49-F238E27FC236}">
                  <a16:creationId xmlns:a16="http://schemas.microsoft.com/office/drawing/2014/main" id="{809B51FD-2ED5-BC4E-B2F3-2008069DDE46}"/>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4">
              <a:extLst>
                <a:ext uri="{FF2B5EF4-FFF2-40B4-BE49-F238E27FC236}">
                  <a16:creationId xmlns:a16="http://schemas.microsoft.com/office/drawing/2014/main" id="{6A84B375-DC03-B642-9B1F-09A720046E5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5">
              <a:extLst>
                <a:ext uri="{FF2B5EF4-FFF2-40B4-BE49-F238E27FC236}">
                  <a16:creationId xmlns:a16="http://schemas.microsoft.com/office/drawing/2014/main" id="{7D23448C-7F6F-DE48-AC3F-39BBE47F8B20}"/>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6">
              <a:extLst>
                <a:ext uri="{FF2B5EF4-FFF2-40B4-BE49-F238E27FC236}">
                  <a16:creationId xmlns:a16="http://schemas.microsoft.com/office/drawing/2014/main" id="{10E8DE67-4EF3-CC43-BF30-665F02B2710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7">
              <a:extLst>
                <a:ext uri="{FF2B5EF4-FFF2-40B4-BE49-F238E27FC236}">
                  <a16:creationId xmlns:a16="http://schemas.microsoft.com/office/drawing/2014/main" id="{0E842195-989D-0F4A-AEAD-8665C2E713F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8">
              <a:extLst>
                <a:ext uri="{FF2B5EF4-FFF2-40B4-BE49-F238E27FC236}">
                  <a16:creationId xmlns:a16="http://schemas.microsoft.com/office/drawing/2014/main" id="{2CCE1E61-E678-A04A-9F48-AD28EE1592DD}"/>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9">
              <a:extLst>
                <a:ext uri="{FF2B5EF4-FFF2-40B4-BE49-F238E27FC236}">
                  <a16:creationId xmlns:a16="http://schemas.microsoft.com/office/drawing/2014/main" id="{5A553C8E-044C-554F-8CA4-756B8A1F3521}"/>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Freeform 10">
              <a:extLst>
                <a:ext uri="{FF2B5EF4-FFF2-40B4-BE49-F238E27FC236}">
                  <a16:creationId xmlns:a16="http://schemas.microsoft.com/office/drawing/2014/main" id="{B864F7F5-8239-2843-8E2F-F5D0C9E76A02}"/>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 name="Freeform 11">
              <a:extLst>
                <a:ext uri="{FF2B5EF4-FFF2-40B4-BE49-F238E27FC236}">
                  <a16:creationId xmlns:a16="http://schemas.microsoft.com/office/drawing/2014/main" id="{2B6C79DB-0F26-A549-AD80-3197BB3F2B4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2029946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E6C9AC36-F551-8142-B918-8641B516A611}" type="datetime1">
              <a:rPr kumimoji="1" lang="zh-CN" altLang="en-US" smtClean="0"/>
              <a:t>2021/3/4</a:t>
            </a:fld>
            <a:endParaRPr kumimoji="1" lang="zh-CN" altLang="en-US"/>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p>
        </p:txBody>
      </p:sp>
      <p:sp>
        <p:nvSpPr>
          <p:cNvPr id="7" name="矩形 6">
            <a:extLst>
              <a:ext uri="{FF2B5EF4-FFF2-40B4-BE49-F238E27FC236}">
                <a16:creationId xmlns:a16="http://schemas.microsoft.com/office/drawing/2014/main" id="{B6F9E280-F138-8142-8DB1-324EA9F38324}"/>
              </a:ext>
            </a:extLst>
          </p:cNvPr>
          <p:cNvSpPr/>
          <p:nvPr userDrawn="1"/>
        </p:nvSpPr>
        <p:spPr>
          <a:xfrm>
            <a:off x="-9939" y="-8627"/>
            <a:ext cx="9307502" cy="567811"/>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spc="600" dirty="0">
                <a:solidFill>
                  <a:schemeClr val="bg1"/>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9569811" y="90612"/>
            <a:ext cx="2297425" cy="369332"/>
          </a:xfrm>
          <a:prstGeom prst="rect">
            <a:avLst/>
          </a:prstGeom>
          <a:noFill/>
        </p:spPr>
        <p:txBody>
          <a:bodyPr wrap="none" rtlCol="0">
            <a:spAutoFit/>
          </a:bodyPr>
          <a:lstStyle/>
          <a:p>
            <a:pPr algn="r"/>
            <a:r>
              <a:rPr lang="zh-CN" altLang="en-US" sz="1800" spc="600" dirty="0">
                <a:solidFill>
                  <a:srgbClr val="5B307E"/>
                </a:solidFill>
                <a:latin typeface="微软雅黑" panose="020B0503020204020204" pitchFamily="34" charset="-122"/>
                <a:ea typeface="微软雅黑" panose="020B0503020204020204" pitchFamily="34" charset="-122"/>
              </a:rPr>
              <a:t>众筹</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网络</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4771770" y="5979422"/>
            <a:ext cx="2648459" cy="742053"/>
            <a:chOff x="4858653" y="5979422"/>
            <a:chExt cx="2648459" cy="742053"/>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83563" y="5979422"/>
              <a:ext cx="1723549" cy="723275"/>
            </a:xfrm>
            <a:prstGeom prst="rect">
              <a:avLst/>
            </a:prstGeom>
            <a:noFill/>
          </p:spPr>
          <p:txBody>
            <a:bodyPr wrap="none" rtlCol="0">
              <a:spAutoFit/>
            </a:bodyPr>
            <a:lstStyle/>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计算机网络</a:t>
              </a:r>
              <a:endParaRPr lang="en-US" altLang="zh-CN" sz="1800" spc="600" dirty="0">
                <a:solidFill>
                  <a:srgbClr val="5B307E"/>
                </a:solidFill>
                <a:latin typeface="微软雅黑" panose="020B0503020204020204" pitchFamily="34" charset="-122"/>
                <a:ea typeface="微软雅黑" panose="020B0503020204020204" pitchFamily="34" charset="-122"/>
              </a:endParaRPr>
            </a:p>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3569945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667831" y="541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p:txBody>
          <a:bodyPr>
            <a:normAutofit/>
          </a:bodyPr>
          <a:lstStyle>
            <a:lvl1pPr>
              <a:defRPr sz="4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838200" y="1510758"/>
            <a:ext cx="10515600" cy="4586694"/>
          </a:xfrm>
        </p:spPr>
        <p:txBody>
          <a:bodyPr/>
          <a:lstStyle>
            <a:lvl1pPr marL="360363" indent="-360363">
              <a:lnSpc>
                <a:spcPct val="100000"/>
              </a:lnSpc>
              <a:spcBef>
                <a:spcPts val="600"/>
              </a:spcBef>
              <a:buFont typeface="Wingdings" pitchFamily="2" charset="2"/>
              <a:buChar char="Ø"/>
              <a:tabLst/>
              <a:defRPr/>
            </a:lvl1pPr>
            <a:lvl2pPr>
              <a:lnSpc>
                <a:spcPct val="100000"/>
              </a:lnSpc>
              <a:spcBef>
                <a:spcPts val="600"/>
              </a:spcBef>
              <a:buFont typeface="Arial" panose="020B0604020202020204" pitchFamily="34" charset="0"/>
              <a:buChar char="•"/>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D9F44458-A3AD-7248-AB3A-A80099144E2A}" type="datetime1">
              <a:rPr kumimoji="1" lang="zh-CN" altLang="en-US" smtClean="0"/>
              <a:t>2021/3/4</a:t>
            </a:fld>
            <a:endParaRPr kumimoji="1" lang="zh-CN" altLang="en-US"/>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p:txBody>
          <a:bodyPr/>
          <a:lstStyle/>
          <a:p>
            <a:fld id="{8D4D1E41-7A09-AB4A-A4E1-09765ADA2698}" type="slidenum">
              <a:rPr kumimoji="1" lang="zh-CN" altLang="en-US" smtClean="0"/>
              <a:t>‹#›</a:t>
            </a:fld>
            <a:endParaRPr kumimoji="1" lang="zh-CN" altLang="en-US" dirty="0"/>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9849450" y="844221"/>
            <a:ext cx="1961485" cy="208345"/>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C1D75728-DE08-814F-9EF0-7E9AFB999FE6}"/>
              </a:ext>
            </a:extLst>
          </p:cNvPr>
          <p:cNvGrpSpPr/>
          <p:nvPr userDrawn="1"/>
        </p:nvGrpSpPr>
        <p:grpSpPr>
          <a:xfrm>
            <a:off x="715452" y="634525"/>
            <a:ext cx="403039" cy="321898"/>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5" name="组合 64">
            <a:extLst>
              <a:ext uri="{FF2B5EF4-FFF2-40B4-BE49-F238E27FC236}">
                <a16:creationId xmlns:a16="http://schemas.microsoft.com/office/drawing/2014/main" id="{B866BC22-6239-A641-BD41-DB54E1F69D2A}"/>
              </a:ext>
            </a:extLst>
          </p:cNvPr>
          <p:cNvGrpSpPr/>
          <p:nvPr userDrawn="1"/>
        </p:nvGrpSpPr>
        <p:grpSpPr>
          <a:xfrm>
            <a:off x="10327565" y="424110"/>
            <a:ext cx="1107996" cy="382841"/>
            <a:chOff x="10327565" y="424110"/>
            <a:chExt cx="1107996" cy="382841"/>
          </a:xfrm>
        </p:grpSpPr>
        <p:grpSp>
          <p:nvGrpSpPr>
            <p:cNvPr id="66" name="组合 65">
              <a:extLst>
                <a:ext uri="{FF2B5EF4-FFF2-40B4-BE49-F238E27FC236}">
                  <a16:creationId xmlns:a16="http://schemas.microsoft.com/office/drawing/2014/main" id="{99100D09-3E6C-814F-A32F-A218FA59848E}"/>
                </a:ext>
              </a:extLst>
            </p:cNvPr>
            <p:cNvGrpSpPr/>
            <p:nvPr userDrawn="1"/>
          </p:nvGrpSpPr>
          <p:grpSpPr>
            <a:xfrm>
              <a:off x="10413894" y="437620"/>
              <a:ext cx="927707" cy="369331"/>
              <a:chOff x="1113126" y="809213"/>
              <a:chExt cx="2133357" cy="523762"/>
            </a:xfrm>
            <a:solidFill>
              <a:schemeClr val="bg1">
                <a:lumMod val="75000"/>
              </a:schemeClr>
            </a:solidFill>
          </p:grpSpPr>
          <p:sp>
            <p:nvSpPr>
              <p:cNvPr id="68" name="椭圆 67">
                <a:extLst>
                  <a:ext uri="{FF2B5EF4-FFF2-40B4-BE49-F238E27FC236}">
                    <a16:creationId xmlns:a16="http://schemas.microsoft.com/office/drawing/2014/main" id="{D671F0F4-FB22-9342-BED9-ED2A16EA49CF}"/>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椭圆 68">
                <a:extLst>
                  <a:ext uri="{FF2B5EF4-FFF2-40B4-BE49-F238E27FC236}">
                    <a16:creationId xmlns:a16="http://schemas.microsoft.com/office/drawing/2014/main" id="{30164A5F-9220-F14A-9C7F-63F00F93C0FF}"/>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椭圆 69">
                <a:extLst>
                  <a:ext uri="{FF2B5EF4-FFF2-40B4-BE49-F238E27FC236}">
                    <a16:creationId xmlns:a16="http://schemas.microsoft.com/office/drawing/2014/main" id="{12300F0D-91C6-8E4C-AAD4-FB8DA8E7A2CA}"/>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a:extLst>
                  <a:ext uri="{FF2B5EF4-FFF2-40B4-BE49-F238E27FC236}">
                    <a16:creationId xmlns:a16="http://schemas.microsoft.com/office/drawing/2014/main" id="{0F4A36E2-1415-6548-9768-70613838AC83}"/>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67" name="矩形 66">
              <a:extLst>
                <a:ext uri="{FF2B5EF4-FFF2-40B4-BE49-F238E27FC236}">
                  <a16:creationId xmlns:a16="http://schemas.microsoft.com/office/drawing/2014/main" id="{92D560A7-4230-5D42-952F-2F21368DEF2B}"/>
                </a:ext>
              </a:extLst>
            </p:cNvPr>
            <p:cNvSpPr/>
            <p:nvPr userDrawn="1"/>
          </p:nvSpPr>
          <p:spPr>
            <a:xfrm>
              <a:off x="10327565" y="424110"/>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spTree>
    <p:extLst>
      <p:ext uri="{BB962C8B-B14F-4D97-AF65-F5344CB8AC3E}">
        <p14:creationId xmlns:p14="http://schemas.microsoft.com/office/powerpoint/2010/main" val="2111663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normAutofit/>
          </a:bodyPr>
          <a:lstStyle>
            <a:lvl1pPr>
              <a:defRPr sz="4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838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6172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4290EBB2-4D7C-084A-BE30-AC939B671EC1}" type="datetime1">
              <a:rPr kumimoji="1" lang="zh-CN" altLang="en-US" smtClean="0"/>
              <a:t>2021/3/4</a:t>
            </a:fld>
            <a:endParaRPr kumimoji="1" lang="zh-CN" altLang="en-US"/>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p:txBody>
          <a:bodyPr/>
          <a:lstStyle/>
          <a:p>
            <a:fld id="{8D4D1E41-7A09-AB4A-A4E1-09765ADA2698}" type="slidenum">
              <a:rPr kumimoji="1" lang="zh-CN" altLang="en-US" smtClean="0"/>
              <a:t>‹#›</a:t>
            </a:fld>
            <a:endParaRPr kumimoji="1" lang="zh-CN" altLang="en-US"/>
          </a:p>
        </p:txBody>
      </p:sp>
      <p:sp>
        <p:nvSpPr>
          <p:cNvPr id="8" name="矩形 7">
            <a:extLst>
              <a:ext uri="{FF2B5EF4-FFF2-40B4-BE49-F238E27FC236}">
                <a16:creationId xmlns:a16="http://schemas.microsoft.com/office/drawing/2014/main" id="{6EA401A9-3F89-014C-9A94-02FD1A5217FC}"/>
              </a:ext>
            </a:extLst>
          </p:cNvPr>
          <p:cNvSpPr/>
          <p:nvPr userDrawn="1"/>
        </p:nvSpPr>
        <p:spPr>
          <a:xfrm>
            <a:off x="667831" y="543035"/>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9849450" y="844221"/>
            <a:ext cx="1961485" cy="208345"/>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7BC00378-4A1A-AF4A-9DA5-0E40AABBEE09}"/>
              </a:ext>
            </a:extLst>
          </p:cNvPr>
          <p:cNvGrpSpPr/>
          <p:nvPr userDrawn="1"/>
        </p:nvGrpSpPr>
        <p:grpSpPr>
          <a:xfrm>
            <a:off x="715452" y="636006"/>
            <a:ext cx="403039" cy="321898"/>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52" name="组合 51">
            <a:extLst>
              <a:ext uri="{FF2B5EF4-FFF2-40B4-BE49-F238E27FC236}">
                <a16:creationId xmlns:a16="http://schemas.microsoft.com/office/drawing/2014/main" id="{9F0503EB-0084-CC4A-A491-E37EE9525D14}"/>
              </a:ext>
            </a:extLst>
          </p:cNvPr>
          <p:cNvGrpSpPr/>
          <p:nvPr userDrawn="1"/>
        </p:nvGrpSpPr>
        <p:grpSpPr>
          <a:xfrm>
            <a:off x="10327565" y="424110"/>
            <a:ext cx="1107996" cy="382841"/>
            <a:chOff x="10327565" y="424110"/>
            <a:chExt cx="1107996" cy="382841"/>
          </a:xfrm>
        </p:grpSpPr>
        <p:grpSp>
          <p:nvGrpSpPr>
            <p:cNvPr id="54" name="组合 53">
              <a:extLst>
                <a:ext uri="{FF2B5EF4-FFF2-40B4-BE49-F238E27FC236}">
                  <a16:creationId xmlns:a16="http://schemas.microsoft.com/office/drawing/2014/main" id="{400C4A7F-6676-534F-B5C8-2DE66581026F}"/>
                </a:ext>
              </a:extLst>
            </p:cNvPr>
            <p:cNvGrpSpPr/>
            <p:nvPr userDrawn="1"/>
          </p:nvGrpSpPr>
          <p:grpSpPr>
            <a:xfrm>
              <a:off x="10413894" y="437620"/>
              <a:ext cx="927707" cy="369331"/>
              <a:chOff x="1113126" y="809213"/>
              <a:chExt cx="2133357" cy="523762"/>
            </a:xfrm>
            <a:solidFill>
              <a:schemeClr val="bg1">
                <a:lumMod val="75000"/>
              </a:schemeClr>
            </a:solidFill>
          </p:grpSpPr>
          <p:sp>
            <p:nvSpPr>
              <p:cNvPr id="56" name="椭圆 55">
                <a:extLst>
                  <a:ext uri="{FF2B5EF4-FFF2-40B4-BE49-F238E27FC236}">
                    <a16:creationId xmlns:a16="http://schemas.microsoft.com/office/drawing/2014/main" id="{A0A41422-4096-DC41-BB33-0916940AC495}"/>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D5CEC13B-80D5-3947-B160-212A9A11A3AA}"/>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E321B4EF-8B5E-3B4F-BDCB-CBEE690C65EA}"/>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6CD2DC0C-4C61-DA48-9E4B-060D09B0B54B}"/>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5" name="矩形 54">
              <a:extLst>
                <a:ext uri="{FF2B5EF4-FFF2-40B4-BE49-F238E27FC236}">
                  <a16:creationId xmlns:a16="http://schemas.microsoft.com/office/drawing/2014/main" id="{F3037419-16FC-5B47-8EC6-875FDF21173A}"/>
                </a:ext>
              </a:extLst>
            </p:cNvPr>
            <p:cNvSpPr/>
            <p:nvPr userDrawn="1"/>
          </p:nvSpPr>
          <p:spPr>
            <a:xfrm>
              <a:off x="10327565" y="424110"/>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spTree>
    <p:extLst>
      <p:ext uri="{BB962C8B-B14F-4D97-AF65-F5344CB8AC3E}">
        <p14:creationId xmlns:p14="http://schemas.microsoft.com/office/powerpoint/2010/main" val="879615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0909CBCB-4772-C140-A4B1-31188B93BC68}"/>
              </a:ext>
            </a:extLst>
          </p:cNvPr>
          <p:cNvSpPr>
            <a:spLocks noGrp="1" noChangeArrowheads="1"/>
          </p:cNvSpPr>
          <p:nvPr>
            <p:ph type="dt" sz="half" idx="10"/>
          </p:nvPr>
        </p:nvSpPr>
        <p:spPr>
          <a:ln/>
        </p:spPr>
        <p:txBody>
          <a:bodyPr/>
          <a:lstStyle>
            <a:lvl1pPr>
              <a:defRPr/>
            </a:lvl1pPr>
          </a:lstStyle>
          <a:p>
            <a:pPr>
              <a:defRPr/>
            </a:pPr>
            <a:fld id="{45C7992C-DF72-7644-B12E-329898B62496}" type="datetime1">
              <a:rPr lang="zh-CN" altLang="en-US" smtClean="0"/>
              <a:t>2021/3/4</a:t>
            </a:fld>
            <a:endParaRPr lang="en-US" altLang="zh-CN"/>
          </a:p>
        </p:txBody>
      </p:sp>
      <p:sp>
        <p:nvSpPr>
          <p:cNvPr id="4" name="Rectangle 7">
            <a:extLst>
              <a:ext uri="{FF2B5EF4-FFF2-40B4-BE49-F238E27FC236}">
                <a16:creationId xmlns:a16="http://schemas.microsoft.com/office/drawing/2014/main" id="{ED82BB1B-5A33-BF46-ADBA-8265C3C1C52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EB931506-C8E0-1649-BE54-52B88034B126}"/>
              </a:ext>
            </a:extLst>
          </p:cNvPr>
          <p:cNvSpPr>
            <a:spLocks noGrp="1" noChangeArrowheads="1"/>
          </p:cNvSpPr>
          <p:nvPr>
            <p:ph type="sldNum" sz="quarter" idx="12"/>
          </p:nvPr>
        </p:nvSpPr>
        <p:spPr>
          <a:ln/>
        </p:spPr>
        <p:txBody>
          <a:bodyPr/>
          <a:lstStyle>
            <a:lvl1pPr>
              <a:defRPr/>
            </a:lvl1pPr>
          </a:lstStyle>
          <a:p>
            <a:fld id="{07279A2F-85B5-794E-ADF1-0805CD3C44B7}" type="slidenum">
              <a:rPr lang="en-US" altLang="zh-CN"/>
              <a:pPr/>
              <a:t>‹#›</a:t>
            </a:fld>
            <a:endParaRPr lang="en-US" altLang="zh-CN"/>
          </a:p>
        </p:txBody>
      </p:sp>
    </p:spTree>
    <p:extLst>
      <p:ext uri="{BB962C8B-B14F-4D97-AF65-F5344CB8AC3E}">
        <p14:creationId xmlns:p14="http://schemas.microsoft.com/office/powerpoint/2010/main" val="28453508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1307508" y="365126"/>
            <a:ext cx="8220812" cy="879086"/>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838200" y="1590270"/>
            <a:ext cx="10515600" cy="4586694"/>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panose="020B0503020204020204" pitchFamily="34" charset="-122"/>
                <a:ea typeface="Microsoft YaHei" panose="020B0503020204020204" pitchFamily="34" charset="-122"/>
              </a:defRPr>
            </a:lvl1pPr>
          </a:lstStyle>
          <a:p>
            <a:fld id="{E00C8306-BE8F-E24C-B25D-A6E484FA7A8C}" type="datetime1">
              <a:rPr kumimoji="1" lang="zh-CN" altLang="en-US" smtClean="0"/>
              <a:t>2021/3/4</a:t>
            </a:fld>
            <a:endParaRPr kumimoji="1" lang="zh-CN" altLang="en-US"/>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panose="020B0503020204020204" pitchFamily="34" charset="-122"/>
                <a:ea typeface="Microsoft YaHei" panose="020B0503020204020204" pitchFamily="34" charset="-122"/>
              </a:defRPr>
            </a:lvl1pPr>
          </a:lstStyle>
          <a:p>
            <a:endParaRPr kumimoji="1" lang="zh-CN" altLang="en-US"/>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icrosoft YaHei" panose="020B0503020204020204" pitchFamily="34" charset="-122"/>
                <a:ea typeface="Microsoft YaHei" panose="020B0503020204020204" pitchFamily="34" charset="-122"/>
              </a:defRPr>
            </a:lvl1pPr>
          </a:lstStyle>
          <a:p>
            <a:fld id="{8D4D1E41-7A09-AB4A-A4E1-09765ADA2698}" type="slidenum">
              <a:rPr kumimoji="1" lang="zh-CN" altLang="en-US" smtClean="0"/>
              <a:pPr/>
              <a:t>‹#›</a:t>
            </a:fld>
            <a:endParaRPr kumimoji="1" lang="zh-CN" altLang="en-US"/>
          </a:p>
        </p:txBody>
      </p:sp>
    </p:spTree>
    <p:extLst>
      <p:ext uri="{BB962C8B-B14F-4D97-AF65-F5344CB8AC3E}">
        <p14:creationId xmlns:p14="http://schemas.microsoft.com/office/powerpoint/2010/main" val="2266534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1307508" y="365126"/>
            <a:ext cx="8220812" cy="879086"/>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838200" y="1590270"/>
            <a:ext cx="10515600" cy="4586694"/>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panose="020B0503020204020204" pitchFamily="34" charset="-122"/>
                <a:ea typeface="Microsoft YaHei" panose="020B0503020204020204" pitchFamily="34" charset="-122"/>
              </a:defRPr>
            </a:lvl1pPr>
          </a:lstStyle>
          <a:p>
            <a:fld id="{6B5948C6-0782-6042-A859-FD82FD45C478}" type="datetime1">
              <a:rPr kumimoji="1" lang="zh-CN" altLang="en-US" smtClean="0"/>
              <a:t>2021/3/4</a:t>
            </a:fld>
            <a:endParaRPr kumimoji="1" lang="zh-CN" altLang="en-US"/>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panose="020B0503020204020204" pitchFamily="34" charset="-122"/>
                <a:ea typeface="Microsoft YaHei" panose="020B0503020204020204" pitchFamily="34" charset="-122"/>
              </a:defRPr>
            </a:lvl1pPr>
          </a:lstStyle>
          <a:p>
            <a:endParaRPr kumimoji="1" lang="zh-CN" altLang="en-US"/>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9053945"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icrosoft YaHei" panose="020B0503020204020204" pitchFamily="34" charset="-122"/>
                <a:ea typeface="Microsoft YaHei" panose="020B0503020204020204" pitchFamily="34" charset="-122"/>
              </a:defRPr>
            </a:lvl1pPr>
          </a:lstStyle>
          <a:p>
            <a:fld id="{8D4D1E41-7A09-AB4A-A4E1-09765ADA2698}" type="slidenum">
              <a:rPr kumimoji="1" lang="zh-CN" altLang="en-US" smtClean="0"/>
              <a:pPr/>
              <a:t>‹#›</a:t>
            </a:fld>
            <a:endParaRPr kumimoji="1" lang="zh-CN" altLang="en-US"/>
          </a:p>
        </p:txBody>
      </p:sp>
    </p:spTree>
    <p:extLst>
      <p:ext uri="{BB962C8B-B14F-4D97-AF65-F5344CB8AC3E}">
        <p14:creationId xmlns:p14="http://schemas.microsoft.com/office/powerpoint/2010/main" val="3449871176"/>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4.wmf"/><Relationship Id="rId18" Type="http://schemas.openxmlformats.org/officeDocument/2006/relationships/oleObject" Target="../embeddings/oleObject23.bin"/><Relationship Id="rId3" Type="http://schemas.openxmlformats.org/officeDocument/2006/relationships/notesSlide" Target="../notesSlides/notesSlide4.xml"/><Relationship Id="rId21" Type="http://schemas.openxmlformats.org/officeDocument/2006/relationships/oleObject" Target="../embeddings/oleObject26.bin"/><Relationship Id="rId7" Type="http://schemas.openxmlformats.org/officeDocument/2006/relationships/image" Target="../media/image2.wmf"/><Relationship Id="rId12" Type="http://schemas.openxmlformats.org/officeDocument/2006/relationships/oleObject" Target="../embeddings/oleObject18.bin"/><Relationship Id="rId17" Type="http://schemas.openxmlformats.org/officeDocument/2006/relationships/oleObject" Target="../embeddings/oleObject22.bin"/><Relationship Id="rId2" Type="http://schemas.openxmlformats.org/officeDocument/2006/relationships/slideLayout" Target="../slideLayouts/slideLayout2.xml"/><Relationship Id="rId16" Type="http://schemas.openxmlformats.org/officeDocument/2006/relationships/oleObject" Target="../embeddings/oleObject21.bin"/><Relationship Id="rId20" Type="http://schemas.openxmlformats.org/officeDocument/2006/relationships/oleObject" Target="../embeddings/oleObject25.bin"/><Relationship Id="rId1" Type="http://schemas.openxmlformats.org/officeDocument/2006/relationships/vmlDrawing" Target="../drawings/vmlDrawing2.vml"/><Relationship Id="rId6" Type="http://schemas.openxmlformats.org/officeDocument/2006/relationships/oleObject" Target="../embeddings/oleObject14.bin"/><Relationship Id="rId11" Type="http://schemas.openxmlformats.org/officeDocument/2006/relationships/oleObject" Target="../embeddings/oleObject17.bin"/><Relationship Id="rId5" Type="http://schemas.openxmlformats.org/officeDocument/2006/relationships/image" Target="../media/image6.png"/><Relationship Id="rId15" Type="http://schemas.openxmlformats.org/officeDocument/2006/relationships/oleObject" Target="../embeddings/oleObject20.bin"/><Relationship Id="rId10" Type="http://schemas.openxmlformats.org/officeDocument/2006/relationships/oleObject" Target="../embeddings/oleObject16.bin"/><Relationship Id="rId19" Type="http://schemas.openxmlformats.org/officeDocument/2006/relationships/oleObject" Target="../embeddings/oleObject24.bin"/><Relationship Id="rId4" Type="http://schemas.openxmlformats.org/officeDocument/2006/relationships/image" Target="../media/image5.wmf"/><Relationship Id="rId9" Type="http://schemas.openxmlformats.org/officeDocument/2006/relationships/image" Target="../media/image3.wmf"/><Relationship Id="rId14" Type="http://schemas.openxmlformats.org/officeDocument/2006/relationships/oleObject" Target="../embeddings/oleObject19.bin"/><Relationship Id="rId22"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oleObject" Target="../embeddings/oleObject44.bin"/><Relationship Id="rId4" Type="http://schemas.openxmlformats.org/officeDocument/2006/relationships/image" Target="../media/image4.wmf"/></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oleObject" Target="../embeddings/oleObject46.bin"/><Relationship Id="rId4" Type="http://schemas.openxmlformats.org/officeDocument/2006/relationships/image" Target="../media/image4.w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oleObject" Target="../embeddings/oleObject49.bin"/><Relationship Id="rId13" Type="http://schemas.openxmlformats.org/officeDocument/2006/relationships/image" Target="../media/image31.wmf"/><Relationship Id="rId3" Type="http://schemas.openxmlformats.org/officeDocument/2006/relationships/notesSlide" Target="../notesSlides/notesSlide65.xml"/><Relationship Id="rId7" Type="http://schemas.openxmlformats.org/officeDocument/2006/relationships/image" Target="../media/image28.wmf"/><Relationship Id="rId12" Type="http://schemas.openxmlformats.org/officeDocument/2006/relationships/oleObject" Target="../embeddings/oleObject51.bin"/><Relationship Id="rId17" Type="http://schemas.openxmlformats.org/officeDocument/2006/relationships/image" Target="../media/image33.wmf"/><Relationship Id="rId2" Type="http://schemas.openxmlformats.org/officeDocument/2006/relationships/slideLayout" Target="../slideLayouts/slideLayout2.xml"/><Relationship Id="rId16" Type="http://schemas.openxmlformats.org/officeDocument/2006/relationships/oleObject" Target="../embeddings/oleObject53.bin"/><Relationship Id="rId1" Type="http://schemas.openxmlformats.org/officeDocument/2006/relationships/vmlDrawing" Target="../drawings/vmlDrawing8.vml"/><Relationship Id="rId6" Type="http://schemas.openxmlformats.org/officeDocument/2006/relationships/oleObject" Target="../embeddings/oleObject48.bin"/><Relationship Id="rId11" Type="http://schemas.openxmlformats.org/officeDocument/2006/relationships/image" Target="../media/image30.wmf"/><Relationship Id="rId5" Type="http://schemas.openxmlformats.org/officeDocument/2006/relationships/image" Target="../media/image27.wmf"/><Relationship Id="rId15" Type="http://schemas.openxmlformats.org/officeDocument/2006/relationships/image" Target="../media/image32.wmf"/><Relationship Id="rId10" Type="http://schemas.openxmlformats.org/officeDocument/2006/relationships/oleObject" Target="../embeddings/oleObject50.bin"/><Relationship Id="rId4" Type="http://schemas.openxmlformats.org/officeDocument/2006/relationships/oleObject" Target="../embeddings/oleObject47.bin"/><Relationship Id="rId9" Type="http://schemas.openxmlformats.org/officeDocument/2006/relationships/image" Target="../media/image29.wmf"/><Relationship Id="rId14" Type="http://schemas.openxmlformats.org/officeDocument/2006/relationships/oleObject" Target="../embeddings/oleObject52.bin"/></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4.wmf"/><Relationship Id="rId18" Type="http://schemas.openxmlformats.org/officeDocument/2006/relationships/oleObject" Target="../embeddings/oleObject36.bin"/><Relationship Id="rId3" Type="http://schemas.openxmlformats.org/officeDocument/2006/relationships/notesSlide" Target="../notesSlides/notesSlide6.xml"/><Relationship Id="rId21" Type="http://schemas.openxmlformats.org/officeDocument/2006/relationships/oleObject" Target="../embeddings/oleObject39.bin"/><Relationship Id="rId7" Type="http://schemas.openxmlformats.org/officeDocument/2006/relationships/image" Target="../media/image2.wmf"/><Relationship Id="rId12" Type="http://schemas.openxmlformats.org/officeDocument/2006/relationships/oleObject" Target="../embeddings/oleObject31.bin"/><Relationship Id="rId17" Type="http://schemas.openxmlformats.org/officeDocument/2006/relationships/oleObject" Target="../embeddings/oleObject35.bin"/><Relationship Id="rId2" Type="http://schemas.openxmlformats.org/officeDocument/2006/relationships/slideLayout" Target="../slideLayouts/slideLayout2.xml"/><Relationship Id="rId16" Type="http://schemas.openxmlformats.org/officeDocument/2006/relationships/oleObject" Target="../embeddings/oleObject34.bin"/><Relationship Id="rId20" Type="http://schemas.openxmlformats.org/officeDocument/2006/relationships/oleObject" Target="../embeddings/oleObject38.bin"/><Relationship Id="rId1" Type="http://schemas.openxmlformats.org/officeDocument/2006/relationships/vmlDrawing" Target="../drawings/vmlDrawing3.vml"/><Relationship Id="rId6" Type="http://schemas.openxmlformats.org/officeDocument/2006/relationships/oleObject" Target="../embeddings/oleObject27.bin"/><Relationship Id="rId11" Type="http://schemas.openxmlformats.org/officeDocument/2006/relationships/oleObject" Target="../embeddings/oleObject30.bin"/><Relationship Id="rId5" Type="http://schemas.openxmlformats.org/officeDocument/2006/relationships/image" Target="../media/image6.png"/><Relationship Id="rId15" Type="http://schemas.openxmlformats.org/officeDocument/2006/relationships/oleObject" Target="../embeddings/oleObject33.bin"/><Relationship Id="rId10" Type="http://schemas.openxmlformats.org/officeDocument/2006/relationships/oleObject" Target="../embeddings/oleObject29.bin"/><Relationship Id="rId19" Type="http://schemas.openxmlformats.org/officeDocument/2006/relationships/oleObject" Target="../embeddings/oleObject37.bin"/><Relationship Id="rId4" Type="http://schemas.openxmlformats.org/officeDocument/2006/relationships/image" Target="../media/image5.wmf"/><Relationship Id="rId9" Type="http://schemas.openxmlformats.org/officeDocument/2006/relationships/image" Target="../media/image3.wmf"/><Relationship Id="rId14" Type="http://schemas.openxmlformats.org/officeDocument/2006/relationships/oleObject" Target="../embeddings/oleObject32.bin"/><Relationship Id="rId22" Type="http://schemas.openxmlformats.org/officeDocument/2006/relationships/image" Target="../media/image7.png"/></Relationships>
</file>

<file path=ppt/slides/_rels/slide1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png"/></Relationships>
</file>

<file path=ppt/slides/_rels/slide1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hyperlink" Target="http://www.multipath-tcp.org/"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hyperlink" Target="https://support.apple.com/zh-cn/HT201373" TargetMode="Externa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59.pn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0.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62.png"/><Relationship Id="rId4" Type="http://schemas.openxmlformats.org/officeDocument/2006/relationships/image" Target="../media/image61.pn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tiff"/><Relationship Id="rId4" Type="http://schemas.openxmlformats.org/officeDocument/2006/relationships/image" Target="../media/image64.tiff"/></Relationships>
</file>

<file path=ppt/slides/_rels/slide179.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69.gif"/><Relationship Id="rId4" Type="http://schemas.openxmlformats.org/officeDocument/2006/relationships/image" Target="../media/image68.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72.tiff"/><Relationship Id="rId4" Type="http://schemas.openxmlformats.org/officeDocument/2006/relationships/image" Target="../media/image71.png"/></Relationships>
</file>

<file path=ppt/slides/_rels/slide181.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network_course@163.com"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oleObject" Target="../embeddings/oleObject41.bin"/><Relationship Id="rId4" Type="http://schemas.openxmlformats.org/officeDocument/2006/relationships/image" Target="../media/image4.wmf"/></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1.emf"/><Relationship Id="rId4" Type="http://schemas.openxmlformats.org/officeDocument/2006/relationships/oleObject" Target="../embeddings/oleObject42.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wmf"/><Relationship Id="rId13" Type="http://schemas.openxmlformats.org/officeDocument/2006/relationships/oleObject" Target="../embeddings/oleObject6.bin"/><Relationship Id="rId18" Type="http://schemas.openxmlformats.org/officeDocument/2006/relationships/oleObject" Target="../embeddings/oleObject11.bin"/><Relationship Id="rId3" Type="http://schemas.openxmlformats.org/officeDocument/2006/relationships/image" Target="../media/image5.wmf"/><Relationship Id="rId21" Type="http://schemas.openxmlformats.org/officeDocument/2006/relationships/image" Target="../media/image7.png"/><Relationship Id="rId7" Type="http://schemas.openxmlformats.org/officeDocument/2006/relationships/oleObject" Target="../embeddings/oleObject2.bin"/><Relationship Id="rId12" Type="http://schemas.openxmlformats.org/officeDocument/2006/relationships/image" Target="../media/image4.wmf"/><Relationship Id="rId17" Type="http://schemas.openxmlformats.org/officeDocument/2006/relationships/oleObject" Target="../embeddings/oleObject10.bin"/><Relationship Id="rId2" Type="http://schemas.openxmlformats.org/officeDocument/2006/relationships/slideLayout" Target="../slideLayouts/slideLayout4.xml"/><Relationship Id="rId16" Type="http://schemas.openxmlformats.org/officeDocument/2006/relationships/oleObject" Target="../embeddings/oleObject9.bin"/><Relationship Id="rId20" Type="http://schemas.openxmlformats.org/officeDocument/2006/relationships/oleObject" Target="../embeddings/oleObject13.bin"/><Relationship Id="rId1" Type="http://schemas.openxmlformats.org/officeDocument/2006/relationships/vmlDrawing" Target="../drawings/vmlDrawing1.vml"/><Relationship Id="rId6" Type="http://schemas.openxmlformats.org/officeDocument/2006/relationships/image" Target="../media/image2.wmf"/><Relationship Id="rId11" Type="http://schemas.openxmlformats.org/officeDocument/2006/relationships/oleObject" Target="../embeddings/oleObject5.bin"/><Relationship Id="rId5" Type="http://schemas.openxmlformats.org/officeDocument/2006/relationships/oleObject" Target="../embeddings/oleObject1.bin"/><Relationship Id="rId15" Type="http://schemas.openxmlformats.org/officeDocument/2006/relationships/oleObject" Target="../embeddings/oleObject8.bin"/><Relationship Id="rId10" Type="http://schemas.openxmlformats.org/officeDocument/2006/relationships/oleObject" Target="../embeddings/oleObject4.bin"/><Relationship Id="rId19" Type="http://schemas.openxmlformats.org/officeDocument/2006/relationships/oleObject" Target="../embeddings/oleObject12.bin"/><Relationship Id="rId4" Type="http://schemas.openxmlformats.org/officeDocument/2006/relationships/image" Target="../media/image6.png"/><Relationship Id="rId9" Type="http://schemas.openxmlformats.org/officeDocument/2006/relationships/oleObject" Target="../embeddings/oleObject3.bin"/><Relationship Id="rId14" Type="http://schemas.openxmlformats.org/officeDocument/2006/relationships/oleObject" Target="../embeddings/oleObject7.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F4557-9C48-9D4D-A8AC-E1BCC4493B84}"/>
              </a:ext>
            </a:extLst>
          </p:cNvPr>
          <p:cNvSpPr>
            <a:spLocks noGrp="1"/>
          </p:cNvSpPr>
          <p:nvPr>
            <p:ph type="ctrTitle"/>
          </p:nvPr>
        </p:nvSpPr>
        <p:spPr>
          <a:xfrm>
            <a:off x="1524000" y="891254"/>
            <a:ext cx="9144000" cy="3414046"/>
          </a:xfrm>
        </p:spPr>
        <p:txBody>
          <a:bodyPr/>
          <a:lstStyle/>
          <a:p>
            <a:pPr>
              <a:lnSpc>
                <a:spcPct val="150000"/>
              </a:lnSpc>
            </a:pPr>
            <a:r>
              <a:rPr kumimoji="1" lang="zh-CN" altLang="en-US" dirty="0"/>
              <a:t>计算机网络</a:t>
            </a:r>
            <a:br>
              <a:rPr kumimoji="1" lang="en-US" altLang="zh-CN" dirty="0"/>
            </a:br>
            <a:r>
              <a:rPr kumimoji="1" lang="zh-CN" altLang="en-US" dirty="0"/>
              <a:t>教案使用说明</a:t>
            </a:r>
          </a:p>
        </p:txBody>
      </p:sp>
    </p:spTree>
    <p:extLst>
      <p:ext uri="{BB962C8B-B14F-4D97-AF65-F5344CB8AC3E}">
        <p14:creationId xmlns:p14="http://schemas.microsoft.com/office/powerpoint/2010/main" val="3286078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传输层和网络层的关系：一个类比例子</a:t>
            </a:r>
          </a:p>
        </p:txBody>
      </p:sp>
      <p:sp>
        <p:nvSpPr>
          <p:cNvPr id="3" name="内容占位符 2"/>
          <p:cNvSpPr>
            <a:spLocks noGrp="1"/>
          </p:cNvSpPr>
          <p:nvPr>
            <p:ph idx="1"/>
          </p:nvPr>
        </p:nvSpPr>
        <p:spPr>
          <a:xfrm>
            <a:off x="849086" y="1510758"/>
            <a:ext cx="6008914" cy="4514485"/>
          </a:xfrm>
        </p:spPr>
        <p:txBody>
          <a:bodyPr>
            <a:normAutofit fontScale="92500" lnSpcReduction="10000"/>
          </a:bodyPr>
          <a:lstStyle/>
          <a:p>
            <a:pPr>
              <a:lnSpc>
                <a:spcPct val="130000"/>
              </a:lnSpc>
            </a:pPr>
            <a:r>
              <a:rPr lang="en-US" altLang="zh-CN" sz="2600" dirty="0"/>
              <a:t>设</a:t>
            </a:r>
            <a:r>
              <a:rPr lang="zh-CN" altLang="en-US" sz="2600" dirty="0"/>
              <a:t>想</a:t>
            </a:r>
            <a:r>
              <a:rPr lang="en-US" altLang="zh-CN" sz="2600" dirty="0"/>
              <a:t>A</a:t>
            </a:r>
            <a:r>
              <a:rPr lang="zh-CN" altLang="en-US" sz="2600" dirty="0"/>
              <a:t>家庭有</a:t>
            </a:r>
            <a:r>
              <a:rPr lang="en-US" altLang="zh-CN" sz="2600" dirty="0"/>
              <a:t>12</a:t>
            </a:r>
            <a:r>
              <a:rPr lang="zh-CN" altLang="en-US" sz="2600" dirty="0"/>
              <a:t>个孩子，</a:t>
            </a:r>
            <a:r>
              <a:rPr lang="en-US" altLang="zh-CN" sz="2600" dirty="0"/>
              <a:t>B</a:t>
            </a:r>
            <a:r>
              <a:rPr lang="zh-CN" altLang="en-US" sz="2600" dirty="0"/>
              <a:t>家庭也有</a:t>
            </a:r>
            <a:r>
              <a:rPr lang="en-US" altLang="zh-CN" sz="2600" dirty="0"/>
              <a:t>12</a:t>
            </a:r>
            <a:r>
              <a:rPr lang="zh-CN" altLang="en-US" sz="2600" dirty="0"/>
              <a:t>个孩子，他们每周通过手写信件进行联系：</a:t>
            </a:r>
            <a:endParaRPr lang="en-US" altLang="zh-CN" sz="2600" dirty="0"/>
          </a:p>
          <a:p>
            <a:pPr lvl="1">
              <a:lnSpc>
                <a:spcPct val="130000"/>
              </a:lnSpc>
            </a:pPr>
            <a:r>
              <a:rPr lang="en-US" altLang="zh-CN" dirty="0"/>
              <a:t>A</a:t>
            </a:r>
            <a:r>
              <a:rPr lang="zh-CN" altLang="en-US" dirty="0"/>
              <a:t>家庭推选</a:t>
            </a:r>
            <a:r>
              <a:rPr lang="en-US" altLang="zh-CN" dirty="0">
                <a:solidFill>
                  <a:srgbClr val="C00000"/>
                </a:solidFill>
              </a:rPr>
              <a:t>Ann</a:t>
            </a:r>
            <a:r>
              <a:rPr lang="en-US" altLang="zh-CN" dirty="0"/>
              <a:t>，B家庭推选</a:t>
            </a:r>
            <a:r>
              <a:rPr lang="en-US" altLang="zh-CN" dirty="0">
                <a:solidFill>
                  <a:srgbClr val="C00000"/>
                </a:solidFill>
              </a:rPr>
              <a:t>Bill</a:t>
            </a:r>
            <a:r>
              <a:rPr lang="en-US" altLang="zh-CN" dirty="0"/>
              <a:t>，分别负责各自家庭的信件收发</a:t>
            </a:r>
          </a:p>
          <a:p>
            <a:pPr lvl="1">
              <a:lnSpc>
                <a:spcPct val="130000"/>
              </a:lnSpc>
            </a:pPr>
            <a:r>
              <a:rPr lang="en-US" altLang="zh-CN" dirty="0"/>
              <a:t>Ann和Bill定期</a:t>
            </a:r>
            <a:r>
              <a:rPr lang="zh-CN" altLang="en-US" dirty="0"/>
              <a:t>收集家庭中其他孩子的信件，投递到门口的邮筒里</a:t>
            </a:r>
            <a:endParaRPr lang="en-US" altLang="zh-CN" dirty="0"/>
          </a:p>
          <a:p>
            <a:pPr lvl="1">
              <a:lnSpc>
                <a:spcPct val="130000"/>
              </a:lnSpc>
            </a:pPr>
            <a:r>
              <a:rPr lang="en-US" altLang="zh-CN" dirty="0"/>
              <a:t>Ann和Bill定期打开</a:t>
            </a:r>
            <a:r>
              <a:rPr lang="zh-CN" altLang="en-US" dirty="0"/>
              <a:t>家庭邮箱，取出里面的信件，分发给其他孩子</a:t>
            </a:r>
            <a:endParaRPr lang="en-US" altLang="zh-CN" dirty="0"/>
          </a:p>
          <a:p>
            <a:pPr lvl="1">
              <a:lnSpc>
                <a:spcPct val="130000"/>
              </a:lnSpc>
            </a:pPr>
            <a:r>
              <a:rPr lang="zh-CN" altLang="en-US" dirty="0">
                <a:solidFill>
                  <a:srgbClr val="C00000"/>
                </a:solidFill>
              </a:rPr>
              <a:t>邮政系统</a:t>
            </a:r>
            <a:r>
              <a:rPr lang="zh-CN" altLang="en-US" dirty="0"/>
              <a:t>负责将邮筒里的信件投递到收信人的家庭邮箱里</a:t>
            </a:r>
            <a:endParaRPr lang="en-US" altLang="zh-CN" dirty="0"/>
          </a:p>
          <a:p>
            <a:pPr marL="0" indent="0">
              <a:lnSpc>
                <a:spcPct val="130000"/>
              </a:lnSpc>
              <a:buNone/>
            </a:pPr>
            <a:endParaRPr lang="en-US" altLang="zh-CN" sz="2200" dirty="0"/>
          </a:p>
          <a:p>
            <a:endParaRPr lang="en-US" altLang="zh-CN" sz="2400" dirty="0">
              <a:ea typeface="宋体" panose="02010600030101010101" pitchFamily="2" charset="-122"/>
            </a:endParaRP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10</a:t>
            </a:fld>
            <a:endParaRPr kumimoji="1" lang="zh-CN" altLang="en-US" dirty="0"/>
          </a:p>
        </p:txBody>
      </p:sp>
      <p:sp>
        <p:nvSpPr>
          <p:cNvPr id="5" name="内容占位符 2"/>
          <p:cNvSpPr txBox="1">
            <a:spLocks/>
          </p:cNvSpPr>
          <p:nvPr/>
        </p:nvSpPr>
        <p:spPr>
          <a:xfrm>
            <a:off x="7148945" y="1506934"/>
            <a:ext cx="4328541" cy="417540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2400" dirty="0">
                <a:solidFill>
                  <a:srgbClr val="C00000"/>
                </a:solidFill>
              </a:rPr>
              <a:t>类比：</a:t>
            </a:r>
            <a:r>
              <a:rPr lang="en-US" altLang="zh-CN" sz="2400" dirty="0"/>
              <a:t> </a:t>
            </a:r>
          </a:p>
          <a:p>
            <a:pPr lvl="1">
              <a:lnSpc>
                <a:spcPct val="110000"/>
              </a:lnSpc>
            </a:pPr>
            <a:r>
              <a:rPr lang="zh-CN" altLang="en-US" sz="2200" dirty="0"/>
              <a:t>进程</a:t>
            </a:r>
            <a:r>
              <a:rPr lang="en-US" altLang="zh-CN" sz="2200" dirty="0"/>
              <a:t> = </a:t>
            </a:r>
            <a:r>
              <a:rPr lang="zh-CN" altLang="en-US" sz="2200" dirty="0"/>
              <a:t>孩子</a:t>
            </a:r>
            <a:endParaRPr lang="en-US" altLang="zh-CN" sz="2200" dirty="0"/>
          </a:p>
          <a:p>
            <a:pPr lvl="1">
              <a:lnSpc>
                <a:spcPct val="110000"/>
              </a:lnSpc>
            </a:pPr>
            <a:r>
              <a:rPr lang="zh-CN" altLang="en-US" sz="2200" dirty="0"/>
              <a:t>进程间通信 </a:t>
            </a:r>
            <a:r>
              <a:rPr lang="en-US" altLang="zh-CN" sz="2200" dirty="0"/>
              <a:t>= 孩子之间通信</a:t>
            </a:r>
          </a:p>
          <a:p>
            <a:pPr lvl="1">
              <a:lnSpc>
                <a:spcPct val="110000"/>
              </a:lnSpc>
            </a:pPr>
            <a:r>
              <a:rPr lang="zh-CN" altLang="en-US" sz="2200" dirty="0"/>
              <a:t>应用报文 </a:t>
            </a:r>
            <a:r>
              <a:rPr lang="en-US" altLang="zh-CN" sz="2200" dirty="0"/>
              <a:t>= </a:t>
            </a:r>
            <a:r>
              <a:rPr lang="zh-CN" altLang="en-US" sz="2200" dirty="0"/>
              <a:t>信件</a:t>
            </a:r>
            <a:endParaRPr lang="en-US" altLang="zh-CN" sz="2200" dirty="0"/>
          </a:p>
          <a:p>
            <a:pPr lvl="1">
              <a:lnSpc>
                <a:spcPct val="110000"/>
              </a:lnSpc>
            </a:pPr>
            <a:r>
              <a:rPr lang="zh-CN" altLang="en-US" sz="2200" dirty="0">
                <a:solidFill>
                  <a:srgbClr val="C00000"/>
                </a:solidFill>
              </a:rPr>
              <a:t>传输层</a:t>
            </a:r>
            <a:r>
              <a:rPr lang="en-US" altLang="zh-CN" sz="2200" dirty="0">
                <a:solidFill>
                  <a:srgbClr val="C00000"/>
                </a:solidFill>
              </a:rPr>
              <a:t> = Ann </a:t>
            </a:r>
            <a:r>
              <a:rPr lang="zh-CN" altLang="en-US" sz="2200" dirty="0">
                <a:solidFill>
                  <a:srgbClr val="C00000"/>
                </a:solidFill>
              </a:rPr>
              <a:t>和</a:t>
            </a:r>
            <a:r>
              <a:rPr lang="en-US" altLang="zh-CN" sz="2200" dirty="0">
                <a:solidFill>
                  <a:srgbClr val="C00000"/>
                </a:solidFill>
              </a:rPr>
              <a:t> Bill</a:t>
            </a:r>
            <a:r>
              <a:rPr lang="zh-CN" altLang="en-US" sz="2200" dirty="0">
                <a:solidFill>
                  <a:srgbClr val="C00000"/>
                </a:solidFill>
              </a:rPr>
              <a:t>（提供人到人的服务）</a:t>
            </a:r>
            <a:endParaRPr lang="en-US" altLang="zh-CN" sz="2200" dirty="0">
              <a:solidFill>
                <a:srgbClr val="C00000"/>
              </a:solidFill>
            </a:endParaRPr>
          </a:p>
          <a:p>
            <a:pPr lvl="1">
              <a:lnSpc>
                <a:spcPct val="110000"/>
              </a:lnSpc>
            </a:pPr>
            <a:r>
              <a:rPr lang="zh-CN" altLang="en-US" sz="2200" dirty="0"/>
              <a:t>终端</a:t>
            </a:r>
            <a:r>
              <a:rPr lang="en-US" altLang="zh-CN" sz="2200" dirty="0"/>
              <a:t> = </a:t>
            </a:r>
            <a:r>
              <a:rPr lang="zh-CN" altLang="en-US" sz="2200" dirty="0"/>
              <a:t>家庭住宅</a:t>
            </a:r>
            <a:endParaRPr lang="en-US" altLang="zh-CN" sz="2200" dirty="0"/>
          </a:p>
          <a:p>
            <a:pPr lvl="1">
              <a:lnSpc>
                <a:spcPct val="110000"/>
              </a:lnSpc>
            </a:pPr>
            <a:r>
              <a:rPr lang="zh-CN" altLang="en-US" sz="2200" dirty="0">
                <a:solidFill>
                  <a:srgbClr val="C00000"/>
                </a:solidFill>
              </a:rPr>
              <a:t>网络层</a:t>
            </a:r>
            <a:r>
              <a:rPr lang="en-US" altLang="zh-CN" sz="2200" dirty="0">
                <a:solidFill>
                  <a:srgbClr val="C00000"/>
                </a:solidFill>
              </a:rPr>
              <a:t> = </a:t>
            </a:r>
            <a:r>
              <a:rPr lang="zh-CN" altLang="en-US" sz="2200" dirty="0">
                <a:solidFill>
                  <a:srgbClr val="C00000"/>
                </a:solidFill>
              </a:rPr>
              <a:t>邮政系统（提供门到门的服务）</a:t>
            </a:r>
            <a:endParaRPr lang="en-US" altLang="zh-CN" sz="2200" dirty="0">
              <a:solidFill>
                <a:srgbClr val="C00000"/>
              </a:solidFill>
            </a:endParaRPr>
          </a:p>
          <a:p>
            <a:endParaRPr lang="zh-CN" altLang="en-US" dirty="0"/>
          </a:p>
        </p:txBody>
      </p:sp>
      <p:sp>
        <p:nvSpPr>
          <p:cNvPr id="6" name="矩形 5"/>
          <p:cNvSpPr/>
          <p:nvPr/>
        </p:nvSpPr>
        <p:spPr>
          <a:xfrm>
            <a:off x="5504955" y="5833130"/>
            <a:ext cx="6211290" cy="461665"/>
          </a:xfrm>
          <a:prstGeom prst="rect">
            <a:avLst/>
          </a:prstGeom>
        </p:spPr>
        <p:txBody>
          <a:bodyPr wrap="square">
            <a:spAutoFit/>
          </a:bodyPr>
          <a:lstStyle/>
          <a:p>
            <a:r>
              <a:rPr lang="zh-CN" altLang="en-US" sz="2400" b="1" dirty="0">
                <a:solidFill>
                  <a:srgbClr val="C00000"/>
                </a:solidFill>
                <a:ea typeface="宋体" panose="02010600030101010101" pitchFamily="2" charset="-122"/>
              </a:rPr>
              <a:t>传输层依赖网络层服务，并扩展网络层服务</a:t>
            </a:r>
            <a:endParaRPr lang="en-US" altLang="zh-CN" sz="2400" b="1" dirty="0">
              <a:solidFill>
                <a:srgbClr val="C00000"/>
              </a:solidFill>
              <a:ea typeface="宋体" panose="02010600030101010101" pitchFamily="2" charset="-122"/>
            </a:endParaRPr>
          </a:p>
        </p:txBody>
      </p:sp>
      <p:sp>
        <p:nvSpPr>
          <p:cNvPr id="8" name="日期占位符 8">
            <a:extLst>
              <a:ext uri="{FF2B5EF4-FFF2-40B4-BE49-F238E27FC236}">
                <a16:creationId xmlns:a16="http://schemas.microsoft.com/office/drawing/2014/main" id="{2B16C26F-EE65-FA44-B628-0A3EF4137A33}"/>
              </a:ext>
            </a:extLst>
          </p:cNvPr>
          <p:cNvSpPr>
            <a:spLocks noGrp="1"/>
          </p:cNvSpPr>
          <p:nvPr>
            <p:ph type="dt" sz="half" idx="10"/>
          </p:nvPr>
        </p:nvSpPr>
        <p:spPr>
          <a:xfrm>
            <a:off x="177016" y="6489303"/>
            <a:ext cx="1853583" cy="365125"/>
          </a:xfrm>
        </p:spPr>
        <p:txBody>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6.1 </a:t>
            </a:r>
            <a:r>
              <a:rPr lang="en-US" altLang="zh-CN" dirty="0" err="1">
                <a:solidFill>
                  <a:schemeClr val="bg1">
                    <a:lumMod val="65000"/>
                  </a:schemeClr>
                </a:solidFill>
                <a:latin typeface="微软雅黑" panose="020B0503020204020204" pitchFamily="34" charset="-122"/>
                <a:ea typeface="微软雅黑" panose="020B0503020204020204" pitchFamily="34" charset="-122"/>
              </a:rPr>
              <a:t>概述和传输层服务</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098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a:t>
            </a:r>
            <a:r>
              <a:rPr lang="zh-CN" altLang="en-US" dirty="0"/>
              <a:t>三次握手建立连接</a:t>
            </a:r>
          </a:p>
        </p:txBody>
      </p:sp>
      <p:sp>
        <p:nvSpPr>
          <p:cNvPr id="3" name="内容占位符 2"/>
          <p:cNvSpPr>
            <a:spLocks noGrp="1"/>
          </p:cNvSpPr>
          <p:nvPr>
            <p:ph sz="half" idx="1"/>
          </p:nvPr>
        </p:nvSpPr>
        <p:spPr>
          <a:xfrm>
            <a:off x="838200" y="1495118"/>
            <a:ext cx="10597308" cy="4630259"/>
          </a:xfrm>
        </p:spPr>
        <p:txBody>
          <a:bodyPr>
            <a:normAutofit fontScale="92500" lnSpcReduction="20000"/>
          </a:bodyPr>
          <a:lstStyle/>
          <a:p>
            <a:pPr marL="457200" indent="-457200">
              <a:lnSpc>
                <a:spcPct val="130000"/>
              </a:lnSpc>
              <a:spcBef>
                <a:spcPct val="60000"/>
              </a:spcBef>
              <a:buFont typeface="+mj-lt"/>
              <a:buAutoNum type="arabicPeriod"/>
            </a:pPr>
            <a:r>
              <a:rPr lang="en-US" altLang="zh-CN" sz="2400" dirty="0" err="1">
                <a:latin typeface="微软雅黑" panose="020B0503020204020204" pitchFamily="34" charset="-122"/>
                <a:ea typeface="微软雅黑" panose="020B0503020204020204" pitchFamily="34" charset="-122"/>
              </a:rPr>
              <a:t>客户TCP发送SYN</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报文段（SYN</a:t>
            </a:r>
            <a:r>
              <a:rPr lang="en-US" altLang="zh-CN" sz="2400" dirty="0">
                <a:latin typeface="微软雅黑" panose="020B0503020204020204" pitchFamily="34" charset="-122"/>
                <a:ea typeface="微软雅黑" panose="020B0503020204020204" pitchFamily="34" charset="-122"/>
              </a:rPr>
              <a:t>=1, ACK=0）</a:t>
            </a:r>
          </a:p>
          <a:p>
            <a:pPr lvl="1">
              <a:lnSpc>
                <a:spcPct val="130000"/>
              </a:lnSpc>
            </a:pPr>
            <a:r>
              <a:rPr lang="en-US" altLang="zh-CN" dirty="0" err="1">
                <a:latin typeface="微软雅黑" panose="020B0503020204020204" pitchFamily="34" charset="-122"/>
                <a:ea typeface="微软雅黑" panose="020B0503020204020204" pitchFamily="34" charset="-122"/>
              </a:rPr>
              <a:t>给出客户</a:t>
            </a:r>
            <a:r>
              <a:rPr lang="zh-CN" altLang="en-US" dirty="0">
                <a:latin typeface="微软雅黑" panose="020B0503020204020204" pitchFamily="34" charset="-122"/>
                <a:ea typeface="微软雅黑" panose="020B0503020204020204" pitchFamily="34" charset="-122"/>
              </a:rPr>
              <a:t>选择</a:t>
            </a:r>
            <a:r>
              <a:rPr lang="en-US" altLang="zh-CN" dirty="0">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起</a:t>
            </a:r>
            <a:r>
              <a:rPr lang="en-US" altLang="zh-CN" dirty="0" err="1">
                <a:latin typeface="微软雅黑" panose="020B0503020204020204" pitchFamily="34" charset="-122"/>
                <a:ea typeface="微软雅黑" panose="020B0503020204020204" pitchFamily="34" charset="-122"/>
              </a:rPr>
              <a:t>始序号</a:t>
            </a:r>
            <a:endParaRPr lang="en-US" altLang="zh-CN" dirty="0">
              <a:latin typeface="微软雅黑" panose="020B0503020204020204" pitchFamily="34" charset="-122"/>
              <a:ea typeface="微软雅黑" panose="020B0503020204020204" pitchFamily="34" charset="-122"/>
            </a:endParaRPr>
          </a:p>
          <a:p>
            <a:pPr lvl="1">
              <a:lnSpc>
                <a:spcPct val="130000"/>
              </a:lnSpc>
            </a:pPr>
            <a:r>
              <a:rPr lang="zh-CN" altLang="en-US" dirty="0">
                <a:latin typeface="微软雅黑" panose="020B0503020204020204" pitchFamily="34" charset="-122"/>
                <a:ea typeface="微软雅黑" panose="020B0503020204020204" pitchFamily="34" charset="-122"/>
              </a:rPr>
              <a:t>不包含数据</a:t>
            </a:r>
            <a:endParaRPr lang="en-US" altLang="zh-CN" dirty="0">
              <a:latin typeface="微软雅黑" panose="020B0503020204020204" pitchFamily="34" charset="-122"/>
              <a:ea typeface="微软雅黑" panose="020B0503020204020204" pitchFamily="34" charset="-122"/>
            </a:endParaRPr>
          </a:p>
          <a:p>
            <a:pPr marL="457200" indent="-457200">
              <a:lnSpc>
                <a:spcPct val="130000"/>
              </a:lnSpc>
              <a:buFont typeface="+mj-lt"/>
              <a:buAutoNum type="arabicPeriod"/>
            </a:pPr>
            <a:r>
              <a:rPr lang="en-US" altLang="zh-CN" sz="2400" dirty="0" err="1">
                <a:latin typeface="微软雅黑" panose="020B0503020204020204" pitchFamily="34" charset="-122"/>
                <a:ea typeface="微软雅黑" panose="020B0503020204020204" pitchFamily="34" charset="-122"/>
              </a:rPr>
              <a:t>服务器TCP发送SYNACK报文段（SYN</a:t>
            </a:r>
            <a:r>
              <a:rPr lang="en-US" altLang="zh-CN" sz="2400" dirty="0">
                <a:latin typeface="微软雅黑" panose="020B0503020204020204" pitchFamily="34" charset="-122"/>
                <a:ea typeface="微软雅黑" panose="020B0503020204020204" pitchFamily="34" charset="-122"/>
              </a:rPr>
              <a:t>=ACK=1）</a:t>
            </a:r>
            <a:r>
              <a:rPr lang="zh-CN" altLang="en-US"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服务器</a:t>
            </a:r>
            <a:r>
              <a:rPr lang="zh-CN" altLang="en-US" sz="2400" dirty="0">
                <a:latin typeface="微软雅黑" panose="020B0503020204020204" pitchFamily="34" charset="-122"/>
                <a:ea typeface="微软雅黑" panose="020B0503020204020204" pitchFamily="34" charset="-122"/>
              </a:rPr>
              <a:t>端</a:t>
            </a:r>
            <a:r>
              <a:rPr lang="en-US" altLang="zh-CN" sz="2400" dirty="0" err="1">
                <a:latin typeface="微软雅黑" panose="020B0503020204020204" pitchFamily="34" charset="-122"/>
                <a:ea typeface="微软雅黑" panose="020B0503020204020204" pitchFamily="34" charset="-122"/>
              </a:rPr>
              <a:t>分配缓存和变量</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vl="1">
              <a:lnSpc>
                <a:spcPct val="130000"/>
              </a:lnSpc>
            </a:pPr>
            <a:r>
              <a:rPr lang="en-US" altLang="zh-CN" dirty="0" err="1">
                <a:latin typeface="微软雅黑" panose="020B0503020204020204" pitchFamily="34" charset="-122"/>
                <a:ea typeface="微软雅黑" panose="020B0503020204020204" pitchFamily="34" charset="-122"/>
              </a:rPr>
              <a:t>给出服务器</a:t>
            </a:r>
            <a:r>
              <a:rPr lang="zh-CN" altLang="en-US" dirty="0">
                <a:latin typeface="微软雅黑" panose="020B0503020204020204" pitchFamily="34" charset="-122"/>
                <a:ea typeface="微软雅黑" panose="020B0503020204020204" pitchFamily="34" charset="-122"/>
              </a:rPr>
              <a:t>选择</a:t>
            </a:r>
            <a:r>
              <a:rPr lang="en-US" altLang="zh-CN" dirty="0">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起</a:t>
            </a:r>
            <a:r>
              <a:rPr lang="en-US" altLang="zh-CN" dirty="0" err="1">
                <a:latin typeface="微软雅黑" panose="020B0503020204020204" pitchFamily="34" charset="-122"/>
                <a:ea typeface="微软雅黑" panose="020B0503020204020204" pitchFamily="34" charset="-122"/>
              </a:rPr>
              <a:t>始序号</a:t>
            </a:r>
            <a:endParaRPr lang="en-US" altLang="zh-CN" dirty="0">
              <a:latin typeface="微软雅黑" panose="020B0503020204020204" pitchFamily="34" charset="-122"/>
              <a:ea typeface="微软雅黑" panose="020B0503020204020204" pitchFamily="34" charset="-122"/>
            </a:endParaRPr>
          </a:p>
          <a:p>
            <a:pPr lvl="1">
              <a:lnSpc>
                <a:spcPct val="130000"/>
              </a:lnSpc>
            </a:pPr>
            <a:r>
              <a:rPr lang="zh-CN" altLang="en-US" dirty="0">
                <a:latin typeface="微软雅黑" panose="020B0503020204020204" pitchFamily="34" charset="-122"/>
                <a:ea typeface="微软雅黑" panose="020B0503020204020204" pitchFamily="34" charset="-122"/>
              </a:rPr>
              <a:t>确认客户的起始序号</a:t>
            </a:r>
            <a:endParaRPr lang="en-US" altLang="zh-CN" dirty="0">
              <a:latin typeface="微软雅黑" panose="020B0503020204020204" pitchFamily="34" charset="-122"/>
              <a:ea typeface="微软雅黑" panose="020B0503020204020204" pitchFamily="34" charset="-122"/>
            </a:endParaRPr>
          </a:p>
          <a:p>
            <a:pPr lvl="1">
              <a:lnSpc>
                <a:spcPct val="130000"/>
              </a:lnSpc>
            </a:pPr>
            <a:r>
              <a:rPr lang="zh-CN" altLang="en-US" dirty="0">
                <a:latin typeface="微软雅黑" panose="020B0503020204020204" pitchFamily="34" charset="-122"/>
                <a:ea typeface="微软雅黑" panose="020B0503020204020204" pitchFamily="34" charset="-122"/>
              </a:rPr>
              <a:t>不包含数据</a:t>
            </a:r>
            <a:endParaRPr lang="en-US" altLang="zh-CN" dirty="0">
              <a:latin typeface="微软雅黑" panose="020B0503020204020204" pitchFamily="34" charset="-122"/>
              <a:ea typeface="微软雅黑" panose="020B0503020204020204" pitchFamily="34" charset="-122"/>
            </a:endParaRPr>
          </a:p>
          <a:p>
            <a:pPr marL="457200" indent="-457200">
              <a:lnSpc>
                <a:spcPct val="130000"/>
              </a:lnSpc>
              <a:buFont typeface="+mj-lt"/>
              <a:buAutoNum type="arabicPeriod"/>
            </a:pPr>
            <a:r>
              <a:rPr lang="en-US" altLang="zh-CN" sz="2400" dirty="0" err="1">
                <a:latin typeface="微软雅黑" panose="020B0503020204020204" pitchFamily="34" charset="-122"/>
                <a:ea typeface="微软雅黑" panose="020B0503020204020204" pitchFamily="34" charset="-122"/>
              </a:rPr>
              <a:t>客户</a:t>
            </a:r>
            <a:r>
              <a:rPr lang="zh-CN" altLang="en-US" sz="2400" dirty="0">
                <a:latin typeface="微软雅黑" panose="020B0503020204020204" pitchFamily="34" charset="-122"/>
                <a:ea typeface="微软雅黑" panose="020B0503020204020204" pitchFamily="34" charset="-122"/>
              </a:rPr>
              <a:t>发送</a:t>
            </a:r>
            <a:r>
              <a:rPr lang="en-US" altLang="zh-CN" sz="2400" dirty="0" err="1">
                <a:latin typeface="微软雅黑" panose="020B0503020204020204" pitchFamily="34" charset="-122"/>
                <a:ea typeface="微软雅黑" panose="020B0503020204020204" pitchFamily="34" charset="-122"/>
              </a:rPr>
              <a:t>ACK报文段（SYN</a:t>
            </a:r>
            <a:r>
              <a:rPr lang="en-US" altLang="zh-CN" sz="2400" dirty="0">
                <a:latin typeface="微软雅黑" panose="020B0503020204020204" pitchFamily="34" charset="-122"/>
                <a:ea typeface="微软雅黑" panose="020B0503020204020204" pitchFamily="34" charset="-122"/>
              </a:rPr>
              <a:t>=0，ACK=1）</a:t>
            </a:r>
            <a:r>
              <a:rPr lang="zh-CN" altLang="en-US" sz="2400" dirty="0">
                <a:latin typeface="微软雅黑" panose="020B0503020204020204" pitchFamily="34" charset="-122"/>
                <a:ea typeface="微软雅黑" panose="020B0503020204020204" pitchFamily="34" charset="-122"/>
              </a:rPr>
              <a:t>（客户端分配缓存和变量）</a:t>
            </a:r>
            <a:endParaRPr lang="en-US" altLang="zh-CN" sz="2400" dirty="0">
              <a:latin typeface="微软雅黑" panose="020B0503020204020204" pitchFamily="34" charset="-122"/>
              <a:ea typeface="微软雅黑" panose="020B0503020204020204" pitchFamily="34" charset="-122"/>
            </a:endParaRPr>
          </a:p>
          <a:p>
            <a:pPr lvl="1">
              <a:lnSpc>
                <a:spcPct val="130000"/>
              </a:lnSpc>
            </a:pPr>
            <a:r>
              <a:rPr lang="zh-CN" altLang="en-US" dirty="0">
                <a:latin typeface="微软雅黑" panose="020B0503020204020204" pitchFamily="34" charset="-122"/>
                <a:ea typeface="微软雅黑" panose="020B0503020204020204" pitchFamily="34" charset="-122"/>
              </a:rPr>
              <a:t>确认服务器的起始序号</a:t>
            </a:r>
            <a:endParaRPr lang="en-US" altLang="zh-CN" dirty="0">
              <a:latin typeface="微软雅黑" panose="020B0503020204020204" pitchFamily="34" charset="-122"/>
              <a:ea typeface="微软雅黑" panose="020B0503020204020204" pitchFamily="34" charset="-122"/>
            </a:endParaRPr>
          </a:p>
          <a:p>
            <a:pPr lvl="1">
              <a:lnSpc>
                <a:spcPct val="130000"/>
              </a:lnSpc>
            </a:pPr>
            <a:r>
              <a:rPr lang="zh-CN" altLang="en-US" dirty="0">
                <a:latin typeface="微软雅黑" panose="020B0503020204020204" pitchFamily="34" charset="-122"/>
                <a:ea typeface="微软雅黑" panose="020B0503020204020204" pitchFamily="34" charset="-122"/>
              </a:rPr>
              <a:t>可能包含数据</a:t>
            </a:r>
            <a:endParaRPr lang="en-US" altLang="zh-CN" dirty="0">
              <a:latin typeface="微软雅黑" panose="020B0503020204020204" pitchFamily="34" charset="-122"/>
              <a:ea typeface="微软雅黑" panose="020B0503020204020204" pitchFamily="34" charset="-122"/>
            </a:endParaRPr>
          </a:p>
          <a:p>
            <a:endParaRPr lang="zh-CN" altLang="en-US" dirty="0"/>
          </a:p>
        </p:txBody>
      </p:sp>
      <p:sp>
        <p:nvSpPr>
          <p:cNvPr id="5" name="灯片编号占位符 4"/>
          <p:cNvSpPr>
            <a:spLocks noGrp="1"/>
          </p:cNvSpPr>
          <p:nvPr>
            <p:ph type="sldNum" sz="quarter" idx="12"/>
          </p:nvPr>
        </p:nvSpPr>
        <p:spPr/>
        <p:txBody>
          <a:bodyPr/>
          <a:lstStyle/>
          <a:p>
            <a:fld id="{8D4D1E41-7A09-AB4A-A4E1-09765ADA2698}" type="slidenum">
              <a:rPr kumimoji="1" lang="zh-CN" altLang="en-US" smtClean="0"/>
              <a:t>100</a:t>
            </a:fld>
            <a:endParaRPr kumimoji="1" lang="zh-CN" altLang="en-US"/>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6.3.5  </a:t>
            </a:r>
            <a:r>
              <a:rPr kumimoji="1" lang="zh-CN" altLang="en-US" dirty="0"/>
              <a:t>面向连接的传输：连接管理</a:t>
            </a:r>
          </a:p>
        </p:txBody>
      </p:sp>
    </p:spTree>
    <p:extLst>
      <p:ext uri="{BB962C8B-B14F-4D97-AF65-F5344CB8AC3E}">
        <p14:creationId xmlns:p14="http://schemas.microsoft.com/office/powerpoint/2010/main" val="10180125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如何选择起始序号</a:t>
            </a:r>
          </a:p>
        </p:txBody>
      </p:sp>
      <p:sp>
        <p:nvSpPr>
          <p:cNvPr id="3" name="内容占位符 2"/>
          <p:cNvSpPr>
            <a:spLocks noGrp="1"/>
          </p:cNvSpPr>
          <p:nvPr>
            <p:ph idx="1"/>
          </p:nvPr>
        </p:nvSpPr>
        <p:spPr>
          <a:xfrm>
            <a:off x="838200" y="1510758"/>
            <a:ext cx="10515600" cy="4586694"/>
          </a:xfrm>
        </p:spPr>
        <p:txBody>
          <a:bodyPr>
            <a:normAutofit lnSpcReduction="10000"/>
          </a:bodyPr>
          <a:lstStyle/>
          <a:p>
            <a:pPr>
              <a:lnSpc>
                <a:spcPct val="140000"/>
              </a:lnSpc>
            </a:pPr>
            <a:r>
              <a:rPr lang="zh-CN" altLang="zh-CN" dirty="0">
                <a:solidFill>
                  <a:srgbClr val="C00000"/>
                </a:solidFill>
                <a:latin typeface="微软雅黑" panose="020B0503020204020204" pitchFamily="34" charset="-122"/>
                <a:ea typeface="微软雅黑" panose="020B0503020204020204" pitchFamily="34" charset="-122"/>
              </a:rPr>
              <a:t>为什么起始序号不从</a:t>
            </a:r>
            <a:r>
              <a:rPr lang="en-US" altLang="zh-CN" dirty="0">
                <a:solidFill>
                  <a:srgbClr val="C00000"/>
                </a:solidFill>
                <a:latin typeface="微软雅黑" panose="020B0503020204020204" pitchFamily="34" charset="-122"/>
                <a:ea typeface="微软雅黑" panose="020B0503020204020204" pitchFamily="34" charset="-122"/>
              </a:rPr>
              <a:t>0</a:t>
            </a:r>
            <a:r>
              <a:rPr lang="zh-CN" altLang="zh-CN" dirty="0">
                <a:solidFill>
                  <a:srgbClr val="C00000"/>
                </a:solidFill>
                <a:latin typeface="微软雅黑" panose="020B0503020204020204" pitchFamily="34" charset="-122"/>
                <a:ea typeface="微软雅黑" panose="020B0503020204020204" pitchFamily="34" charset="-122"/>
              </a:rPr>
              <a:t>开始</a:t>
            </a:r>
            <a:r>
              <a:rPr lang="zh-CN" altLang="en-US" dirty="0">
                <a:solidFill>
                  <a:srgbClr val="C00000"/>
                </a:solidFill>
                <a:latin typeface="微软雅黑" panose="020B0503020204020204" pitchFamily="34" charset="-122"/>
                <a:ea typeface="微软雅黑" panose="020B0503020204020204" pitchFamily="34" charset="-122"/>
              </a:rPr>
              <a:t>？</a:t>
            </a:r>
            <a:endParaRPr lang="en-US" altLang="zh-CN" dirty="0">
              <a:solidFill>
                <a:srgbClr val="C00000"/>
              </a:solidFill>
              <a:latin typeface="微软雅黑" panose="020B0503020204020204" pitchFamily="34" charset="-122"/>
              <a:ea typeface="微软雅黑" panose="020B0503020204020204" pitchFamily="34" charset="-122"/>
            </a:endParaRPr>
          </a:p>
          <a:p>
            <a:pPr lvl="1">
              <a:lnSpc>
                <a:spcPct val="140000"/>
              </a:lnSpc>
            </a:pPr>
            <a:r>
              <a:rPr lang="zh-CN" altLang="en-US" dirty="0">
                <a:latin typeface="微软雅黑" panose="020B0503020204020204" pitchFamily="34" charset="-122"/>
                <a:ea typeface="微软雅黑" panose="020B0503020204020204" pitchFamily="34" charset="-122"/>
              </a:rPr>
              <a:t>若在</a:t>
            </a:r>
            <a:r>
              <a:rPr lang="zh-CN" altLang="zh-CN" dirty="0">
                <a:latin typeface="微软雅黑" panose="020B0503020204020204" pitchFamily="34" charset="-122"/>
                <a:ea typeface="微软雅黑" panose="020B0503020204020204" pitchFamily="34" charset="-122"/>
              </a:rPr>
              <a:t>不同</a:t>
            </a:r>
            <a:r>
              <a:rPr lang="zh-CN" altLang="en-US" dirty="0">
                <a:latin typeface="微软雅黑" panose="020B0503020204020204" pitchFamily="34" charset="-122"/>
                <a:ea typeface="微软雅黑" panose="020B0503020204020204" pitchFamily="34" charset="-122"/>
              </a:rPr>
              <a:t>的</a:t>
            </a:r>
            <a:r>
              <a:rPr lang="zh-CN" altLang="zh-CN" dirty="0">
                <a:latin typeface="微软雅黑" panose="020B0503020204020204" pitchFamily="34" charset="-122"/>
                <a:ea typeface="微软雅黑" panose="020B0503020204020204" pitchFamily="34" charset="-122"/>
              </a:rPr>
              <a:t>时间</a:t>
            </a:r>
            <a:r>
              <a:rPr lang="zh-CN" altLang="en-US" dirty="0">
                <a:latin typeface="微软雅黑" panose="020B0503020204020204" pitchFamily="34" charset="-122"/>
                <a:ea typeface="微软雅黑" panose="020B0503020204020204" pitchFamily="34" charset="-122"/>
              </a:rPr>
              <a:t>、在</a:t>
            </a:r>
            <a:r>
              <a:rPr lang="zh-CN" altLang="zh-CN" dirty="0">
                <a:latin typeface="微软雅黑" panose="020B0503020204020204" pitchFamily="34" charset="-122"/>
                <a:ea typeface="微软雅黑" panose="020B0503020204020204" pitchFamily="34" charset="-122"/>
              </a:rPr>
              <a:t>同一对套接字之间建立</a:t>
            </a:r>
            <a:r>
              <a:rPr lang="zh-CN" altLang="en-US" dirty="0">
                <a:latin typeface="微软雅黑" panose="020B0503020204020204" pitchFamily="34" charset="-122"/>
                <a:ea typeface="微软雅黑" panose="020B0503020204020204" pitchFamily="34" charset="-122"/>
              </a:rPr>
              <a:t>了</a:t>
            </a:r>
            <a:r>
              <a:rPr lang="zh-CN" altLang="zh-CN" dirty="0">
                <a:latin typeface="微软雅黑" panose="020B0503020204020204" pitchFamily="34" charset="-122"/>
                <a:ea typeface="微软雅黑" panose="020B0503020204020204" pitchFamily="34" charset="-122"/>
              </a:rPr>
              <a:t>连接，</a:t>
            </a:r>
            <a:r>
              <a:rPr lang="zh-CN" altLang="en-US" dirty="0">
                <a:latin typeface="微软雅黑" panose="020B0503020204020204" pitchFamily="34" charset="-122"/>
                <a:ea typeface="微软雅黑" panose="020B0503020204020204" pitchFamily="34" charset="-122"/>
              </a:rPr>
              <a:t>则新、旧连接上的序号有重叠，旧</a:t>
            </a:r>
            <a:r>
              <a:rPr lang="zh-CN" altLang="zh-CN" dirty="0">
                <a:latin typeface="微软雅黑" panose="020B0503020204020204" pitchFamily="34" charset="-122"/>
                <a:ea typeface="微软雅黑" panose="020B0503020204020204" pitchFamily="34" charset="-122"/>
              </a:rPr>
              <a:t>连接上重传的报文段会被误以为是</a:t>
            </a:r>
            <a:r>
              <a:rPr lang="zh-CN" altLang="en-US" dirty="0">
                <a:latin typeface="微软雅黑" panose="020B0503020204020204" pitchFamily="34" charset="-122"/>
                <a:ea typeface="微软雅黑" panose="020B0503020204020204" pitchFamily="34" charset="-122"/>
              </a:rPr>
              <a:t>新</a:t>
            </a:r>
            <a:r>
              <a:rPr lang="zh-CN" altLang="zh-CN" dirty="0">
                <a:latin typeface="微软雅黑" panose="020B0503020204020204" pitchFamily="34" charset="-122"/>
                <a:ea typeface="微软雅黑" panose="020B0503020204020204" pitchFamily="34" charset="-122"/>
              </a:rPr>
              <a:t>连接上的报文段</a:t>
            </a:r>
            <a:endParaRPr lang="en-US" altLang="zh-CN" dirty="0">
              <a:latin typeface="微软雅黑" panose="020B0503020204020204" pitchFamily="34" charset="-122"/>
              <a:ea typeface="微软雅黑" panose="020B0503020204020204" pitchFamily="34" charset="-122"/>
            </a:endParaRPr>
          </a:p>
          <a:p>
            <a:pPr>
              <a:lnSpc>
                <a:spcPct val="140000"/>
              </a:lnSpc>
            </a:pPr>
            <a:r>
              <a:rPr lang="zh-CN" altLang="en-US" dirty="0">
                <a:solidFill>
                  <a:srgbClr val="C00000"/>
                </a:solidFill>
                <a:latin typeface="微软雅黑" panose="020B0503020204020204" pitchFamily="34" charset="-122"/>
                <a:ea typeface="微软雅黑" panose="020B0503020204020204" pitchFamily="34" charset="-122"/>
              </a:rPr>
              <a:t>可以随机选取起始序号吗？</a:t>
            </a:r>
            <a:endParaRPr lang="en-US" altLang="zh-CN" dirty="0">
              <a:solidFill>
                <a:srgbClr val="C00000"/>
              </a:solidFill>
              <a:latin typeface="微软雅黑" panose="020B0503020204020204" pitchFamily="34" charset="-122"/>
              <a:ea typeface="微软雅黑" panose="020B0503020204020204" pitchFamily="34" charset="-122"/>
            </a:endParaRPr>
          </a:p>
          <a:p>
            <a:pPr lvl="1">
              <a:lnSpc>
                <a:spcPct val="140000"/>
              </a:lnSpc>
            </a:pPr>
            <a:r>
              <a:rPr lang="zh-CN" altLang="en-US" dirty="0">
                <a:latin typeface="微软雅黑" panose="020B0503020204020204" pitchFamily="34" charset="-122"/>
                <a:ea typeface="微软雅黑" panose="020B0503020204020204" pitchFamily="34" charset="-122"/>
              </a:rPr>
              <a:t>若在</a:t>
            </a:r>
            <a:r>
              <a:rPr lang="zh-CN" altLang="zh-CN" dirty="0">
                <a:latin typeface="微软雅黑" panose="020B0503020204020204" pitchFamily="34" charset="-122"/>
                <a:ea typeface="微软雅黑" panose="020B0503020204020204" pitchFamily="34" charset="-122"/>
              </a:rPr>
              <a:t>不同</a:t>
            </a:r>
            <a:r>
              <a:rPr lang="zh-CN" altLang="en-US" dirty="0">
                <a:latin typeface="微软雅黑" panose="020B0503020204020204" pitchFamily="34" charset="-122"/>
                <a:ea typeface="微软雅黑" panose="020B0503020204020204" pitchFamily="34" charset="-122"/>
              </a:rPr>
              <a:t>的</a:t>
            </a:r>
            <a:r>
              <a:rPr lang="zh-CN" altLang="zh-CN" dirty="0">
                <a:latin typeface="微软雅黑" panose="020B0503020204020204" pitchFamily="34" charset="-122"/>
                <a:ea typeface="微软雅黑" panose="020B0503020204020204" pitchFamily="34" charset="-122"/>
              </a:rPr>
              <a:t>时间</a:t>
            </a:r>
            <a:r>
              <a:rPr lang="zh-CN" altLang="en-US" dirty="0">
                <a:latin typeface="微软雅黑" panose="020B0503020204020204" pitchFamily="34" charset="-122"/>
                <a:ea typeface="微软雅黑" panose="020B0503020204020204" pitchFamily="34" charset="-122"/>
              </a:rPr>
              <a:t>、在</a:t>
            </a:r>
            <a:r>
              <a:rPr lang="zh-CN" altLang="zh-CN" dirty="0">
                <a:latin typeface="微软雅黑" panose="020B0503020204020204" pitchFamily="34" charset="-122"/>
                <a:ea typeface="微软雅黑" panose="020B0503020204020204" pitchFamily="34" charset="-122"/>
              </a:rPr>
              <a:t>同一对套接字之间建立</a:t>
            </a:r>
            <a:r>
              <a:rPr lang="zh-CN" altLang="en-US" dirty="0">
                <a:latin typeface="微软雅黑" panose="020B0503020204020204" pitchFamily="34" charset="-122"/>
                <a:ea typeface="微软雅黑" panose="020B0503020204020204" pitchFamily="34" charset="-122"/>
              </a:rPr>
              <a:t>了</a:t>
            </a:r>
            <a:r>
              <a:rPr lang="zh-CN" altLang="zh-CN" dirty="0">
                <a:latin typeface="微软雅黑" panose="020B0503020204020204" pitchFamily="34" charset="-122"/>
                <a:ea typeface="微软雅黑" panose="020B0503020204020204" pitchFamily="34" charset="-122"/>
              </a:rPr>
              <a:t>连接，</a:t>
            </a:r>
            <a:r>
              <a:rPr lang="zh-CN" altLang="en-US" dirty="0">
                <a:latin typeface="微软雅黑" panose="020B0503020204020204" pitchFamily="34" charset="-122"/>
                <a:ea typeface="微软雅黑" panose="020B0503020204020204" pitchFamily="34" charset="-122"/>
              </a:rPr>
              <a:t>且新、旧连接上选择的起始</a:t>
            </a:r>
            <a:r>
              <a:rPr lang="zh-CN" altLang="zh-CN" dirty="0">
                <a:latin typeface="微软雅黑" panose="020B0503020204020204" pitchFamily="34" charset="-122"/>
                <a:ea typeface="微软雅黑" panose="020B0503020204020204" pitchFamily="34" charset="-122"/>
              </a:rPr>
              <a:t>序号</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相差不大，</a:t>
            </a:r>
            <a:r>
              <a:rPr lang="zh-CN" altLang="zh-CN" dirty="0">
                <a:latin typeface="微软雅黑" panose="020B0503020204020204" pitchFamily="34" charset="-122"/>
                <a:ea typeface="微软雅黑" panose="020B0503020204020204" pitchFamily="34" charset="-122"/>
              </a:rPr>
              <a:t>那么</a:t>
            </a:r>
            <a:r>
              <a:rPr lang="zh-CN" altLang="en-US" dirty="0">
                <a:latin typeface="微软雅黑" panose="020B0503020204020204" pitchFamily="34" charset="-122"/>
                <a:ea typeface="微软雅黑" panose="020B0503020204020204" pitchFamily="34" charset="-122"/>
              </a:rPr>
              <a:t>新、旧连接上传输的序号仍然可能重叠</a:t>
            </a:r>
            <a:endParaRPr lang="en-US" altLang="zh-CN" dirty="0">
              <a:latin typeface="微软雅黑" panose="020B0503020204020204" pitchFamily="34" charset="-122"/>
              <a:ea typeface="微软雅黑" panose="020B0503020204020204" pitchFamily="34" charset="-122"/>
            </a:endParaRPr>
          </a:p>
          <a:p>
            <a:pPr>
              <a:lnSpc>
                <a:spcPct val="140000"/>
              </a:lnSpc>
            </a:pPr>
            <a:r>
              <a:rPr lang="zh-CN" altLang="en-US" dirty="0">
                <a:solidFill>
                  <a:srgbClr val="C00000"/>
                </a:solidFill>
                <a:latin typeface="微软雅黑" panose="020B0503020204020204" pitchFamily="34" charset="-122"/>
                <a:ea typeface="微软雅黑" panose="020B0503020204020204" pitchFamily="34" charset="-122"/>
              </a:rPr>
              <a:t>结论：必须避免新、旧连接上的序号产生重叠</a:t>
            </a:r>
          </a:p>
          <a:p>
            <a:pPr marL="0" indent="0">
              <a:buNone/>
            </a:pPr>
            <a:endParaRPr lang="en-US" altLang="zh-CN" sz="2800" dirty="0">
              <a:latin typeface="Times New Roman" pitchFamily="18" charset="0"/>
              <a:ea typeface="楷体_GB2312" pitchFamily="49"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101</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6.3.5  </a:t>
            </a:r>
            <a:r>
              <a:rPr kumimoji="1" lang="zh-CN" altLang="en-US" dirty="0"/>
              <a:t>面向连接的传输：连接管理</a:t>
            </a:r>
          </a:p>
        </p:txBody>
      </p:sp>
    </p:spTree>
    <p:extLst>
      <p:ext uri="{BB962C8B-B14F-4D97-AF65-F5344CB8AC3E}">
        <p14:creationId xmlns:p14="http://schemas.microsoft.com/office/powerpoint/2010/main" val="41049407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a:t>
            </a:r>
            <a:r>
              <a:rPr lang="zh-CN" altLang="en-US" dirty="0"/>
              <a:t>起始序号的选择</a:t>
            </a:r>
          </a:p>
        </p:txBody>
      </p:sp>
      <p:sp>
        <p:nvSpPr>
          <p:cNvPr id="3" name="内容占位符 2"/>
          <p:cNvSpPr>
            <a:spLocks noGrp="1"/>
          </p:cNvSpPr>
          <p:nvPr>
            <p:ph idx="1"/>
          </p:nvPr>
        </p:nvSpPr>
        <p:spPr>
          <a:xfrm>
            <a:off x="958466" y="1510758"/>
            <a:ext cx="10395333" cy="4586694"/>
          </a:xfrm>
        </p:spPr>
        <p:txBody>
          <a:bodyPr>
            <a:normAutofit lnSpcReduction="10000"/>
          </a:bodyPr>
          <a:lstStyle/>
          <a:p>
            <a:pPr>
              <a:lnSpc>
                <a:spcPct val="120000"/>
              </a:lnSpc>
            </a:pPr>
            <a:r>
              <a:rPr lang="zh-CN" altLang="en-US" dirty="0">
                <a:latin typeface="微软雅黑" panose="020B0503020204020204" pitchFamily="34" charset="-122"/>
                <a:ea typeface="微软雅黑" panose="020B0503020204020204" pitchFamily="34" charset="-122"/>
              </a:rPr>
              <a:t>基于时钟的起始序号选取算法：</a:t>
            </a:r>
          </a:p>
          <a:p>
            <a:pPr lvl="1">
              <a:lnSpc>
                <a:spcPct val="120000"/>
              </a:lnSpc>
            </a:pPr>
            <a:r>
              <a:rPr lang="zh-CN" altLang="en-US" dirty="0">
                <a:latin typeface="微软雅黑" panose="020B0503020204020204" pitchFamily="34" charset="-122"/>
                <a:ea typeface="微软雅黑" panose="020B0503020204020204" pitchFamily="34" charset="-122"/>
              </a:rPr>
              <a:t>每个主机使用一个时钟，以二进制计数器的形式工作，每隔</a:t>
            </a:r>
            <a:r>
              <a:rPr lang="en-US" altLang="zh-CN" dirty="0">
                <a:latin typeface="微软雅黑" panose="020B0503020204020204" pitchFamily="34" charset="-122"/>
                <a:ea typeface="微软雅黑" panose="020B0503020204020204" pitchFamily="34" charset="-122"/>
              </a:rPr>
              <a:t>ΔT</a:t>
            </a:r>
            <a:r>
              <a:rPr lang="zh-CN" altLang="en-US" dirty="0">
                <a:latin typeface="微软雅黑" panose="020B0503020204020204" pitchFamily="34" charset="-122"/>
                <a:ea typeface="微软雅黑" panose="020B0503020204020204" pitchFamily="34" charset="-122"/>
              </a:rPr>
              <a:t>时间计数器加</a:t>
            </a:r>
            <a:r>
              <a:rPr lang="en-US" altLang="zh-CN" dirty="0">
                <a:latin typeface="微软雅黑" panose="020B0503020204020204" pitchFamily="34" charset="-122"/>
                <a:ea typeface="微软雅黑" panose="020B0503020204020204" pitchFamily="34" charset="-122"/>
              </a:rPr>
              <a:t>1</a:t>
            </a:r>
          </a:p>
          <a:p>
            <a:pPr lvl="1">
              <a:lnSpc>
                <a:spcPct val="120000"/>
              </a:lnSpc>
            </a:pPr>
            <a:r>
              <a:rPr lang="zh-CN" altLang="en-US" dirty="0">
                <a:solidFill>
                  <a:srgbClr val="C00000"/>
                </a:solidFill>
                <a:latin typeface="微软雅黑" panose="020B0503020204020204" pitchFamily="34" charset="-122"/>
                <a:ea typeface="微软雅黑" panose="020B0503020204020204" pitchFamily="34" charset="-122"/>
              </a:rPr>
              <a:t>新建一个连接时，以本地计数器值的最低</a:t>
            </a:r>
            <a:r>
              <a:rPr lang="en-US" altLang="zh-CN" dirty="0">
                <a:solidFill>
                  <a:srgbClr val="C00000"/>
                </a:solidFill>
                <a:latin typeface="微软雅黑" panose="020B0503020204020204" pitchFamily="34" charset="-122"/>
                <a:ea typeface="微软雅黑" panose="020B0503020204020204" pitchFamily="34" charset="-122"/>
              </a:rPr>
              <a:t>32</a:t>
            </a:r>
            <a:r>
              <a:rPr lang="zh-CN" altLang="en-US" dirty="0">
                <a:solidFill>
                  <a:srgbClr val="C00000"/>
                </a:solidFill>
                <a:latin typeface="微软雅黑" panose="020B0503020204020204" pitchFamily="34" charset="-122"/>
                <a:ea typeface="微软雅黑" panose="020B0503020204020204" pitchFamily="34" charset="-122"/>
              </a:rPr>
              <a:t>位作为起始序号</a:t>
            </a:r>
          </a:p>
          <a:p>
            <a:pPr lvl="1">
              <a:lnSpc>
                <a:spcPct val="120000"/>
              </a:lnSpc>
            </a:pPr>
            <a:r>
              <a:rPr lang="zh-CN" altLang="en-US" dirty="0">
                <a:latin typeface="微软雅黑" panose="020B0503020204020204" pitchFamily="34" charset="-122"/>
                <a:ea typeface="微软雅黑" panose="020B0503020204020204" pitchFamily="34" charset="-122"/>
              </a:rPr>
              <a:t>该方法确保连接的起始序号随时间单调增长</a:t>
            </a:r>
          </a:p>
          <a:p>
            <a:pPr>
              <a:lnSpc>
                <a:spcPct val="120000"/>
              </a:lnSpc>
            </a:pPr>
            <a:r>
              <a:rPr lang="en-US" altLang="zh-CN" dirty="0">
                <a:solidFill>
                  <a:srgbClr val="C00000"/>
                </a:solidFill>
                <a:latin typeface="微软雅黑" panose="020B0503020204020204" pitchFamily="34" charset="-122"/>
                <a:ea typeface="微软雅黑" panose="020B0503020204020204" pitchFamily="34" charset="-122"/>
              </a:rPr>
              <a:t>ΔT</a:t>
            </a:r>
            <a:r>
              <a:rPr lang="zh-CN" altLang="en-US" dirty="0">
                <a:solidFill>
                  <a:srgbClr val="C00000"/>
                </a:solidFill>
                <a:latin typeface="微软雅黑" panose="020B0503020204020204" pitchFamily="34" charset="-122"/>
                <a:ea typeface="微软雅黑" panose="020B0503020204020204" pitchFamily="34" charset="-122"/>
              </a:rPr>
              <a:t>取较小的值（</a:t>
            </a:r>
            <a:r>
              <a:rPr lang="en-US" altLang="zh-CN" dirty="0">
                <a:solidFill>
                  <a:srgbClr val="C00000"/>
                </a:solidFill>
                <a:latin typeface="微软雅黑" panose="020B0503020204020204" pitchFamily="34" charset="-122"/>
                <a:ea typeface="微软雅黑" panose="020B0503020204020204" pitchFamily="34" charset="-122"/>
              </a:rPr>
              <a:t>4</a:t>
            </a:r>
            <a:r>
              <a:rPr lang="zh-CN" altLang="en-US" dirty="0">
                <a:solidFill>
                  <a:srgbClr val="C00000"/>
                </a:solidFill>
                <a:latin typeface="微软雅黑" panose="020B0503020204020204" pitchFamily="34" charset="-122"/>
                <a:ea typeface="微软雅黑" panose="020B0503020204020204" pitchFamily="34" charset="-122"/>
              </a:rPr>
              <a:t>微秒）：</a:t>
            </a:r>
            <a:endParaRPr lang="en-US" altLang="zh-CN" dirty="0">
              <a:solidFill>
                <a:srgbClr val="C00000"/>
              </a:solidFill>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确保发送序号的增长速度，不会超过起始序号的增长速度</a:t>
            </a:r>
          </a:p>
          <a:p>
            <a:pPr>
              <a:lnSpc>
                <a:spcPct val="120000"/>
              </a:lnSpc>
            </a:pPr>
            <a:r>
              <a:rPr lang="zh-CN" altLang="en-US" dirty="0">
                <a:solidFill>
                  <a:srgbClr val="C00000"/>
                </a:solidFill>
                <a:latin typeface="微软雅黑" panose="020B0503020204020204" pitchFamily="34" charset="-122"/>
                <a:ea typeface="微软雅黑" panose="020B0503020204020204" pitchFamily="34" charset="-122"/>
              </a:rPr>
              <a:t>使用较长的字节序号（</a:t>
            </a:r>
            <a:r>
              <a:rPr lang="en-US" altLang="zh-CN" dirty="0">
                <a:solidFill>
                  <a:srgbClr val="C00000"/>
                </a:solidFill>
                <a:latin typeface="微软雅黑" panose="020B0503020204020204" pitchFamily="34" charset="-122"/>
                <a:ea typeface="微软雅黑" panose="020B0503020204020204" pitchFamily="34" charset="-122"/>
              </a:rPr>
              <a:t>32位）</a:t>
            </a:r>
            <a:r>
              <a:rPr lang="zh-CN" altLang="en-US" dirty="0">
                <a:solidFill>
                  <a:srgbClr val="C00000"/>
                </a:solidFill>
                <a:latin typeface="微软雅黑" panose="020B0503020204020204" pitchFamily="34" charset="-122"/>
                <a:ea typeface="微软雅黑" panose="020B0503020204020204" pitchFamily="34" charset="-122"/>
              </a:rPr>
              <a:t>：</a:t>
            </a:r>
            <a:endParaRPr lang="en-US" altLang="zh-CN" dirty="0">
              <a:solidFill>
                <a:srgbClr val="C00000"/>
              </a:solidFill>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确保序号回绕的时间远大于</a:t>
            </a:r>
            <a:r>
              <a:rPr lang="en-US" altLang="zh-CN" dirty="0" err="1">
                <a:latin typeface="微软雅黑" panose="020B0503020204020204" pitchFamily="34" charset="-122"/>
                <a:ea typeface="微软雅黑" panose="020B0503020204020204" pitchFamily="34" charset="-122"/>
              </a:rPr>
              <a:t>分组在网络中的最长寿命</a:t>
            </a:r>
            <a:endParaRPr lang="en-US" altLang="zh-CN"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102</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6.3.5  </a:t>
            </a:r>
            <a:r>
              <a:rPr kumimoji="1" lang="zh-CN" altLang="en-US" dirty="0"/>
              <a:t>面向连接的传输：连接管理</a:t>
            </a:r>
          </a:p>
        </p:txBody>
      </p:sp>
    </p:spTree>
    <p:extLst>
      <p:ext uri="{BB962C8B-B14F-4D97-AF65-F5344CB8AC3E}">
        <p14:creationId xmlns:p14="http://schemas.microsoft.com/office/powerpoint/2010/main" val="38689328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8" name="Line 4"/>
          <p:cNvSpPr>
            <a:spLocks noChangeShapeType="1"/>
          </p:cNvSpPr>
          <p:nvPr/>
        </p:nvSpPr>
        <p:spPr bwMode="auto">
          <a:xfrm flipH="1">
            <a:off x="4995864" y="2081213"/>
            <a:ext cx="1587" cy="3948112"/>
          </a:xfrm>
          <a:prstGeom prst="line">
            <a:avLst/>
          </a:prstGeom>
          <a:noFill/>
          <a:ln w="9525">
            <a:solidFill>
              <a:srgbClr val="77777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389" name="Line 10"/>
          <p:cNvSpPr>
            <a:spLocks noChangeShapeType="1"/>
          </p:cNvSpPr>
          <p:nvPr/>
        </p:nvSpPr>
        <p:spPr bwMode="auto">
          <a:xfrm flipH="1">
            <a:off x="7585075" y="2151064"/>
            <a:ext cx="1588" cy="3417887"/>
          </a:xfrm>
          <a:prstGeom prst="line">
            <a:avLst/>
          </a:prstGeom>
          <a:noFill/>
          <a:ln w="9525">
            <a:solidFill>
              <a:srgbClr val="77777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 name="Group 74"/>
          <p:cNvGrpSpPr>
            <a:grpSpLocks/>
          </p:cNvGrpSpPr>
          <p:nvPr/>
        </p:nvGrpSpPr>
        <p:grpSpPr bwMode="auto">
          <a:xfrm>
            <a:off x="1944689" y="2762253"/>
            <a:ext cx="1582737" cy="855663"/>
            <a:chOff x="265" y="1740"/>
            <a:chExt cx="997" cy="539"/>
          </a:xfrm>
        </p:grpSpPr>
        <p:sp>
          <p:nvSpPr>
            <p:cNvPr id="144476" name="Text Box 34"/>
            <p:cNvSpPr txBox="1">
              <a:spLocks noChangeArrowheads="1"/>
            </p:cNvSpPr>
            <p:nvPr/>
          </p:nvSpPr>
          <p:spPr bwMode="auto">
            <a:xfrm>
              <a:off x="265" y="2066"/>
              <a:ext cx="99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FIN_WAIT_2</a:t>
              </a:r>
            </a:p>
          </p:txBody>
        </p:sp>
        <p:sp>
          <p:nvSpPr>
            <p:cNvPr id="144477" name="Line 35"/>
            <p:cNvSpPr>
              <a:spLocks noChangeShapeType="1"/>
            </p:cNvSpPr>
            <p:nvPr/>
          </p:nvSpPr>
          <p:spPr bwMode="auto">
            <a:xfrm>
              <a:off x="634" y="1740"/>
              <a:ext cx="0" cy="3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 name="Group 73"/>
          <p:cNvGrpSpPr>
            <a:grpSpLocks/>
          </p:cNvGrpSpPr>
          <p:nvPr/>
        </p:nvGrpSpPr>
        <p:grpSpPr bwMode="auto">
          <a:xfrm>
            <a:off x="8594725" y="2101851"/>
            <a:ext cx="1600200" cy="962026"/>
            <a:chOff x="4454" y="1324"/>
            <a:chExt cx="1008" cy="606"/>
          </a:xfrm>
        </p:grpSpPr>
        <p:sp>
          <p:nvSpPr>
            <p:cNvPr id="144474" name="Text Box 37"/>
            <p:cNvSpPr txBox="1">
              <a:spLocks noChangeArrowheads="1"/>
            </p:cNvSpPr>
            <p:nvPr/>
          </p:nvSpPr>
          <p:spPr bwMode="auto">
            <a:xfrm>
              <a:off x="4454" y="1717"/>
              <a:ext cx="100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CLOSE_WAIT</a:t>
              </a:r>
            </a:p>
          </p:txBody>
        </p:sp>
        <p:sp>
          <p:nvSpPr>
            <p:cNvPr id="144475" name="Line 38"/>
            <p:cNvSpPr>
              <a:spLocks noChangeShapeType="1"/>
            </p:cNvSpPr>
            <p:nvPr/>
          </p:nvSpPr>
          <p:spPr bwMode="auto">
            <a:xfrm>
              <a:off x="5171" y="1324"/>
              <a:ext cx="0" cy="41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 name="Group 75"/>
          <p:cNvGrpSpPr>
            <a:grpSpLocks/>
          </p:cNvGrpSpPr>
          <p:nvPr/>
        </p:nvGrpSpPr>
        <p:grpSpPr bwMode="auto">
          <a:xfrm>
            <a:off x="5037138" y="3870325"/>
            <a:ext cx="2495550" cy="579438"/>
            <a:chOff x="2213" y="2438"/>
            <a:chExt cx="1572" cy="365"/>
          </a:xfrm>
        </p:grpSpPr>
        <p:sp>
          <p:nvSpPr>
            <p:cNvPr id="144471" name="Line 41"/>
            <p:cNvSpPr>
              <a:spLocks noChangeShapeType="1"/>
            </p:cNvSpPr>
            <p:nvPr/>
          </p:nvSpPr>
          <p:spPr bwMode="auto">
            <a:xfrm flipH="1">
              <a:off x="2213" y="2483"/>
              <a:ext cx="1572" cy="32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4472" name="Rectangle 42"/>
            <p:cNvSpPr>
              <a:spLocks noChangeArrowheads="1"/>
            </p:cNvSpPr>
            <p:nvPr/>
          </p:nvSpPr>
          <p:spPr bwMode="auto">
            <a:xfrm>
              <a:off x="2669" y="2438"/>
              <a:ext cx="590" cy="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44473" name="Text Box 43"/>
            <p:cNvSpPr txBox="1">
              <a:spLocks noChangeArrowheads="1"/>
            </p:cNvSpPr>
            <p:nvPr/>
          </p:nvSpPr>
          <p:spPr bwMode="auto">
            <a:xfrm>
              <a:off x="2444" y="2562"/>
              <a:ext cx="10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FINbit=1, seq=y</a:t>
              </a:r>
            </a:p>
          </p:txBody>
        </p:sp>
      </p:grpSp>
      <p:grpSp>
        <p:nvGrpSpPr>
          <p:cNvPr id="5" name="Group 80"/>
          <p:cNvGrpSpPr>
            <a:grpSpLocks/>
          </p:cNvGrpSpPr>
          <p:nvPr/>
        </p:nvGrpSpPr>
        <p:grpSpPr bwMode="auto">
          <a:xfrm>
            <a:off x="5067300" y="4578351"/>
            <a:ext cx="2508250" cy="582613"/>
            <a:chOff x="2232" y="2884"/>
            <a:chExt cx="1580" cy="367"/>
          </a:xfrm>
        </p:grpSpPr>
        <p:sp>
          <p:nvSpPr>
            <p:cNvPr id="144468" name="Line 44"/>
            <p:cNvSpPr>
              <a:spLocks noChangeShapeType="1"/>
            </p:cNvSpPr>
            <p:nvPr/>
          </p:nvSpPr>
          <p:spPr bwMode="auto">
            <a:xfrm>
              <a:off x="2232" y="2884"/>
              <a:ext cx="1580" cy="367"/>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4469" name="Rectangle 46"/>
            <p:cNvSpPr>
              <a:spLocks noChangeArrowheads="1"/>
            </p:cNvSpPr>
            <p:nvPr/>
          </p:nvSpPr>
          <p:spPr bwMode="auto">
            <a:xfrm>
              <a:off x="2553" y="2995"/>
              <a:ext cx="896" cy="20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44470" name="Text Box 47"/>
            <p:cNvSpPr txBox="1">
              <a:spLocks noChangeArrowheads="1"/>
            </p:cNvSpPr>
            <p:nvPr/>
          </p:nvSpPr>
          <p:spPr bwMode="auto">
            <a:xfrm>
              <a:off x="2246" y="2958"/>
              <a:ext cx="153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ACKbit=1; ACKnum=y+1</a:t>
              </a:r>
            </a:p>
          </p:txBody>
        </p:sp>
      </p:grpSp>
      <p:grpSp>
        <p:nvGrpSpPr>
          <p:cNvPr id="6" name="Group 72"/>
          <p:cNvGrpSpPr>
            <a:grpSpLocks/>
          </p:cNvGrpSpPr>
          <p:nvPr/>
        </p:nvGrpSpPr>
        <p:grpSpPr bwMode="auto">
          <a:xfrm>
            <a:off x="3497264" y="2901951"/>
            <a:ext cx="5011737" cy="663575"/>
            <a:chOff x="1243" y="1828"/>
            <a:chExt cx="3157" cy="418"/>
          </a:xfrm>
        </p:grpSpPr>
        <p:sp>
          <p:nvSpPr>
            <p:cNvPr id="144463" name="Line 13"/>
            <p:cNvSpPr>
              <a:spLocks noChangeShapeType="1"/>
            </p:cNvSpPr>
            <p:nvPr/>
          </p:nvSpPr>
          <p:spPr bwMode="auto">
            <a:xfrm flipH="1">
              <a:off x="2186" y="1828"/>
              <a:ext cx="1580" cy="367"/>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4464" name="Rectangle 14"/>
            <p:cNvSpPr>
              <a:spLocks noChangeArrowheads="1"/>
            </p:cNvSpPr>
            <p:nvPr/>
          </p:nvSpPr>
          <p:spPr bwMode="auto">
            <a:xfrm>
              <a:off x="2507" y="1912"/>
              <a:ext cx="896" cy="20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44465" name="Text Box 15"/>
            <p:cNvSpPr txBox="1">
              <a:spLocks noChangeArrowheads="1"/>
            </p:cNvSpPr>
            <p:nvPr/>
          </p:nvSpPr>
          <p:spPr bwMode="auto">
            <a:xfrm>
              <a:off x="2200" y="1875"/>
              <a:ext cx="153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ACKbit=1; ACKnum=x+1</a:t>
              </a:r>
            </a:p>
          </p:txBody>
        </p:sp>
        <p:sp>
          <p:nvSpPr>
            <p:cNvPr id="144466" name="Text Box 21"/>
            <p:cNvSpPr txBox="1">
              <a:spLocks noChangeArrowheads="1"/>
            </p:cNvSpPr>
            <p:nvPr/>
          </p:nvSpPr>
          <p:spPr bwMode="auto">
            <a:xfrm>
              <a:off x="1243" y="2066"/>
              <a:ext cx="941"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lnSpc>
                  <a:spcPct val="90000"/>
                </a:lnSpc>
                <a:spcBef>
                  <a:spcPct val="0"/>
                </a:spcBef>
                <a:buClrTx/>
                <a:buSzTx/>
                <a:buNone/>
              </a:pPr>
              <a:r>
                <a:rPr lang="en-US" altLang="zh-CN" sz="1400" dirty="0">
                  <a:ea typeface="宋体" panose="02010600030101010101" pitchFamily="2" charset="-122"/>
                </a:rPr>
                <a:t> </a:t>
              </a:r>
              <a:r>
                <a:rPr lang="en-US" altLang="zh-CN" sz="1400" dirty="0" err="1">
                  <a:latin typeface="微软雅黑" panose="020B0503020204020204" pitchFamily="34" charset="-122"/>
                  <a:ea typeface="微软雅黑" panose="020B0503020204020204" pitchFamily="34" charset="-122"/>
                </a:rPr>
                <a:t>等待服务器关闭</a:t>
              </a:r>
              <a:endParaRPr lang="en-US" altLang="zh-CN" sz="1400" dirty="0">
                <a:latin typeface="微软雅黑" panose="020B0503020204020204" pitchFamily="34" charset="-122"/>
                <a:ea typeface="微软雅黑" panose="020B0503020204020204" pitchFamily="34" charset="-122"/>
              </a:endParaRPr>
            </a:p>
          </p:txBody>
        </p:sp>
        <p:sp>
          <p:nvSpPr>
            <p:cNvPr id="144467" name="Text Box 49"/>
            <p:cNvSpPr txBox="1">
              <a:spLocks noChangeArrowheads="1"/>
            </p:cNvSpPr>
            <p:nvPr/>
          </p:nvSpPr>
          <p:spPr bwMode="auto">
            <a:xfrm>
              <a:off x="3831" y="1842"/>
              <a:ext cx="569"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lnSpc>
                  <a:spcPct val="90000"/>
                </a:lnSpc>
                <a:spcBef>
                  <a:spcPct val="0"/>
                </a:spcBef>
                <a:buClrTx/>
                <a:buSzTx/>
                <a:buNone/>
              </a:pPr>
              <a:r>
                <a:rPr lang="en-US" altLang="zh-CN" sz="1400" dirty="0" err="1">
                  <a:latin typeface="微软雅黑" panose="020B0503020204020204" pitchFamily="34" charset="-122"/>
                  <a:ea typeface="微软雅黑" panose="020B0503020204020204" pitchFamily="34" charset="-122"/>
                </a:rPr>
                <a:t>仍可发送</a:t>
              </a:r>
              <a:endParaRPr lang="en-US" altLang="zh-CN" sz="1400" dirty="0">
                <a:latin typeface="微软雅黑" panose="020B0503020204020204" pitchFamily="34" charset="-122"/>
                <a:ea typeface="微软雅黑" panose="020B0503020204020204" pitchFamily="34" charset="-122"/>
              </a:endParaRPr>
            </a:p>
          </p:txBody>
        </p:sp>
      </p:grpSp>
      <p:grpSp>
        <p:nvGrpSpPr>
          <p:cNvPr id="7" name="Group 78"/>
          <p:cNvGrpSpPr>
            <a:grpSpLocks/>
          </p:cNvGrpSpPr>
          <p:nvPr/>
        </p:nvGrpSpPr>
        <p:grpSpPr bwMode="auto">
          <a:xfrm>
            <a:off x="7626351" y="3032126"/>
            <a:ext cx="2532063" cy="1268413"/>
            <a:chOff x="3844" y="1910"/>
            <a:chExt cx="1595" cy="799"/>
          </a:xfrm>
        </p:grpSpPr>
        <p:sp>
          <p:nvSpPr>
            <p:cNvPr id="144459" name="Text Box 50"/>
            <p:cNvSpPr txBox="1">
              <a:spLocks noChangeArrowheads="1"/>
            </p:cNvSpPr>
            <p:nvPr/>
          </p:nvSpPr>
          <p:spPr bwMode="auto">
            <a:xfrm>
              <a:off x="3844" y="2529"/>
              <a:ext cx="569"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lnSpc>
                  <a:spcPct val="90000"/>
                </a:lnSpc>
                <a:spcBef>
                  <a:spcPct val="0"/>
                </a:spcBef>
                <a:buClrTx/>
                <a:buSzTx/>
                <a:buNone/>
              </a:pPr>
              <a:r>
                <a:rPr lang="en-US" altLang="zh-CN" sz="1400" dirty="0" err="1">
                  <a:latin typeface="微软雅黑" panose="020B0503020204020204" pitchFamily="34" charset="-122"/>
                  <a:ea typeface="微软雅黑" panose="020B0503020204020204" pitchFamily="34" charset="-122"/>
                </a:rPr>
                <a:t>不能发送</a:t>
              </a:r>
              <a:endParaRPr lang="en-US" altLang="zh-CN" sz="1400" dirty="0">
                <a:latin typeface="微软雅黑" panose="020B0503020204020204" pitchFamily="34" charset="-122"/>
                <a:ea typeface="微软雅黑" panose="020B0503020204020204" pitchFamily="34" charset="-122"/>
              </a:endParaRPr>
            </a:p>
          </p:txBody>
        </p:sp>
        <p:grpSp>
          <p:nvGrpSpPr>
            <p:cNvPr id="144460" name="Group 76"/>
            <p:cNvGrpSpPr>
              <a:grpSpLocks/>
            </p:cNvGrpSpPr>
            <p:nvPr/>
          </p:nvGrpSpPr>
          <p:grpSpPr bwMode="auto">
            <a:xfrm>
              <a:off x="4646" y="1910"/>
              <a:ext cx="793" cy="724"/>
              <a:chOff x="4646" y="1910"/>
              <a:chExt cx="793" cy="724"/>
            </a:xfrm>
          </p:grpSpPr>
          <p:sp>
            <p:nvSpPr>
              <p:cNvPr id="144461" name="Line 39"/>
              <p:cNvSpPr>
                <a:spLocks noChangeShapeType="1"/>
              </p:cNvSpPr>
              <p:nvPr/>
            </p:nvSpPr>
            <p:spPr bwMode="auto">
              <a:xfrm>
                <a:off x="5167" y="1910"/>
                <a:ext cx="0" cy="5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4462" name="Text Box 55"/>
              <p:cNvSpPr txBox="1">
                <a:spLocks noChangeArrowheads="1"/>
              </p:cNvSpPr>
              <p:nvPr/>
            </p:nvSpPr>
            <p:spPr bwMode="auto">
              <a:xfrm>
                <a:off x="4646" y="2421"/>
                <a:ext cx="79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LAST_ACK</a:t>
                </a:r>
              </a:p>
            </p:txBody>
          </p:sp>
        </p:grpSp>
      </p:grpSp>
      <p:grpSp>
        <p:nvGrpSpPr>
          <p:cNvPr id="9" name="Group 82"/>
          <p:cNvGrpSpPr>
            <a:grpSpLocks/>
          </p:cNvGrpSpPr>
          <p:nvPr/>
        </p:nvGrpSpPr>
        <p:grpSpPr bwMode="auto">
          <a:xfrm>
            <a:off x="9123363" y="4213228"/>
            <a:ext cx="1003300" cy="1225551"/>
            <a:chOff x="4787" y="2654"/>
            <a:chExt cx="632" cy="772"/>
          </a:xfrm>
        </p:grpSpPr>
        <p:sp>
          <p:nvSpPr>
            <p:cNvPr id="144457" name="Text Box 11"/>
            <p:cNvSpPr txBox="1">
              <a:spLocks noChangeArrowheads="1"/>
            </p:cNvSpPr>
            <p:nvPr/>
          </p:nvSpPr>
          <p:spPr bwMode="auto">
            <a:xfrm>
              <a:off x="4787" y="3213"/>
              <a:ext cx="63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CLOSED</a:t>
              </a:r>
            </a:p>
          </p:txBody>
        </p:sp>
        <p:sp>
          <p:nvSpPr>
            <p:cNvPr id="144458" name="Line 57"/>
            <p:cNvSpPr>
              <a:spLocks noChangeShapeType="1"/>
            </p:cNvSpPr>
            <p:nvPr/>
          </p:nvSpPr>
          <p:spPr bwMode="auto">
            <a:xfrm>
              <a:off x="5173" y="2654"/>
              <a:ext cx="0" cy="5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 name="Group 77"/>
          <p:cNvGrpSpPr>
            <a:grpSpLocks/>
          </p:cNvGrpSpPr>
          <p:nvPr/>
        </p:nvGrpSpPr>
        <p:grpSpPr bwMode="auto">
          <a:xfrm>
            <a:off x="1990727" y="3605216"/>
            <a:ext cx="1636713" cy="1046163"/>
            <a:chOff x="294" y="2271"/>
            <a:chExt cx="1031" cy="659"/>
          </a:xfrm>
        </p:grpSpPr>
        <p:sp>
          <p:nvSpPr>
            <p:cNvPr id="144455" name="Text Box 58"/>
            <p:cNvSpPr txBox="1">
              <a:spLocks noChangeArrowheads="1"/>
            </p:cNvSpPr>
            <p:nvPr/>
          </p:nvSpPr>
          <p:spPr bwMode="auto">
            <a:xfrm>
              <a:off x="294" y="2717"/>
              <a:ext cx="103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TIMED_WAIT</a:t>
              </a:r>
            </a:p>
          </p:txBody>
        </p:sp>
        <p:sp>
          <p:nvSpPr>
            <p:cNvPr id="144456" name="Line 60"/>
            <p:cNvSpPr>
              <a:spLocks noChangeShapeType="1"/>
            </p:cNvSpPr>
            <p:nvPr/>
          </p:nvSpPr>
          <p:spPr bwMode="auto">
            <a:xfrm>
              <a:off x="638" y="2271"/>
              <a:ext cx="0" cy="48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 name="Group 81"/>
          <p:cNvGrpSpPr>
            <a:grpSpLocks/>
          </p:cNvGrpSpPr>
          <p:nvPr/>
        </p:nvGrpSpPr>
        <p:grpSpPr bwMode="auto">
          <a:xfrm>
            <a:off x="2155827" y="4486277"/>
            <a:ext cx="2805113" cy="1770063"/>
            <a:chOff x="398" y="2826"/>
            <a:chExt cx="1767" cy="1115"/>
          </a:xfrm>
        </p:grpSpPr>
        <p:sp>
          <p:nvSpPr>
            <p:cNvPr id="144449" name="Line 52"/>
            <p:cNvSpPr>
              <a:spLocks noChangeShapeType="1"/>
            </p:cNvSpPr>
            <p:nvPr/>
          </p:nvSpPr>
          <p:spPr bwMode="auto">
            <a:xfrm>
              <a:off x="1820" y="2833"/>
              <a:ext cx="7" cy="1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50" name="Text Box 51"/>
            <p:cNvSpPr txBox="1">
              <a:spLocks noChangeArrowheads="1"/>
            </p:cNvSpPr>
            <p:nvPr/>
          </p:nvSpPr>
          <p:spPr bwMode="auto">
            <a:xfrm>
              <a:off x="1135" y="3093"/>
              <a:ext cx="1030" cy="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lnSpc>
                  <a:spcPct val="90000"/>
                </a:lnSpc>
                <a:spcBef>
                  <a:spcPct val="0"/>
                </a:spcBef>
                <a:buClrTx/>
                <a:buSzTx/>
                <a:buNone/>
              </a:pPr>
              <a:r>
                <a:rPr lang="en-US" altLang="zh-CN" sz="1400" dirty="0">
                  <a:ea typeface="宋体" panose="02010600030101010101" pitchFamily="2" charset="-122"/>
                </a:rPr>
                <a:t> </a:t>
              </a:r>
              <a:r>
                <a:rPr lang="en-US" altLang="zh-CN" sz="1400" dirty="0">
                  <a:latin typeface="微软雅黑" panose="020B0503020204020204" pitchFamily="34" charset="-122"/>
                  <a:ea typeface="微软雅黑" panose="020B0503020204020204" pitchFamily="34" charset="-122"/>
                </a:rPr>
                <a:t>timed wait </a:t>
              </a:r>
            </a:p>
            <a:p>
              <a:pPr algn="r">
                <a:lnSpc>
                  <a:spcPct val="90000"/>
                </a:lnSpc>
                <a:spcBef>
                  <a:spcPct val="0"/>
                </a:spcBef>
                <a:buClrTx/>
                <a:buSzTx/>
                <a:buNone/>
              </a:pPr>
              <a:r>
                <a:rPr lang="en-US" altLang="zh-CN" sz="1400" dirty="0">
                  <a:latin typeface="微软雅黑" panose="020B0503020204020204" pitchFamily="34" charset="-122"/>
                  <a:ea typeface="微软雅黑" panose="020B0503020204020204" pitchFamily="34" charset="-122"/>
                </a:rPr>
                <a:t>for 2*max </a:t>
              </a:r>
            </a:p>
            <a:p>
              <a:pPr algn="ctr">
                <a:lnSpc>
                  <a:spcPct val="90000"/>
                </a:lnSpc>
                <a:spcBef>
                  <a:spcPct val="0"/>
                </a:spcBef>
                <a:buClrTx/>
                <a:buSzTx/>
                <a:buNone/>
              </a:pPr>
              <a:r>
                <a:rPr lang="en-US" altLang="zh-CN" sz="1400" dirty="0">
                  <a:latin typeface="微软雅黑" panose="020B0503020204020204" pitchFamily="34" charset="-122"/>
                  <a:ea typeface="微软雅黑" panose="020B0503020204020204" pitchFamily="34" charset="-122"/>
                </a:rPr>
                <a:t>segment lifetime</a:t>
              </a:r>
            </a:p>
          </p:txBody>
        </p:sp>
        <p:sp>
          <p:nvSpPr>
            <p:cNvPr id="144451" name="Line 53"/>
            <p:cNvSpPr>
              <a:spLocks noChangeShapeType="1"/>
            </p:cNvSpPr>
            <p:nvPr/>
          </p:nvSpPr>
          <p:spPr bwMode="auto">
            <a:xfrm>
              <a:off x="1742" y="2826"/>
              <a:ext cx="14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52" name="Line 54"/>
            <p:cNvSpPr>
              <a:spLocks noChangeShapeType="1"/>
            </p:cNvSpPr>
            <p:nvPr/>
          </p:nvSpPr>
          <p:spPr bwMode="auto">
            <a:xfrm>
              <a:off x="1759" y="3889"/>
              <a:ext cx="14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53" name="Text Box 59"/>
            <p:cNvSpPr txBox="1">
              <a:spLocks noChangeArrowheads="1"/>
            </p:cNvSpPr>
            <p:nvPr/>
          </p:nvSpPr>
          <p:spPr bwMode="auto">
            <a:xfrm>
              <a:off x="398" y="3728"/>
              <a:ext cx="63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CLOSED</a:t>
              </a:r>
            </a:p>
          </p:txBody>
        </p:sp>
        <p:sp>
          <p:nvSpPr>
            <p:cNvPr id="144454" name="Line 61"/>
            <p:cNvSpPr>
              <a:spLocks noChangeShapeType="1"/>
            </p:cNvSpPr>
            <p:nvPr/>
          </p:nvSpPr>
          <p:spPr bwMode="auto">
            <a:xfrm>
              <a:off x="631" y="2918"/>
              <a:ext cx="0" cy="8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44399" name="Rectangle 62"/>
          <p:cNvSpPr>
            <a:spLocks noGrp="1" noChangeArrowheads="1"/>
          </p:cNvSpPr>
          <p:nvPr>
            <p:ph type="title"/>
          </p:nvPr>
        </p:nvSpPr>
        <p:spPr>
          <a:xfrm>
            <a:off x="1350963" y="482050"/>
            <a:ext cx="7772400" cy="727075"/>
          </a:xfrm>
        </p:spPr>
        <p:txBody>
          <a:bodyPr>
            <a:normAutofit/>
          </a:bodyPr>
          <a:lstStyle/>
          <a:p>
            <a:r>
              <a:rPr lang="en-US" altLang="zh-CN" sz="4000" dirty="0" err="1">
                <a:ea typeface="MS PGothic" panose="020B0600070205080204" pitchFamily="34" charset="-128"/>
              </a:rPr>
              <a:t>关闭TCP连接</a:t>
            </a:r>
            <a:endParaRPr lang="en-US" altLang="zh-CN" sz="4000" dirty="0">
              <a:ea typeface="MS PGothic" panose="020B0600070205080204" pitchFamily="34" charset="-128"/>
            </a:endParaRPr>
          </a:p>
        </p:txBody>
      </p:sp>
      <p:grpSp>
        <p:nvGrpSpPr>
          <p:cNvPr id="12" name="Group 71"/>
          <p:cNvGrpSpPr>
            <a:grpSpLocks/>
          </p:cNvGrpSpPr>
          <p:nvPr/>
        </p:nvGrpSpPr>
        <p:grpSpPr bwMode="auto">
          <a:xfrm>
            <a:off x="1966914" y="2046287"/>
            <a:ext cx="1550987" cy="701674"/>
            <a:chOff x="279" y="1289"/>
            <a:chExt cx="977" cy="442"/>
          </a:xfrm>
        </p:grpSpPr>
        <p:sp>
          <p:nvSpPr>
            <p:cNvPr id="144447" name="Text Box 31"/>
            <p:cNvSpPr txBox="1">
              <a:spLocks noChangeArrowheads="1"/>
            </p:cNvSpPr>
            <p:nvPr/>
          </p:nvSpPr>
          <p:spPr bwMode="auto">
            <a:xfrm>
              <a:off x="279" y="1518"/>
              <a:ext cx="97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dirty="0">
                  <a:ea typeface="宋体" panose="02010600030101010101" pitchFamily="2" charset="-122"/>
                </a:rPr>
                <a:t>FIN_WAIT_1</a:t>
              </a:r>
            </a:p>
          </p:txBody>
        </p:sp>
        <p:sp>
          <p:nvSpPr>
            <p:cNvPr id="144448" name="Line 32"/>
            <p:cNvSpPr>
              <a:spLocks noChangeShapeType="1"/>
            </p:cNvSpPr>
            <p:nvPr/>
          </p:nvSpPr>
          <p:spPr bwMode="auto">
            <a:xfrm>
              <a:off x="630" y="1289"/>
              <a:ext cx="0" cy="27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3" name="Group 70"/>
          <p:cNvGrpSpPr>
            <a:grpSpLocks/>
          </p:cNvGrpSpPr>
          <p:nvPr/>
        </p:nvGrpSpPr>
        <p:grpSpPr bwMode="auto">
          <a:xfrm>
            <a:off x="3198813" y="2112963"/>
            <a:ext cx="4305300" cy="812800"/>
            <a:chOff x="1055" y="1331"/>
            <a:chExt cx="2712" cy="512"/>
          </a:xfrm>
        </p:grpSpPr>
        <p:sp>
          <p:nvSpPr>
            <p:cNvPr id="144442" name="Line 6"/>
            <p:cNvSpPr>
              <a:spLocks noChangeShapeType="1"/>
            </p:cNvSpPr>
            <p:nvPr/>
          </p:nvSpPr>
          <p:spPr bwMode="auto">
            <a:xfrm>
              <a:off x="2195" y="1442"/>
              <a:ext cx="1572" cy="32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4443" name="Rectangle 7"/>
            <p:cNvSpPr>
              <a:spLocks noChangeArrowheads="1"/>
            </p:cNvSpPr>
            <p:nvPr/>
          </p:nvSpPr>
          <p:spPr bwMode="auto">
            <a:xfrm>
              <a:off x="2644" y="1369"/>
              <a:ext cx="590" cy="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44444" name="Text Box 8"/>
            <p:cNvSpPr txBox="1">
              <a:spLocks noChangeArrowheads="1"/>
            </p:cNvSpPr>
            <p:nvPr/>
          </p:nvSpPr>
          <p:spPr bwMode="auto">
            <a:xfrm>
              <a:off x="2414" y="1493"/>
              <a:ext cx="108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FINbit=1, seq=x</a:t>
              </a:r>
            </a:p>
          </p:txBody>
        </p:sp>
        <p:sp>
          <p:nvSpPr>
            <p:cNvPr id="144445" name="Text Box 9"/>
            <p:cNvSpPr txBox="1">
              <a:spLocks noChangeArrowheads="1"/>
            </p:cNvSpPr>
            <p:nvPr/>
          </p:nvSpPr>
          <p:spPr bwMode="auto">
            <a:xfrm>
              <a:off x="1417" y="1541"/>
              <a:ext cx="705"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lnSpc>
                  <a:spcPct val="9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不能发送，</a:t>
              </a:r>
            </a:p>
            <a:p>
              <a:pPr algn="r">
                <a:lnSpc>
                  <a:spcPct val="9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但仍可接收</a:t>
              </a:r>
            </a:p>
          </p:txBody>
        </p:sp>
        <p:sp>
          <p:nvSpPr>
            <p:cNvPr id="144446" name="Text Box 67"/>
            <p:cNvSpPr txBox="1">
              <a:spLocks noChangeArrowheads="1"/>
            </p:cNvSpPr>
            <p:nvPr/>
          </p:nvSpPr>
          <p:spPr bwMode="auto">
            <a:xfrm>
              <a:off x="1055" y="1331"/>
              <a:ext cx="114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dirty="0" err="1">
                  <a:latin typeface="微软雅黑" panose="020B0503020204020204" pitchFamily="34" charset="-122"/>
                  <a:ea typeface="微软雅黑" panose="020B0503020204020204" pitchFamily="34" charset="-122"/>
                </a:rPr>
                <a:t>clientSocket.close</a:t>
              </a:r>
              <a:r>
                <a:rPr lang="en-US" altLang="zh-CN" sz="1400" dirty="0">
                  <a:latin typeface="微软雅黑" panose="020B0503020204020204" pitchFamily="34" charset="-122"/>
                  <a:ea typeface="微软雅黑" panose="020B0503020204020204" pitchFamily="34" charset="-122"/>
                </a:rPr>
                <a:t>()</a:t>
              </a:r>
            </a:p>
          </p:txBody>
        </p:sp>
      </p:grpSp>
      <p:sp>
        <p:nvSpPr>
          <p:cNvPr id="144402" name="Text Box 84"/>
          <p:cNvSpPr txBox="1">
            <a:spLocks noChangeArrowheads="1"/>
          </p:cNvSpPr>
          <p:nvPr/>
        </p:nvSpPr>
        <p:spPr bwMode="auto">
          <a:xfrm>
            <a:off x="1905452" y="131361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r>
              <a:rPr lang="zh-CN" altLang="en-US" sz="2000" dirty="0">
                <a:latin typeface="微软雅黑" panose="020B0503020204020204" pitchFamily="34" charset="-122"/>
                <a:ea typeface="微软雅黑" panose="020B0503020204020204" pitchFamily="34" charset="-122"/>
              </a:rPr>
              <a:t>客户状态</a:t>
            </a:r>
            <a:endParaRPr lang="en-US" altLang="zh-CN" sz="2000" dirty="0">
              <a:latin typeface="微软雅黑" panose="020B0503020204020204" pitchFamily="34" charset="-122"/>
              <a:ea typeface="微软雅黑" panose="020B0503020204020204" pitchFamily="34" charset="-122"/>
            </a:endParaRPr>
          </a:p>
        </p:txBody>
      </p:sp>
      <p:sp>
        <p:nvSpPr>
          <p:cNvPr id="144403" name="Text Box 85"/>
          <p:cNvSpPr txBox="1">
            <a:spLocks noChangeArrowheads="1"/>
          </p:cNvSpPr>
          <p:nvPr/>
        </p:nvSpPr>
        <p:spPr bwMode="auto">
          <a:xfrm>
            <a:off x="8888640" y="1320193"/>
            <a:ext cx="14670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r>
              <a:rPr lang="zh-CN" altLang="en-US" sz="2000" dirty="0">
                <a:latin typeface="微软雅黑" panose="020B0503020204020204" pitchFamily="34" charset="-122"/>
                <a:ea typeface="微软雅黑" panose="020B0503020204020204" pitchFamily="34" charset="-122"/>
              </a:rPr>
              <a:t>服务器状态</a:t>
            </a:r>
            <a:endParaRPr lang="en-US" altLang="zh-CN" sz="2000" dirty="0">
              <a:latin typeface="微软雅黑" panose="020B0503020204020204" pitchFamily="34" charset="-122"/>
              <a:ea typeface="微软雅黑" panose="020B0503020204020204" pitchFamily="34" charset="-122"/>
            </a:endParaRPr>
          </a:p>
        </p:txBody>
      </p:sp>
      <p:sp>
        <p:nvSpPr>
          <p:cNvPr id="144404" name="Text Box 86"/>
          <p:cNvSpPr txBox="1">
            <a:spLocks noChangeArrowheads="1"/>
          </p:cNvSpPr>
          <p:nvPr/>
        </p:nvSpPr>
        <p:spPr bwMode="auto">
          <a:xfrm>
            <a:off x="9241208" y="1768475"/>
            <a:ext cx="8755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ESTAB</a:t>
            </a:r>
          </a:p>
        </p:txBody>
      </p:sp>
      <p:sp>
        <p:nvSpPr>
          <p:cNvPr id="144405" name="Text Box 87"/>
          <p:cNvSpPr txBox="1">
            <a:spLocks noChangeArrowheads="1"/>
          </p:cNvSpPr>
          <p:nvPr/>
        </p:nvSpPr>
        <p:spPr bwMode="auto">
          <a:xfrm>
            <a:off x="2005383" y="1751013"/>
            <a:ext cx="8755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ESTAB</a:t>
            </a:r>
          </a:p>
        </p:txBody>
      </p:sp>
      <p:grpSp>
        <p:nvGrpSpPr>
          <p:cNvPr id="144406" name="Group 88"/>
          <p:cNvGrpSpPr>
            <a:grpSpLocks/>
          </p:cNvGrpSpPr>
          <p:nvPr/>
        </p:nvGrpSpPr>
        <p:grpSpPr bwMode="auto">
          <a:xfrm>
            <a:off x="4664075" y="1443039"/>
            <a:ext cx="642938" cy="600075"/>
            <a:chOff x="-44" y="1473"/>
            <a:chExt cx="981" cy="1105"/>
          </a:xfrm>
        </p:grpSpPr>
        <p:pic>
          <p:nvPicPr>
            <p:cNvPr id="144440" name="Picture 8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441" name="Freeform 90"/>
            <p:cNvSpPr>
              <a:spLocks/>
            </p:cNvSpPr>
            <p:nvPr/>
          </p:nvSpPr>
          <p:spPr bwMode="auto">
            <a:xfrm flipH="1">
              <a:off x="374" y="1579"/>
              <a:ext cx="477" cy="506"/>
            </a:xfrm>
            <a:custGeom>
              <a:avLst/>
              <a:gdLst>
                <a:gd name="T0" fmla="*/ 0 w 356"/>
                <a:gd name="T1" fmla="*/ 0 h 368"/>
                <a:gd name="T2" fmla="*/ 48635428 w 356"/>
                <a:gd name="T3" fmla="*/ 6614732 h 368"/>
                <a:gd name="T4" fmla="*/ 57695678 w 356"/>
                <a:gd name="T5" fmla="*/ 137858167 h 368"/>
                <a:gd name="T6" fmla="*/ 12715255 w 356"/>
                <a:gd name="T7" fmla="*/ 1724066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44407" name="Group 91"/>
          <p:cNvGrpSpPr>
            <a:grpSpLocks/>
          </p:cNvGrpSpPr>
          <p:nvPr/>
        </p:nvGrpSpPr>
        <p:grpSpPr bwMode="auto">
          <a:xfrm>
            <a:off x="7296150" y="1446213"/>
            <a:ext cx="336550" cy="512762"/>
            <a:chOff x="4140" y="429"/>
            <a:chExt cx="1425" cy="2396"/>
          </a:xfrm>
        </p:grpSpPr>
        <p:sp>
          <p:nvSpPr>
            <p:cNvPr id="144408" name="Freeform 92"/>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09" name="Rectangle 93"/>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44410" name="Freeform 94"/>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11" name="Freeform 95"/>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12" name="Rectangle 96"/>
            <p:cNvSpPr>
              <a:spLocks noChangeArrowheads="1"/>
            </p:cNvSpPr>
            <p:nvPr/>
          </p:nvSpPr>
          <p:spPr bwMode="auto">
            <a:xfrm>
              <a:off x="4214" y="696"/>
              <a:ext cx="592" cy="45"/>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nvGrpSpPr>
            <p:cNvPr id="144413" name="Group 97"/>
            <p:cNvGrpSpPr>
              <a:grpSpLocks/>
            </p:cNvGrpSpPr>
            <p:nvPr/>
          </p:nvGrpSpPr>
          <p:grpSpPr bwMode="auto">
            <a:xfrm>
              <a:off x="4749" y="668"/>
              <a:ext cx="581" cy="145"/>
              <a:chOff x="614" y="2568"/>
              <a:chExt cx="725" cy="139"/>
            </a:xfrm>
          </p:grpSpPr>
          <p:sp>
            <p:nvSpPr>
              <p:cNvPr id="144438" name="AutoShape 98"/>
              <p:cNvSpPr>
                <a:spLocks noChangeArrowheads="1"/>
              </p:cNvSpPr>
              <p:nvPr/>
            </p:nvSpPr>
            <p:spPr bwMode="auto">
              <a:xfrm>
                <a:off x="617" y="2566"/>
                <a:ext cx="721"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44439" name="AutoShape 99"/>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44414" name="Rectangle 100"/>
            <p:cNvSpPr>
              <a:spLocks noChangeArrowheads="1"/>
            </p:cNvSpPr>
            <p:nvPr/>
          </p:nvSpPr>
          <p:spPr bwMode="auto">
            <a:xfrm>
              <a:off x="4221" y="1022"/>
              <a:ext cx="598" cy="45"/>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nvGrpSpPr>
            <p:cNvPr id="144415" name="Group 101"/>
            <p:cNvGrpSpPr>
              <a:grpSpLocks/>
            </p:cNvGrpSpPr>
            <p:nvPr/>
          </p:nvGrpSpPr>
          <p:grpSpPr bwMode="auto">
            <a:xfrm>
              <a:off x="4747" y="994"/>
              <a:ext cx="581" cy="134"/>
              <a:chOff x="614" y="2568"/>
              <a:chExt cx="725" cy="139"/>
            </a:xfrm>
          </p:grpSpPr>
          <p:sp>
            <p:nvSpPr>
              <p:cNvPr id="144436" name="AutoShape 102"/>
              <p:cNvSpPr>
                <a:spLocks noChangeArrowheads="1"/>
              </p:cNvSpPr>
              <p:nvPr/>
            </p:nvSpPr>
            <p:spPr bwMode="auto">
              <a:xfrm>
                <a:off x="611" y="2567"/>
                <a:ext cx="730"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44437" name="AutoShape 103"/>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44416" name="Rectangle 104"/>
            <p:cNvSpPr>
              <a:spLocks noChangeArrowheads="1"/>
            </p:cNvSpPr>
            <p:nvPr/>
          </p:nvSpPr>
          <p:spPr bwMode="auto">
            <a:xfrm>
              <a:off x="4214" y="1356"/>
              <a:ext cx="598" cy="45"/>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44417" name="Rectangle 105"/>
            <p:cNvSpPr>
              <a:spLocks noChangeArrowheads="1"/>
            </p:cNvSpPr>
            <p:nvPr/>
          </p:nvSpPr>
          <p:spPr bwMode="auto">
            <a:xfrm>
              <a:off x="4227" y="1653"/>
              <a:ext cx="598" cy="52"/>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nvGrpSpPr>
            <p:cNvPr id="144418" name="Group 106"/>
            <p:cNvGrpSpPr>
              <a:grpSpLocks/>
            </p:cNvGrpSpPr>
            <p:nvPr/>
          </p:nvGrpSpPr>
          <p:grpSpPr bwMode="auto">
            <a:xfrm>
              <a:off x="4735" y="1627"/>
              <a:ext cx="582" cy="151"/>
              <a:chOff x="614" y="2568"/>
              <a:chExt cx="725" cy="139"/>
            </a:xfrm>
          </p:grpSpPr>
          <p:sp>
            <p:nvSpPr>
              <p:cNvPr id="144434" name="AutoShape 107"/>
              <p:cNvSpPr>
                <a:spLocks noChangeArrowheads="1"/>
              </p:cNvSpPr>
              <p:nvPr/>
            </p:nvSpPr>
            <p:spPr bwMode="auto">
              <a:xfrm>
                <a:off x="618" y="2571"/>
                <a:ext cx="720"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44435" name="AutoShape 108"/>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44419" name="Freeform 109"/>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4420" name="Group 110"/>
            <p:cNvGrpSpPr>
              <a:grpSpLocks/>
            </p:cNvGrpSpPr>
            <p:nvPr/>
          </p:nvGrpSpPr>
          <p:grpSpPr bwMode="auto">
            <a:xfrm>
              <a:off x="4739" y="1327"/>
              <a:ext cx="582" cy="139"/>
              <a:chOff x="614" y="2568"/>
              <a:chExt cx="725" cy="139"/>
            </a:xfrm>
          </p:grpSpPr>
          <p:sp>
            <p:nvSpPr>
              <p:cNvPr id="144432" name="AutoShape 111"/>
              <p:cNvSpPr>
                <a:spLocks noChangeArrowheads="1"/>
              </p:cNvSpPr>
              <p:nvPr/>
            </p:nvSpPr>
            <p:spPr bwMode="auto">
              <a:xfrm>
                <a:off x="613" y="2568"/>
                <a:ext cx="728"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44433" name="AutoShape 112"/>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44421" name="Rectangle 113"/>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44422" name="Freeform 114"/>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23" name="Freeform 115"/>
            <p:cNvSpPr>
              <a:spLocks/>
            </p:cNvSpPr>
            <p:nvPr/>
          </p:nvSpPr>
          <p:spPr bwMode="auto">
            <a:xfrm>
              <a:off x="5315" y="680"/>
              <a:ext cx="244" cy="240"/>
            </a:xfrm>
            <a:custGeom>
              <a:avLst/>
              <a:gdLst>
                <a:gd name="T0" fmla="*/ 0 w 304"/>
                <a:gd name="T1" fmla="*/ 0 h 288"/>
                <a:gd name="T2" fmla="*/ 2 w 304"/>
                <a:gd name="T3" fmla="*/ 2 h 288"/>
                <a:gd name="T4" fmla="*/ 2 w 304"/>
                <a:gd name="T5" fmla="*/ 2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24" name="Oval 116"/>
            <p:cNvSpPr>
              <a:spLocks noChangeArrowheads="1"/>
            </p:cNvSpPr>
            <p:nvPr/>
          </p:nvSpPr>
          <p:spPr bwMode="auto">
            <a:xfrm>
              <a:off x="5518" y="2610"/>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44425" name="Freeform 117"/>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426" name="AutoShape 118"/>
            <p:cNvSpPr>
              <a:spLocks noChangeArrowheads="1"/>
            </p:cNvSpPr>
            <p:nvPr/>
          </p:nvSpPr>
          <p:spPr bwMode="auto">
            <a:xfrm>
              <a:off x="4140" y="2677"/>
              <a:ext cx="1196" cy="148"/>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44427" name="AutoShape 119"/>
            <p:cNvSpPr>
              <a:spLocks noChangeArrowheads="1"/>
            </p:cNvSpPr>
            <p:nvPr/>
          </p:nvSpPr>
          <p:spPr bwMode="auto">
            <a:xfrm>
              <a:off x="4207" y="2714"/>
              <a:ext cx="1069"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44428" name="Oval 120"/>
            <p:cNvSpPr>
              <a:spLocks noChangeArrowheads="1"/>
            </p:cNvSpPr>
            <p:nvPr/>
          </p:nvSpPr>
          <p:spPr bwMode="auto">
            <a:xfrm>
              <a:off x="4308" y="2380"/>
              <a:ext cx="155"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44429" name="Oval 121"/>
            <p:cNvSpPr>
              <a:spLocks noChangeArrowheads="1"/>
            </p:cNvSpPr>
            <p:nvPr/>
          </p:nvSpPr>
          <p:spPr bwMode="auto">
            <a:xfrm>
              <a:off x="4483" y="2387"/>
              <a:ext cx="161" cy="141"/>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144430" name="Oval 122"/>
            <p:cNvSpPr>
              <a:spLocks noChangeArrowheads="1"/>
            </p:cNvSpPr>
            <p:nvPr/>
          </p:nvSpPr>
          <p:spPr bwMode="auto">
            <a:xfrm>
              <a:off x="4664" y="2380"/>
              <a:ext cx="155"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44431" name="Rectangle 123"/>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94"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6.3.5  </a:t>
            </a:r>
            <a:r>
              <a:rPr kumimoji="1" lang="zh-CN" altLang="en-US" dirty="0"/>
              <a:t>面向连接的传输：连接管理</a:t>
            </a:r>
          </a:p>
        </p:txBody>
      </p:sp>
      <p:sp>
        <p:nvSpPr>
          <p:cNvPr id="95" name="灯片编号占位符 3">
            <a:extLst>
              <a:ext uri="{FF2B5EF4-FFF2-40B4-BE49-F238E27FC236}">
                <a16:creationId xmlns:a16="http://schemas.microsoft.com/office/drawing/2014/main" id="{4108437B-8AEB-AD45-9E85-CC4C222C61E3}"/>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103</a:t>
            </a:fld>
            <a:endParaRPr kumimoji="1" lang="zh-CN" altLang="en-US" dirty="0"/>
          </a:p>
        </p:txBody>
      </p:sp>
    </p:spTree>
    <p:extLst>
      <p:ext uri="{BB962C8B-B14F-4D97-AF65-F5344CB8AC3E}">
        <p14:creationId xmlns:p14="http://schemas.microsoft.com/office/powerpoint/2010/main" val="10481552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par>
                                <p:cTn id="16" presetID="22" presetClass="entr" presetSubtype="1"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par>
                                <p:cTn id="19" presetID="22" presetClass="entr" presetSubtype="1"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par>
                                <p:cTn id="27" presetID="22" presetClass="entr" presetSubtype="1"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par>
                                <p:cTn id="30" presetID="22" presetClass="entr" presetSubtype="1"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par>
                                <p:cTn id="38" presetID="22" presetClass="entr" presetSubtype="1"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up)">
                                      <p:cBhvr>
                                        <p:cTn id="40" dur="500"/>
                                        <p:tgtEl>
                                          <p:spTgt spid="11"/>
                                        </p:tgtEl>
                                      </p:cBhvr>
                                    </p:animEffect>
                                  </p:childTnLst>
                                </p:cTn>
                              </p:par>
                              <p:par>
                                <p:cTn id="41" presetID="22" presetClass="entr" presetSubtype="1"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up)">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客户</a:t>
            </a:r>
            <a:r>
              <a:rPr lang="en-US" altLang="zh-CN" dirty="0"/>
              <a:t>/</a:t>
            </a:r>
            <a:r>
              <a:rPr lang="zh-CN" altLang="en-US" dirty="0"/>
              <a:t>服务器经历的</a:t>
            </a:r>
            <a:r>
              <a:rPr lang="en-US" altLang="zh-CN" dirty="0"/>
              <a:t>TCP</a:t>
            </a:r>
            <a:r>
              <a:rPr lang="zh-CN" altLang="en-US" dirty="0"/>
              <a:t>状态序列</a:t>
            </a:r>
          </a:p>
        </p:txBody>
      </p:sp>
      <p:sp>
        <p:nvSpPr>
          <p:cNvPr id="5" name="灯片编号占位符 4"/>
          <p:cNvSpPr>
            <a:spLocks noGrp="1"/>
          </p:cNvSpPr>
          <p:nvPr>
            <p:ph type="sldNum" sz="quarter" idx="12"/>
          </p:nvPr>
        </p:nvSpPr>
        <p:spPr/>
        <p:txBody>
          <a:bodyPr/>
          <a:lstStyle/>
          <a:p>
            <a:fld id="{8D4D1E41-7A09-AB4A-A4E1-09765ADA2698}" type="slidenum">
              <a:rPr kumimoji="1" lang="zh-CN" altLang="en-US" smtClean="0"/>
              <a:t>104</a:t>
            </a:fld>
            <a:endParaRPr kumimoji="1" lang="zh-CN" altLang="en-US" dirty="0"/>
          </a:p>
        </p:txBody>
      </p:sp>
      <p:sp>
        <p:nvSpPr>
          <p:cNvPr id="8" name="文本框 7"/>
          <p:cNvSpPr txBox="1"/>
          <p:nvPr/>
        </p:nvSpPr>
        <p:spPr>
          <a:xfrm>
            <a:off x="2393796" y="5439786"/>
            <a:ext cx="2093205"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客户生命周期</a:t>
            </a:r>
          </a:p>
        </p:txBody>
      </p:sp>
      <p:sp>
        <p:nvSpPr>
          <p:cNvPr id="9" name="文本框 8"/>
          <p:cNvSpPr txBox="1"/>
          <p:nvPr/>
        </p:nvSpPr>
        <p:spPr>
          <a:xfrm>
            <a:off x="7968818" y="5433767"/>
            <a:ext cx="2093205"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服务器生命周期</a:t>
            </a:r>
          </a:p>
        </p:txBody>
      </p:sp>
      <p:sp>
        <p:nvSpPr>
          <p:cNvPr id="10"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6.3.5  </a:t>
            </a:r>
            <a:r>
              <a:rPr kumimoji="1" lang="zh-CN" altLang="en-US" dirty="0"/>
              <a:t>面向连接的传输：连接管理</a:t>
            </a:r>
          </a:p>
        </p:txBody>
      </p:sp>
      <p:grpSp>
        <p:nvGrpSpPr>
          <p:cNvPr id="11" name="组合 10"/>
          <p:cNvGrpSpPr/>
          <p:nvPr/>
        </p:nvGrpSpPr>
        <p:grpSpPr>
          <a:xfrm>
            <a:off x="600226" y="1772772"/>
            <a:ext cx="5346330" cy="3458716"/>
            <a:chOff x="425769" y="1560201"/>
            <a:chExt cx="5346330" cy="3458716"/>
          </a:xfrm>
        </p:grpSpPr>
        <p:sp>
          <p:nvSpPr>
            <p:cNvPr id="13" name="矩形 12">
              <a:extLst>
                <a:ext uri="{FF2B5EF4-FFF2-40B4-BE49-F238E27FC236}">
                  <a16:creationId xmlns:a16="http://schemas.microsoft.com/office/drawing/2014/main" id="{750EC1D0-640F-4028-BE38-3DBC5E049D73}"/>
                </a:ext>
              </a:extLst>
            </p:cNvPr>
            <p:cNvSpPr/>
            <p:nvPr/>
          </p:nvSpPr>
          <p:spPr>
            <a:xfrm>
              <a:off x="2226407" y="1812987"/>
              <a:ext cx="1594617" cy="356449"/>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solidFill>
                    <a:schemeClr val="tx1"/>
                  </a:solidFill>
                  <a:latin typeface="宋体" panose="02010600030101010101" pitchFamily="2" charset="-122"/>
                  <a:ea typeface="宋体" panose="02010600030101010101" pitchFamily="2" charset="-122"/>
                </a:rPr>
                <a:t>CLOSED</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4" name="矩形 13">
              <a:extLst>
                <a:ext uri="{FF2B5EF4-FFF2-40B4-BE49-F238E27FC236}">
                  <a16:creationId xmlns:a16="http://schemas.microsoft.com/office/drawing/2014/main" id="{AC3A73EC-2065-431B-94A7-FE7BD0FEF9ED}"/>
                </a:ext>
              </a:extLst>
            </p:cNvPr>
            <p:cNvSpPr/>
            <p:nvPr/>
          </p:nvSpPr>
          <p:spPr>
            <a:xfrm>
              <a:off x="444657" y="2581719"/>
              <a:ext cx="1594617" cy="356449"/>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solidFill>
                    <a:schemeClr val="tx1"/>
                  </a:solidFill>
                  <a:latin typeface="宋体" panose="02010600030101010101" pitchFamily="2" charset="-122"/>
                  <a:ea typeface="宋体" panose="02010600030101010101" pitchFamily="2" charset="-122"/>
                </a:rPr>
                <a:t>TIME_WAIT</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5" name="矩形 14">
              <a:extLst>
                <a:ext uri="{FF2B5EF4-FFF2-40B4-BE49-F238E27FC236}">
                  <a16:creationId xmlns:a16="http://schemas.microsoft.com/office/drawing/2014/main" id="{049F9D56-F181-496C-BA39-0A58EEFF5FD9}"/>
                </a:ext>
              </a:extLst>
            </p:cNvPr>
            <p:cNvSpPr/>
            <p:nvPr/>
          </p:nvSpPr>
          <p:spPr>
            <a:xfrm>
              <a:off x="4009249" y="2581719"/>
              <a:ext cx="1594617" cy="356449"/>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solidFill>
                    <a:schemeClr val="tx1"/>
                  </a:solidFill>
                  <a:latin typeface="宋体" panose="02010600030101010101" pitchFamily="2" charset="-122"/>
                  <a:ea typeface="宋体" panose="02010600030101010101" pitchFamily="2" charset="-122"/>
                </a:rPr>
                <a:t>SYN_SENT</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6" name="矩形 15">
              <a:extLst>
                <a:ext uri="{FF2B5EF4-FFF2-40B4-BE49-F238E27FC236}">
                  <a16:creationId xmlns:a16="http://schemas.microsoft.com/office/drawing/2014/main" id="{B768DAD5-0717-4A25-81F2-6AA65CD78AB3}"/>
                </a:ext>
              </a:extLst>
            </p:cNvPr>
            <p:cNvSpPr/>
            <p:nvPr/>
          </p:nvSpPr>
          <p:spPr>
            <a:xfrm>
              <a:off x="4009249" y="3865779"/>
              <a:ext cx="1592953" cy="356449"/>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solidFill>
                    <a:schemeClr val="tx1"/>
                  </a:solidFill>
                  <a:latin typeface="宋体" panose="02010600030101010101" pitchFamily="2" charset="-122"/>
                  <a:ea typeface="宋体" panose="02010600030101010101" pitchFamily="2" charset="-122"/>
                </a:rPr>
                <a:t>ESTABLISHED</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7" name="矩形 16">
              <a:extLst>
                <a:ext uri="{FF2B5EF4-FFF2-40B4-BE49-F238E27FC236}">
                  <a16:creationId xmlns:a16="http://schemas.microsoft.com/office/drawing/2014/main" id="{B6A7794C-8B8E-4F01-9C59-044E488192BF}"/>
                </a:ext>
              </a:extLst>
            </p:cNvPr>
            <p:cNvSpPr/>
            <p:nvPr/>
          </p:nvSpPr>
          <p:spPr>
            <a:xfrm>
              <a:off x="2226407" y="4497169"/>
              <a:ext cx="1592953" cy="356449"/>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solidFill>
                    <a:schemeClr val="tx1"/>
                  </a:solidFill>
                  <a:latin typeface="宋体" panose="02010600030101010101" pitchFamily="2" charset="-122"/>
                  <a:ea typeface="宋体" panose="02010600030101010101" pitchFamily="2" charset="-122"/>
                </a:rPr>
                <a:t>FIN_WAIT_1</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18" name="矩形 17">
              <a:extLst>
                <a:ext uri="{FF2B5EF4-FFF2-40B4-BE49-F238E27FC236}">
                  <a16:creationId xmlns:a16="http://schemas.microsoft.com/office/drawing/2014/main" id="{900F2F01-00EA-435A-9C5F-AA270F084E13}"/>
                </a:ext>
              </a:extLst>
            </p:cNvPr>
            <p:cNvSpPr/>
            <p:nvPr/>
          </p:nvSpPr>
          <p:spPr>
            <a:xfrm>
              <a:off x="443566" y="3865779"/>
              <a:ext cx="1592953" cy="356449"/>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solidFill>
                    <a:schemeClr val="tx1"/>
                  </a:solidFill>
                  <a:latin typeface="宋体" panose="02010600030101010101" pitchFamily="2" charset="-122"/>
                  <a:ea typeface="宋体" panose="02010600030101010101" pitchFamily="2" charset="-122"/>
                </a:rPr>
                <a:t>FIN_WAIT_2</a:t>
              </a:r>
              <a:endParaRPr lang="zh-CN" altLang="en-US" sz="1400" dirty="0">
                <a:solidFill>
                  <a:schemeClr val="tx1"/>
                </a:solidFill>
                <a:latin typeface="宋体" panose="02010600030101010101" pitchFamily="2" charset="-122"/>
                <a:ea typeface="宋体" panose="02010600030101010101" pitchFamily="2" charset="-122"/>
              </a:endParaRPr>
            </a:p>
          </p:txBody>
        </p:sp>
        <p:cxnSp>
          <p:nvCxnSpPr>
            <p:cNvPr id="19" name="连接符: 曲线 17">
              <a:extLst>
                <a:ext uri="{FF2B5EF4-FFF2-40B4-BE49-F238E27FC236}">
                  <a16:creationId xmlns:a16="http://schemas.microsoft.com/office/drawing/2014/main" id="{70BC3600-667D-4696-A7C8-5F3E9F77D606}"/>
                </a:ext>
              </a:extLst>
            </p:cNvPr>
            <p:cNvCxnSpPr>
              <a:stCxn id="14" idx="0"/>
              <a:endCxn id="13" idx="1"/>
            </p:cNvCxnSpPr>
            <p:nvPr/>
          </p:nvCxnSpPr>
          <p:spPr>
            <a:xfrm rot="5400000" flipH="1" flipV="1">
              <a:off x="1438933" y="1794244"/>
              <a:ext cx="590507" cy="984442"/>
            </a:xfrm>
            <a:prstGeom prst="curvedConnector2">
              <a:avLst/>
            </a:prstGeom>
            <a:ln w="28575">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20" name="连接符: 曲线 19">
              <a:extLst>
                <a:ext uri="{FF2B5EF4-FFF2-40B4-BE49-F238E27FC236}">
                  <a16:creationId xmlns:a16="http://schemas.microsoft.com/office/drawing/2014/main" id="{DF0CB923-512E-479A-B6D9-7407F1765FAC}"/>
                </a:ext>
              </a:extLst>
            </p:cNvPr>
            <p:cNvCxnSpPr>
              <a:stCxn id="13" idx="3"/>
              <a:endCxn id="15" idx="0"/>
            </p:cNvCxnSpPr>
            <p:nvPr/>
          </p:nvCxnSpPr>
          <p:spPr>
            <a:xfrm>
              <a:off x="3821024" y="1991212"/>
              <a:ext cx="985534" cy="590507"/>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21F81534-7A3B-43EB-9464-636096C9B3B2}"/>
                </a:ext>
              </a:extLst>
            </p:cNvPr>
            <p:cNvCxnSpPr>
              <a:stCxn id="15" idx="2"/>
              <a:endCxn id="16" idx="0"/>
            </p:cNvCxnSpPr>
            <p:nvPr/>
          </p:nvCxnSpPr>
          <p:spPr>
            <a:xfrm flipH="1">
              <a:off x="4805725" y="2938168"/>
              <a:ext cx="832" cy="92761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连接符: 曲线 23">
              <a:extLst>
                <a:ext uri="{FF2B5EF4-FFF2-40B4-BE49-F238E27FC236}">
                  <a16:creationId xmlns:a16="http://schemas.microsoft.com/office/drawing/2014/main" id="{0A80BE5B-DCB6-46DD-9D80-2FBEA7058800}"/>
                </a:ext>
              </a:extLst>
            </p:cNvPr>
            <p:cNvCxnSpPr>
              <a:stCxn id="16" idx="2"/>
              <a:endCxn id="17" idx="3"/>
            </p:cNvCxnSpPr>
            <p:nvPr/>
          </p:nvCxnSpPr>
          <p:spPr>
            <a:xfrm rot="5400000">
              <a:off x="4085961" y="3955628"/>
              <a:ext cx="453166" cy="986366"/>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连接符: 曲线 25">
              <a:extLst>
                <a:ext uri="{FF2B5EF4-FFF2-40B4-BE49-F238E27FC236}">
                  <a16:creationId xmlns:a16="http://schemas.microsoft.com/office/drawing/2014/main" id="{8C92E96D-AEFF-4B87-BE85-320A166BE470}"/>
                </a:ext>
              </a:extLst>
            </p:cNvPr>
            <p:cNvCxnSpPr>
              <a:stCxn id="17" idx="1"/>
              <a:endCxn id="18" idx="2"/>
            </p:cNvCxnSpPr>
            <p:nvPr/>
          </p:nvCxnSpPr>
          <p:spPr>
            <a:xfrm rot="10800000">
              <a:off x="1240042" y="4222229"/>
              <a:ext cx="986365" cy="453166"/>
            </a:xfrm>
            <a:prstGeom prst="curved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637BD09C-00B4-4013-849D-4B1E700D8AE4}"/>
                </a:ext>
              </a:extLst>
            </p:cNvPr>
            <p:cNvCxnSpPr>
              <a:stCxn id="18" idx="0"/>
              <a:endCxn id="14" idx="2"/>
            </p:cNvCxnSpPr>
            <p:nvPr/>
          </p:nvCxnSpPr>
          <p:spPr>
            <a:xfrm flipV="1">
              <a:off x="1240042" y="2938168"/>
              <a:ext cx="1923" cy="9276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BC2ED4D4-FD24-4595-AA5A-6BB62A0E96B2}"/>
                </a:ext>
              </a:extLst>
            </p:cNvPr>
            <p:cNvSpPr txBox="1"/>
            <p:nvPr/>
          </p:nvSpPr>
          <p:spPr>
            <a:xfrm>
              <a:off x="3484432" y="3109180"/>
              <a:ext cx="1249022" cy="541668"/>
            </a:xfrm>
            <a:prstGeom prst="rect">
              <a:avLst/>
            </a:prstGeom>
            <a:noFill/>
          </p:spPr>
          <p:txBody>
            <a:bodyPr wrap="square" rtlCol="0">
              <a:spAutoFit/>
            </a:bodyPr>
            <a:lstStyle/>
            <a:p>
              <a:r>
                <a:rPr lang="zh-CN" altLang="en-US" sz="1400" b="1" dirty="0">
                  <a:solidFill>
                    <a:srgbClr val="C00000"/>
                  </a:solidFill>
                  <a:latin typeface="宋体" panose="02010600030101010101" pitchFamily="2" charset="-122"/>
                  <a:ea typeface="宋体" panose="02010600030101010101" pitchFamily="2" charset="-122"/>
                </a:rPr>
                <a:t>接收</a:t>
              </a:r>
              <a:r>
                <a:rPr lang="en-US" altLang="zh-CN" sz="1400" b="1" dirty="0">
                  <a:solidFill>
                    <a:srgbClr val="C00000"/>
                  </a:solidFill>
                  <a:latin typeface="宋体" panose="02010600030101010101" pitchFamily="2" charset="-122"/>
                  <a:ea typeface="宋体" panose="02010600030101010101" pitchFamily="2" charset="-122"/>
                </a:rPr>
                <a:t>SYN&amp;ACK</a:t>
              </a:r>
              <a:r>
                <a:rPr lang="zh-CN" altLang="en-US" sz="1400" b="1" dirty="0">
                  <a:solidFill>
                    <a:srgbClr val="C00000"/>
                  </a:solidFill>
                  <a:latin typeface="宋体" panose="02010600030101010101" pitchFamily="2" charset="-122"/>
                  <a:ea typeface="宋体" panose="02010600030101010101" pitchFamily="2" charset="-122"/>
                </a:rPr>
                <a:t>，</a:t>
              </a:r>
              <a:endParaRPr lang="en-US" altLang="zh-CN" sz="1400" b="1" dirty="0">
                <a:solidFill>
                  <a:srgbClr val="C00000"/>
                </a:solidFill>
                <a:latin typeface="宋体" panose="02010600030101010101" pitchFamily="2" charset="-122"/>
                <a:ea typeface="宋体" panose="02010600030101010101" pitchFamily="2" charset="-122"/>
              </a:endParaRPr>
            </a:p>
            <a:p>
              <a:r>
                <a:rPr lang="zh-CN" altLang="en-US" sz="1400" b="1" dirty="0">
                  <a:solidFill>
                    <a:srgbClr val="C00000"/>
                  </a:solidFill>
                  <a:latin typeface="宋体" panose="02010600030101010101" pitchFamily="2" charset="-122"/>
                  <a:ea typeface="宋体" panose="02010600030101010101" pitchFamily="2" charset="-122"/>
                </a:rPr>
                <a:t>发送</a:t>
              </a:r>
              <a:r>
                <a:rPr lang="en-US" altLang="zh-CN" sz="1400" b="1" dirty="0">
                  <a:solidFill>
                    <a:srgbClr val="C00000"/>
                  </a:solidFill>
                  <a:latin typeface="宋体" panose="02010600030101010101" pitchFamily="2" charset="-122"/>
                  <a:ea typeface="宋体" panose="02010600030101010101" pitchFamily="2" charset="-122"/>
                </a:rPr>
                <a:t>ACK</a:t>
              </a:r>
              <a:endParaRPr lang="zh-CN" altLang="en-US" sz="1400" b="1" dirty="0">
                <a:solidFill>
                  <a:srgbClr val="C00000"/>
                </a:solidFill>
                <a:latin typeface="宋体" panose="02010600030101010101" pitchFamily="2" charset="-122"/>
                <a:ea typeface="宋体" panose="02010600030101010101" pitchFamily="2" charset="-122"/>
              </a:endParaRPr>
            </a:p>
          </p:txBody>
        </p:sp>
        <p:sp>
          <p:nvSpPr>
            <p:cNvPr id="26" name="文本框 25">
              <a:extLst>
                <a:ext uri="{FF2B5EF4-FFF2-40B4-BE49-F238E27FC236}">
                  <a16:creationId xmlns:a16="http://schemas.microsoft.com/office/drawing/2014/main" id="{5FF40056-1464-43B7-BCB3-978788BB9C7C}"/>
                </a:ext>
              </a:extLst>
            </p:cNvPr>
            <p:cNvSpPr txBox="1"/>
            <p:nvPr/>
          </p:nvSpPr>
          <p:spPr>
            <a:xfrm>
              <a:off x="4635830" y="4321125"/>
              <a:ext cx="1136269" cy="313598"/>
            </a:xfrm>
            <a:prstGeom prst="rect">
              <a:avLst/>
            </a:prstGeom>
            <a:noFill/>
          </p:spPr>
          <p:txBody>
            <a:bodyPr wrap="square" rtlCol="0">
              <a:spAutoFit/>
            </a:bodyPr>
            <a:lstStyle/>
            <a:p>
              <a:r>
                <a:rPr lang="zh-CN" altLang="en-US" sz="1400" b="1" dirty="0">
                  <a:solidFill>
                    <a:schemeClr val="accent1"/>
                  </a:solidFill>
                  <a:latin typeface="宋体" panose="02010600030101010101" pitchFamily="2" charset="-122"/>
                  <a:ea typeface="宋体" panose="02010600030101010101" pitchFamily="2" charset="-122"/>
                </a:rPr>
                <a:t>发送</a:t>
              </a:r>
              <a:r>
                <a:rPr lang="en-US" altLang="zh-CN" sz="1400" b="1" dirty="0">
                  <a:solidFill>
                    <a:schemeClr val="accent1"/>
                  </a:solidFill>
                  <a:latin typeface="宋体" panose="02010600030101010101" pitchFamily="2" charset="-122"/>
                  <a:ea typeface="宋体" panose="02010600030101010101" pitchFamily="2" charset="-122"/>
                </a:rPr>
                <a:t>FIN</a:t>
              </a:r>
              <a:endParaRPr lang="zh-CN" altLang="en-US" sz="1400" b="1" dirty="0">
                <a:solidFill>
                  <a:schemeClr val="accent1"/>
                </a:solidFill>
                <a:latin typeface="宋体" panose="02010600030101010101" pitchFamily="2" charset="-122"/>
                <a:ea typeface="宋体" panose="02010600030101010101" pitchFamily="2" charset="-122"/>
              </a:endParaRPr>
            </a:p>
          </p:txBody>
        </p:sp>
        <p:sp>
          <p:nvSpPr>
            <p:cNvPr id="27" name="文本框 26">
              <a:extLst>
                <a:ext uri="{FF2B5EF4-FFF2-40B4-BE49-F238E27FC236}">
                  <a16:creationId xmlns:a16="http://schemas.microsoft.com/office/drawing/2014/main" id="{89B7D8AB-D82A-4091-B417-443D5EC3E8D1}"/>
                </a:ext>
              </a:extLst>
            </p:cNvPr>
            <p:cNvSpPr txBox="1"/>
            <p:nvPr/>
          </p:nvSpPr>
          <p:spPr>
            <a:xfrm>
              <a:off x="646430" y="4477249"/>
              <a:ext cx="924102" cy="541668"/>
            </a:xfrm>
            <a:prstGeom prst="rect">
              <a:avLst/>
            </a:prstGeom>
            <a:noFill/>
          </p:spPr>
          <p:txBody>
            <a:bodyPr wrap="square" rtlCol="0">
              <a:spAutoFit/>
            </a:bodyPr>
            <a:lstStyle/>
            <a:p>
              <a:r>
                <a:rPr lang="zh-CN" altLang="en-US" sz="1400" b="1" dirty="0">
                  <a:solidFill>
                    <a:srgbClr val="C00000"/>
                  </a:solidFill>
                  <a:latin typeface="宋体" panose="02010600030101010101" pitchFamily="2" charset="-122"/>
                  <a:ea typeface="宋体" panose="02010600030101010101" pitchFamily="2" charset="-122"/>
                </a:rPr>
                <a:t>接收</a:t>
              </a:r>
              <a:r>
                <a:rPr lang="en-US" altLang="zh-CN" sz="1400" b="1" dirty="0">
                  <a:solidFill>
                    <a:srgbClr val="C00000"/>
                  </a:solidFill>
                  <a:latin typeface="宋体" panose="02010600030101010101" pitchFamily="2" charset="-122"/>
                  <a:ea typeface="宋体" panose="02010600030101010101" pitchFamily="2" charset="-122"/>
                </a:rPr>
                <a:t>ACK</a:t>
              </a:r>
              <a:r>
                <a:rPr lang="zh-CN" altLang="en-US" sz="1400" b="1" dirty="0">
                  <a:solidFill>
                    <a:srgbClr val="C00000"/>
                  </a:solidFill>
                  <a:latin typeface="宋体" panose="02010600030101010101" pitchFamily="2" charset="-122"/>
                  <a:ea typeface="宋体" panose="02010600030101010101" pitchFamily="2" charset="-122"/>
                </a:rPr>
                <a:t>，</a:t>
              </a:r>
              <a:endParaRPr lang="en-US" altLang="zh-CN" sz="1400" b="1" dirty="0">
                <a:solidFill>
                  <a:srgbClr val="C00000"/>
                </a:solidFill>
                <a:latin typeface="宋体" panose="02010600030101010101" pitchFamily="2" charset="-122"/>
                <a:ea typeface="宋体" panose="02010600030101010101" pitchFamily="2" charset="-122"/>
              </a:endParaRPr>
            </a:p>
            <a:p>
              <a:r>
                <a:rPr lang="zh-CN" altLang="en-US" sz="1400" b="1" dirty="0">
                  <a:solidFill>
                    <a:srgbClr val="C00000"/>
                  </a:solidFill>
                  <a:latin typeface="宋体" panose="02010600030101010101" pitchFamily="2" charset="-122"/>
                  <a:ea typeface="宋体" panose="02010600030101010101" pitchFamily="2" charset="-122"/>
                </a:rPr>
                <a:t>不发送</a:t>
              </a:r>
            </a:p>
          </p:txBody>
        </p:sp>
        <p:sp>
          <p:nvSpPr>
            <p:cNvPr id="28" name="文本框 27">
              <a:extLst>
                <a:ext uri="{FF2B5EF4-FFF2-40B4-BE49-F238E27FC236}">
                  <a16:creationId xmlns:a16="http://schemas.microsoft.com/office/drawing/2014/main" id="{FA59EE5B-7E20-4677-A12D-254E82C57C49}"/>
                </a:ext>
              </a:extLst>
            </p:cNvPr>
            <p:cNvSpPr txBox="1"/>
            <p:nvPr/>
          </p:nvSpPr>
          <p:spPr>
            <a:xfrm>
              <a:off x="1240041" y="3108338"/>
              <a:ext cx="1075324" cy="541668"/>
            </a:xfrm>
            <a:prstGeom prst="rect">
              <a:avLst/>
            </a:prstGeom>
            <a:noFill/>
          </p:spPr>
          <p:txBody>
            <a:bodyPr wrap="square" rtlCol="0">
              <a:spAutoFit/>
            </a:bodyPr>
            <a:lstStyle/>
            <a:p>
              <a:r>
                <a:rPr lang="zh-CN" altLang="en-US" sz="1400" b="1" dirty="0">
                  <a:solidFill>
                    <a:schemeClr val="accent1"/>
                  </a:solidFill>
                  <a:latin typeface="宋体" panose="02010600030101010101" pitchFamily="2" charset="-122"/>
                  <a:ea typeface="宋体" panose="02010600030101010101" pitchFamily="2" charset="-122"/>
                </a:rPr>
                <a:t>接收</a:t>
              </a:r>
              <a:r>
                <a:rPr lang="en-US" altLang="zh-CN" sz="1400" b="1" dirty="0">
                  <a:solidFill>
                    <a:schemeClr val="accent1"/>
                  </a:solidFill>
                  <a:latin typeface="宋体" panose="02010600030101010101" pitchFamily="2" charset="-122"/>
                  <a:ea typeface="宋体" panose="02010600030101010101" pitchFamily="2" charset="-122"/>
                </a:rPr>
                <a:t>FIN</a:t>
              </a:r>
              <a:r>
                <a:rPr lang="zh-CN" altLang="en-US" sz="1400" b="1" dirty="0">
                  <a:solidFill>
                    <a:schemeClr val="accent1"/>
                  </a:solidFill>
                  <a:latin typeface="宋体" panose="02010600030101010101" pitchFamily="2" charset="-122"/>
                  <a:ea typeface="宋体" panose="02010600030101010101" pitchFamily="2" charset="-122"/>
                </a:rPr>
                <a:t>，</a:t>
              </a:r>
              <a:endParaRPr lang="en-US" altLang="zh-CN" sz="1400" b="1" dirty="0">
                <a:solidFill>
                  <a:schemeClr val="accent1"/>
                </a:solidFill>
                <a:latin typeface="宋体" panose="02010600030101010101" pitchFamily="2" charset="-122"/>
                <a:ea typeface="宋体" panose="02010600030101010101" pitchFamily="2" charset="-122"/>
              </a:endParaRPr>
            </a:p>
            <a:p>
              <a:r>
                <a:rPr lang="zh-CN" altLang="en-US" sz="1400" b="1" dirty="0">
                  <a:solidFill>
                    <a:schemeClr val="accent1"/>
                  </a:solidFill>
                  <a:latin typeface="宋体" panose="02010600030101010101" pitchFamily="2" charset="-122"/>
                  <a:ea typeface="宋体" panose="02010600030101010101" pitchFamily="2" charset="-122"/>
                </a:rPr>
                <a:t>发送</a:t>
              </a:r>
              <a:r>
                <a:rPr lang="en-US" altLang="zh-CN" sz="1400" b="1" dirty="0">
                  <a:solidFill>
                    <a:schemeClr val="accent1"/>
                  </a:solidFill>
                  <a:latin typeface="宋体" panose="02010600030101010101" pitchFamily="2" charset="-122"/>
                  <a:ea typeface="宋体" panose="02010600030101010101" pitchFamily="2" charset="-122"/>
                </a:rPr>
                <a:t>ACK</a:t>
              </a:r>
              <a:endParaRPr lang="zh-CN" altLang="en-US" sz="1400" b="1" dirty="0">
                <a:solidFill>
                  <a:schemeClr val="accent1"/>
                </a:solidFill>
                <a:latin typeface="宋体" panose="02010600030101010101" pitchFamily="2" charset="-122"/>
                <a:ea typeface="宋体" panose="02010600030101010101" pitchFamily="2" charset="-122"/>
              </a:endParaRPr>
            </a:p>
          </p:txBody>
        </p:sp>
        <p:sp>
          <p:nvSpPr>
            <p:cNvPr id="29" name="文本框 28">
              <a:extLst>
                <a:ext uri="{FF2B5EF4-FFF2-40B4-BE49-F238E27FC236}">
                  <a16:creationId xmlns:a16="http://schemas.microsoft.com/office/drawing/2014/main" id="{4A842E07-8831-406C-87B0-C35757BA23A7}"/>
                </a:ext>
              </a:extLst>
            </p:cNvPr>
            <p:cNvSpPr txBox="1"/>
            <p:nvPr/>
          </p:nvSpPr>
          <p:spPr>
            <a:xfrm>
              <a:off x="425769" y="2135570"/>
              <a:ext cx="974367" cy="313598"/>
            </a:xfrm>
            <a:prstGeom prst="rect">
              <a:avLst/>
            </a:prstGeom>
            <a:noFill/>
          </p:spPr>
          <p:txBody>
            <a:bodyPr wrap="square" rtlCol="0">
              <a:spAutoFit/>
            </a:bodyPr>
            <a:lstStyle/>
            <a:p>
              <a:r>
                <a:rPr lang="zh-CN" altLang="en-US" sz="1400" b="1" dirty="0">
                  <a:solidFill>
                    <a:srgbClr val="C00000"/>
                  </a:solidFill>
                  <a:latin typeface="宋体" panose="02010600030101010101" pitchFamily="2" charset="-122"/>
                  <a:ea typeface="宋体" panose="02010600030101010101" pitchFamily="2" charset="-122"/>
                </a:rPr>
                <a:t>等待</a:t>
              </a:r>
              <a:r>
                <a:rPr lang="en-US" altLang="zh-CN" sz="1400" b="1" dirty="0">
                  <a:solidFill>
                    <a:srgbClr val="C00000"/>
                  </a:solidFill>
                  <a:latin typeface="宋体" panose="02010600030101010101" pitchFamily="2" charset="-122"/>
                  <a:ea typeface="宋体" panose="02010600030101010101" pitchFamily="2" charset="-122"/>
                </a:rPr>
                <a:t>30s</a:t>
              </a:r>
              <a:endParaRPr lang="zh-CN" altLang="en-US" sz="1400" b="1" dirty="0">
                <a:solidFill>
                  <a:srgbClr val="C00000"/>
                </a:solidFill>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3C154508-4F7B-47EF-9094-7343811661B8}"/>
                </a:ext>
              </a:extLst>
            </p:cNvPr>
            <p:cNvSpPr txBox="1"/>
            <p:nvPr/>
          </p:nvSpPr>
          <p:spPr>
            <a:xfrm>
              <a:off x="3819360" y="1560201"/>
              <a:ext cx="1684830" cy="307777"/>
            </a:xfrm>
            <a:prstGeom prst="rect">
              <a:avLst/>
            </a:prstGeom>
            <a:noFill/>
          </p:spPr>
          <p:txBody>
            <a:bodyPr wrap="square" rtlCol="0">
              <a:spAutoFit/>
            </a:bodyPr>
            <a:lstStyle/>
            <a:p>
              <a:r>
                <a:rPr lang="zh-CN" altLang="en-US" sz="1400" b="1" dirty="0">
                  <a:latin typeface="宋体" panose="02010600030101010101" pitchFamily="2" charset="-122"/>
                  <a:ea typeface="宋体" panose="02010600030101010101" pitchFamily="2" charset="-122"/>
                </a:rPr>
                <a:t>客户请求建立连接</a:t>
              </a:r>
            </a:p>
          </p:txBody>
        </p:sp>
        <p:sp>
          <p:nvSpPr>
            <p:cNvPr id="31" name="文本框 30">
              <a:extLst>
                <a:ext uri="{FF2B5EF4-FFF2-40B4-BE49-F238E27FC236}">
                  <a16:creationId xmlns:a16="http://schemas.microsoft.com/office/drawing/2014/main" id="{07503AA4-83B8-4532-8F7E-A716BB93902E}"/>
                </a:ext>
              </a:extLst>
            </p:cNvPr>
            <p:cNvSpPr txBox="1"/>
            <p:nvPr/>
          </p:nvSpPr>
          <p:spPr>
            <a:xfrm>
              <a:off x="4016300" y="4659720"/>
              <a:ext cx="1614783" cy="307777"/>
            </a:xfrm>
            <a:prstGeom prst="rect">
              <a:avLst/>
            </a:prstGeom>
            <a:noFill/>
          </p:spPr>
          <p:txBody>
            <a:bodyPr wrap="square" rtlCol="0">
              <a:spAutoFit/>
            </a:bodyPr>
            <a:lstStyle/>
            <a:p>
              <a:r>
                <a:rPr lang="zh-CN" altLang="en-US" sz="1400" b="1" dirty="0">
                  <a:latin typeface="宋体" panose="02010600030101010101" pitchFamily="2" charset="-122"/>
                  <a:ea typeface="宋体" panose="02010600030101010101" pitchFamily="2" charset="-122"/>
                </a:rPr>
                <a:t>客户请求关闭连接</a:t>
              </a:r>
            </a:p>
          </p:txBody>
        </p:sp>
      </p:grpSp>
      <p:grpSp>
        <p:nvGrpSpPr>
          <p:cNvPr id="32" name="组合 31"/>
          <p:cNvGrpSpPr/>
          <p:nvPr/>
        </p:nvGrpSpPr>
        <p:grpSpPr>
          <a:xfrm>
            <a:off x="6228603" y="1727337"/>
            <a:ext cx="5376572" cy="3504151"/>
            <a:chOff x="6282638" y="1497074"/>
            <a:chExt cx="5376572" cy="3504151"/>
          </a:xfrm>
        </p:grpSpPr>
        <p:sp>
          <p:nvSpPr>
            <p:cNvPr id="33" name="矩形 32">
              <a:extLst>
                <a:ext uri="{FF2B5EF4-FFF2-40B4-BE49-F238E27FC236}">
                  <a16:creationId xmlns:a16="http://schemas.microsoft.com/office/drawing/2014/main" id="{73DB28F2-2FBB-467B-90FF-93F396FDEEA1}"/>
                </a:ext>
              </a:extLst>
            </p:cNvPr>
            <p:cNvSpPr/>
            <p:nvPr/>
          </p:nvSpPr>
          <p:spPr>
            <a:xfrm>
              <a:off x="8140199" y="1821915"/>
              <a:ext cx="1661448" cy="353386"/>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solidFill>
                    <a:schemeClr val="tx1"/>
                  </a:solidFill>
                  <a:latin typeface="宋体" panose="02010600030101010101" pitchFamily="2" charset="-122"/>
                  <a:ea typeface="宋体" panose="02010600030101010101" pitchFamily="2" charset="-122"/>
                </a:rPr>
                <a:t>CLOSED</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34" name="矩形 33">
              <a:extLst>
                <a:ext uri="{FF2B5EF4-FFF2-40B4-BE49-F238E27FC236}">
                  <a16:creationId xmlns:a16="http://schemas.microsoft.com/office/drawing/2014/main" id="{C936EA3C-F5A0-4A72-846C-87FAC96C32C7}"/>
                </a:ext>
              </a:extLst>
            </p:cNvPr>
            <p:cNvSpPr/>
            <p:nvPr/>
          </p:nvSpPr>
          <p:spPr>
            <a:xfrm>
              <a:off x="6283774" y="2584039"/>
              <a:ext cx="1661448" cy="353386"/>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solidFill>
                    <a:schemeClr val="tx1"/>
                  </a:solidFill>
                  <a:latin typeface="宋体" panose="02010600030101010101" pitchFamily="2" charset="-122"/>
                  <a:ea typeface="宋体" panose="02010600030101010101" pitchFamily="2" charset="-122"/>
                </a:rPr>
                <a:t>LAST_ACK</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35" name="矩形 34">
              <a:extLst>
                <a:ext uri="{FF2B5EF4-FFF2-40B4-BE49-F238E27FC236}">
                  <a16:creationId xmlns:a16="http://schemas.microsoft.com/office/drawing/2014/main" id="{79154DBB-62F2-4F0E-A03F-77C9E6807641}"/>
                </a:ext>
              </a:extLst>
            </p:cNvPr>
            <p:cNvSpPr/>
            <p:nvPr/>
          </p:nvSpPr>
          <p:spPr>
            <a:xfrm>
              <a:off x="9997762" y="2584039"/>
              <a:ext cx="1661448" cy="353386"/>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solidFill>
                    <a:schemeClr val="tx1"/>
                  </a:solidFill>
                  <a:latin typeface="宋体" panose="02010600030101010101" pitchFamily="2" charset="-122"/>
                  <a:ea typeface="宋体" panose="02010600030101010101" pitchFamily="2" charset="-122"/>
                </a:rPr>
                <a:t>LISTEN</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36" name="矩形 35">
              <a:extLst>
                <a:ext uri="{FF2B5EF4-FFF2-40B4-BE49-F238E27FC236}">
                  <a16:creationId xmlns:a16="http://schemas.microsoft.com/office/drawing/2014/main" id="{8C6AE684-6DCF-4EC9-B66D-6AB2B3525049}"/>
                </a:ext>
              </a:extLst>
            </p:cNvPr>
            <p:cNvSpPr/>
            <p:nvPr/>
          </p:nvSpPr>
          <p:spPr>
            <a:xfrm>
              <a:off x="9997762" y="3857063"/>
              <a:ext cx="1659714" cy="353386"/>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solidFill>
                    <a:schemeClr val="tx1"/>
                  </a:solidFill>
                  <a:latin typeface="宋体" panose="02010600030101010101" pitchFamily="2" charset="-122"/>
                  <a:ea typeface="宋体" panose="02010600030101010101" pitchFamily="2" charset="-122"/>
                </a:rPr>
                <a:t>SYN_RCVD</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37" name="矩形 36">
              <a:extLst>
                <a:ext uri="{FF2B5EF4-FFF2-40B4-BE49-F238E27FC236}">
                  <a16:creationId xmlns:a16="http://schemas.microsoft.com/office/drawing/2014/main" id="{4DBB7132-0495-4667-9217-3C07A5E3C2D2}"/>
                </a:ext>
              </a:extLst>
            </p:cNvPr>
            <p:cNvSpPr/>
            <p:nvPr/>
          </p:nvSpPr>
          <p:spPr>
            <a:xfrm>
              <a:off x="8140199" y="4483027"/>
              <a:ext cx="1659714" cy="353386"/>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solidFill>
                    <a:schemeClr val="tx1"/>
                  </a:solidFill>
                  <a:latin typeface="宋体" panose="02010600030101010101" pitchFamily="2" charset="-122"/>
                  <a:ea typeface="宋体" panose="02010600030101010101" pitchFamily="2" charset="-122"/>
                </a:rPr>
                <a:t>ESTABISHED</a:t>
              </a:r>
              <a:endParaRPr lang="zh-CN" altLang="en-US" sz="1400" dirty="0">
                <a:solidFill>
                  <a:schemeClr val="tx1"/>
                </a:solidFill>
                <a:latin typeface="宋体" panose="02010600030101010101" pitchFamily="2" charset="-122"/>
                <a:ea typeface="宋体" panose="02010600030101010101" pitchFamily="2" charset="-122"/>
              </a:endParaRPr>
            </a:p>
          </p:txBody>
        </p:sp>
        <p:sp>
          <p:nvSpPr>
            <p:cNvPr id="38" name="矩形 37">
              <a:extLst>
                <a:ext uri="{FF2B5EF4-FFF2-40B4-BE49-F238E27FC236}">
                  <a16:creationId xmlns:a16="http://schemas.microsoft.com/office/drawing/2014/main" id="{4982E1AD-D9FB-4F37-B707-48601501184C}"/>
                </a:ext>
              </a:extLst>
            </p:cNvPr>
            <p:cNvSpPr/>
            <p:nvPr/>
          </p:nvSpPr>
          <p:spPr>
            <a:xfrm>
              <a:off x="6282638" y="3857063"/>
              <a:ext cx="1659714" cy="353386"/>
            </a:xfrm>
            <a:prstGeom prst="rect">
              <a:avLst/>
            </a:prstGeom>
            <a:solidFill>
              <a:srgbClr val="FFFF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solidFill>
                    <a:schemeClr val="tx1"/>
                  </a:solidFill>
                  <a:latin typeface="宋体" panose="02010600030101010101" pitchFamily="2" charset="-122"/>
                  <a:ea typeface="宋体" panose="02010600030101010101" pitchFamily="2" charset="-122"/>
                </a:rPr>
                <a:t>CLOSE_WAIT</a:t>
              </a:r>
              <a:endParaRPr lang="zh-CN" altLang="en-US" sz="1400" dirty="0">
                <a:solidFill>
                  <a:schemeClr val="tx1"/>
                </a:solidFill>
                <a:latin typeface="宋体" panose="02010600030101010101" pitchFamily="2" charset="-122"/>
                <a:ea typeface="宋体" panose="02010600030101010101" pitchFamily="2" charset="-122"/>
              </a:endParaRPr>
            </a:p>
          </p:txBody>
        </p:sp>
        <p:cxnSp>
          <p:nvCxnSpPr>
            <p:cNvPr id="39" name="连接符: 曲线 76">
              <a:extLst>
                <a:ext uri="{FF2B5EF4-FFF2-40B4-BE49-F238E27FC236}">
                  <a16:creationId xmlns:a16="http://schemas.microsoft.com/office/drawing/2014/main" id="{38E127AC-F2F6-417A-8E5F-380AB3E7896B}"/>
                </a:ext>
              </a:extLst>
            </p:cNvPr>
            <p:cNvCxnSpPr>
              <a:stCxn id="34" idx="0"/>
              <a:endCxn id="33" idx="1"/>
            </p:cNvCxnSpPr>
            <p:nvPr/>
          </p:nvCxnSpPr>
          <p:spPr>
            <a:xfrm rot="5400000" flipH="1" flipV="1">
              <a:off x="7334633" y="1778473"/>
              <a:ext cx="585432" cy="1025701"/>
            </a:xfrm>
            <a:prstGeom prst="curvedConnector2">
              <a:avLst/>
            </a:prstGeom>
            <a:ln w="28575">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40" name="连接符: 曲线 77">
              <a:extLst>
                <a:ext uri="{FF2B5EF4-FFF2-40B4-BE49-F238E27FC236}">
                  <a16:creationId xmlns:a16="http://schemas.microsoft.com/office/drawing/2014/main" id="{1E71BA29-A3FA-4C7E-BBE3-841357248358}"/>
                </a:ext>
              </a:extLst>
            </p:cNvPr>
            <p:cNvCxnSpPr>
              <a:stCxn id="33" idx="3"/>
              <a:endCxn id="35" idx="0"/>
            </p:cNvCxnSpPr>
            <p:nvPr/>
          </p:nvCxnSpPr>
          <p:spPr>
            <a:xfrm>
              <a:off x="9801648" y="1998608"/>
              <a:ext cx="1026838" cy="585432"/>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B4F841CA-6879-4498-8966-6CBA3D22F476}"/>
                </a:ext>
              </a:extLst>
            </p:cNvPr>
            <p:cNvCxnSpPr>
              <a:stCxn id="35" idx="2"/>
              <a:endCxn id="36" idx="0"/>
            </p:cNvCxnSpPr>
            <p:nvPr/>
          </p:nvCxnSpPr>
          <p:spPr>
            <a:xfrm flipH="1">
              <a:off x="10827619" y="2937425"/>
              <a:ext cx="867" cy="9196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连接符: 曲线 79">
              <a:extLst>
                <a:ext uri="{FF2B5EF4-FFF2-40B4-BE49-F238E27FC236}">
                  <a16:creationId xmlns:a16="http://schemas.microsoft.com/office/drawing/2014/main" id="{96FAAD9E-6033-430E-AFFC-760EEB9331FD}"/>
                </a:ext>
              </a:extLst>
            </p:cNvPr>
            <p:cNvCxnSpPr>
              <a:stCxn id="36" idx="2"/>
              <a:endCxn id="37" idx="3"/>
            </p:cNvCxnSpPr>
            <p:nvPr/>
          </p:nvCxnSpPr>
          <p:spPr>
            <a:xfrm rot="5400000">
              <a:off x="10089132" y="3921232"/>
              <a:ext cx="449271" cy="1027705"/>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连接符: 曲线 80">
              <a:extLst>
                <a:ext uri="{FF2B5EF4-FFF2-40B4-BE49-F238E27FC236}">
                  <a16:creationId xmlns:a16="http://schemas.microsoft.com/office/drawing/2014/main" id="{F5F83B5A-4200-4958-ACD1-DA69D94A5C04}"/>
                </a:ext>
              </a:extLst>
            </p:cNvPr>
            <p:cNvCxnSpPr>
              <a:stCxn id="37" idx="1"/>
              <a:endCxn id="38" idx="2"/>
            </p:cNvCxnSpPr>
            <p:nvPr/>
          </p:nvCxnSpPr>
          <p:spPr>
            <a:xfrm rot="10800000">
              <a:off x="7112495" y="4210450"/>
              <a:ext cx="1027704" cy="449271"/>
            </a:xfrm>
            <a:prstGeom prst="curved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EF8B4C1A-F136-47D2-AF4B-17D5426D8806}"/>
                </a:ext>
              </a:extLst>
            </p:cNvPr>
            <p:cNvCxnSpPr>
              <a:stCxn id="38" idx="0"/>
              <a:endCxn id="34" idx="2"/>
            </p:cNvCxnSpPr>
            <p:nvPr/>
          </p:nvCxnSpPr>
          <p:spPr>
            <a:xfrm flipV="1">
              <a:off x="7112495" y="2937425"/>
              <a:ext cx="2003" cy="9196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55625E95-C167-4B0A-8994-9EB2DDECFDAF}"/>
                </a:ext>
              </a:extLst>
            </p:cNvPr>
            <p:cNvSpPr txBox="1"/>
            <p:nvPr/>
          </p:nvSpPr>
          <p:spPr>
            <a:xfrm>
              <a:off x="9489989" y="3143445"/>
              <a:ext cx="1337630" cy="523220"/>
            </a:xfrm>
            <a:prstGeom prst="rect">
              <a:avLst/>
            </a:prstGeom>
            <a:noFill/>
          </p:spPr>
          <p:txBody>
            <a:bodyPr wrap="square" rtlCol="0">
              <a:spAutoFit/>
            </a:bodyPr>
            <a:lstStyle/>
            <a:p>
              <a:pPr algn="r"/>
              <a:r>
                <a:rPr lang="zh-CN" altLang="en-US" sz="1400" b="1" dirty="0">
                  <a:solidFill>
                    <a:srgbClr val="C00000"/>
                  </a:solidFill>
                  <a:latin typeface="宋体" panose="02010600030101010101" pitchFamily="2" charset="-122"/>
                  <a:ea typeface="宋体" panose="02010600030101010101" pitchFamily="2" charset="-122"/>
                </a:rPr>
                <a:t>接收</a:t>
              </a:r>
              <a:r>
                <a:rPr lang="en-US" altLang="zh-CN" sz="1400" b="1" dirty="0">
                  <a:solidFill>
                    <a:srgbClr val="C00000"/>
                  </a:solidFill>
                  <a:latin typeface="宋体" panose="02010600030101010101" pitchFamily="2" charset="-122"/>
                  <a:ea typeface="宋体" panose="02010600030101010101" pitchFamily="2" charset="-122"/>
                </a:rPr>
                <a:t>SYN</a:t>
              </a:r>
              <a:r>
                <a:rPr lang="zh-CN" altLang="en-US" sz="1400" b="1" dirty="0">
                  <a:solidFill>
                    <a:srgbClr val="C00000"/>
                  </a:solidFill>
                  <a:latin typeface="宋体" panose="02010600030101010101" pitchFamily="2" charset="-122"/>
                  <a:ea typeface="宋体" panose="02010600030101010101" pitchFamily="2" charset="-122"/>
                </a:rPr>
                <a:t>，</a:t>
              </a:r>
              <a:endParaRPr lang="en-US" altLang="zh-CN" sz="1400" b="1" dirty="0">
                <a:solidFill>
                  <a:srgbClr val="C00000"/>
                </a:solidFill>
                <a:latin typeface="宋体" panose="02010600030101010101" pitchFamily="2" charset="-122"/>
                <a:ea typeface="宋体" panose="02010600030101010101" pitchFamily="2" charset="-122"/>
              </a:endParaRPr>
            </a:p>
            <a:p>
              <a:pPr algn="r"/>
              <a:r>
                <a:rPr lang="zh-CN" altLang="en-US" sz="1400" b="1" dirty="0">
                  <a:solidFill>
                    <a:srgbClr val="C00000"/>
                  </a:solidFill>
                  <a:latin typeface="宋体" panose="02010600030101010101" pitchFamily="2" charset="-122"/>
                  <a:ea typeface="宋体" panose="02010600030101010101" pitchFamily="2" charset="-122"/>
                </a:rPr>
                <a:t>发送</a:t>
              </a:r>
              <a:r>
                <a:rPr lang="en-US" altLang="zh-CN" sz="1400" b="1" dirty="0">
                  <a:solidFill>
                    <a:srgbClr val="C00000"/>
                  </a:solidFill>
                  <a:latin typeface="宋体" panose="02010600030101010101" pitchFamily="2" charset="-122"/>
                  <a:ea typeface="宋体" panose="02010600030101010101" pitchFamily="2" charset="-122"/>
                </a:rPr>
                <a:t>SYN&amp;ACK</a:t>
              </a:r>
              <a:endParaRPr lang="zh-CN" altLang="en-US" sz="1400" b="1" dirty="0">
                <a:solidFill>
                  <a:srgbClr val="C00000"/>
                </a:solidFill>
                <a:latin typeface="宋体" panose="02010600030101010101" pitchFamily="2" charset="-122"/>
                <a:ea typeface="宋体" panose="02010600030101010101" pitchFamily="2" charset="-122"/>
              </a:endParaRPr>
            </a:p>
          </p:txBody>
        </p:sp>
        <p:sp>
          <p:nvSpPr>
            <p:cNvPr id="46" name="文本框 45">
              <a:extLst>
                <a:ext uri="{FF2B5EF4-FFF2-40B4-BE49-F238E27FC236}">
                  <a16:creationId xmlns:a16="http://schemas.microsoft.com/office/drawing/2014/main" id="{C291E9EE-81B9-432C-984D-0EE513E03827}"/>
                </a:ext>
              </a:extLst>
            </p:cNvPr>
            <p:cNvSpPr txBox="1"/>
            <p:nvPr/>
          </p:nvSpPr>
          <p:spPr>
            <a:xfrm>
              <a:off x="10485480" y="4478005"/>
              <a:ext cx="981385" cy="523220"/>
            </a:xfrm>
            <a:prstGeom prst="rect">
              <a:avLst/>
            </a:prstGeom>
            <a:noFill/>
          </p:spPr>
          <p:txBody>
            <a:bodyPr wrap="square" rtlCol="0">
              <a:spAutoFit/>
            </a:bodyPr>
            <a:lstStyle/>
            <a:p>
              <a:r>
                <a:rPr lang="zh-CN" altLang="en-US" sz="1400" b="1" dirty="0">
                  <a:ln w="0"/>
                  <a:solidFill>
                    <a:schemeClr val="accent1"/>
                  </a:solidFill>
                  <a:latin typeface="宋体" panose="02010600030101010101" pitchFamily="2" charset="-122"/>
                  <a:ea typeface="宋体" panose="02010600030101010101" pitchFamily="2" charset="-122"/>
                </a:rPr>
                <a:t>接收</a:t>
              </a:r>
              <a:r>
                <a:rPr lang="en-US" altLang="zh-CN" sz="1400" b="1" dirty="0">
                  <a:ln w="0"/>
                  <a:solidFill>
                    <a:schemeClr val="accent1"/>
                  </a:solidFill>
                  <a:latin typeface="宋体" panose="02010600030101010101" pitchFamily="2" charset="-122"/>
                  <a:ea typeface="宋体" panose="02010600030101010101" pitchFamily="2" charset="-122"/>
                </a:rPr>
                <a:t>ACK</a:t>
              </a:r>
              <a:r>
                <a:rPr lang="zh-CN" altLang="en-US" sz="1400" b="1" dirty="0">
                  <a:ln w="0"/>
                  <a:solidFill>
                    <a:schemeClr val="accent1"/>
                  </a:solidFill>
                  <a:latin typeface="宋体" panose="02010600030101010101" pitchFamily="2" charset="-122"/>
                  <a:ea typeface="宋体" panose="02010600030101010101" pitchFamily="2" charset="-122"/>
                </a:rPr>
                <a:t>，</a:t>
              </a:r>
              <a:endParaRPr lang="en-US" altLang="zh-CN" sz="1400" b="1" dirty="0">
                <a:ln w="0"/>
                <a:solidFill>
                  <a:schemeClr val="accent1"/>
                </a:solidFill>
                <a:latin typeface="宋体" panose="02010600030101010101" pitchFamily="2" charset="-122"/>
                <a:ea typeface="宋体" panose="02010600030101010101" pitchFamily="2" charset="-122"/>
              </a:endParaRPr>
            </a:p>
            <a:p>
              <a:r>
                <a:rPr lang="zh-CN" altLang="en-US" sz="1400" b="1" dirty="0">
                  <a:ln w="0"/>
                  <a:solidFill>
                    <a:schemeClr val="accent1"/>
                  </a:solidFill>
                  <a:latin typeface="宋体" panose="02010600030101010101" pitchFamily="2" charset="-122"/>
                  <a:ea typeface="宋体" panose="02010600030101010101" pitchFamily="2" charset="-122"/>
                </a:rPr>
                <a:t>不发送</a:t>
              </a:r>
            </a:p>
          </p:txBody>
        </p:sp>
        <p:sp>
          <p:nvSpPr>
            <p:cNvPr id="47" name="文本框 46">
              <a:extLst>
                <a:ext uri="{FF2B5EF4-FFF2-40B4-BE49-F238E27FC236}">
                  <a16:creationId xmlns:a16="http://schemas.microsoft.com/office/drawing/2014/main" id="{41BDE3CF-6606-47FD-BBE7-2ECA77C6187C}"/>
                </a:ext>
              </a:extLst>
            </p:cNvPr>
            <p:cNvSpPr txBox="1"/>
            <p:nvPr/>
          </p:nvSpPr>
          <p:spPr>
            <a:xfrm>
              <a:off x="6282638" y="4469736"/>
              <a:ext cx="1173472" cy="523220"/>
            </a:xfrm>
            <a:prstGeom prst="rect">
              <a:avLst/>
            </a:prstGeom>
            <a:noFill/>
          </p:spPr>
          <p:txBody>
            <a:bodyPr wrap="square" rtlCol="0">
              <a:spAutoFit/>
            </a:bodyPr>
            <a:lstStyle/>
            <a:p>
              <a:pPr algn="r"/>
              <a:r>
                <a:rPr lang="zh-CN" altLang="en-US" sz="1400" b="1" dirty="0">
                  <a:solidFill>
                    <a:srgbClr val="C00000"/>
                  </a:solidFill>
                  <a:latin typeface="宋体" panose="02010600030101010101" pitchFamily="2" charset="-122"/>
                  <a:ea typeface="宋体" panose="02010600030101010101" pitchFamily="2" charset="-122"/>
                </a:rPr>
                <a:t>接收</a:t>
              </a:r>
              <a:r>
                <a:rPr lang="en-US" altLang="zh-CN" sz="1400" b="1" dirty="0">
                  <a:solidFill>
                    <a:srgbClr val="C00000"/>
                  </a:solidFill>
                  <a:latin typeface="宋体" panose="02010600030101010101" pitchFamily="2" charset="-122"/>
                  <a:ea typeface="宋体" panose="02010600030101010101" pitchFamily="2" charset="-122"/>
                </a:rPr>
                <a:t>FIN</a:t>
              </a:r>
              <a:r>
                <a:rPr lang="zh-CN" altLang="en-US" sz="1400" b="1" dirty="0">
                  <a:solidFill>
                    <a:srgbClr val="C00000"/>
                  </a:solidFill>
                  <a:latin typeface="宋体" panose="02010600030101010101" pitchFamily="2" charset="-122"/>
                  <a:ea typeface="宋体" panose="02010600030101010101" pitchFamily="2" charset="-122"/>
                </a:rPr>
                <a:t>，</a:t>
              </a:r>
              <a:endParaRPr lang="en-US" altLang="zh-CN" sz="1400" b="1" dirty="0">
                <a:solidFill>
                  <a:srgbClr val="C00000"/>
                </a:solidFill>
                <a:latin typeface="宋体" panose="02010600030101010101" pitchFamily="2" charset="-122"/>
                <a:ea typeface="宋体" panose="02010600030101010101" pitchFamily="2" charset="-122"/>
              </a:endParaRPr>
            </a:p>
            <a:p>
              <a:pPr algn="r"/>
              <a:r>
                <a:rPr lang="zh-CN" altLang="en-US" sz="1400" b="1" dirty="0">
                  <a:solidFill>
                    <a:srgbClr val="C00000"/>
                  </a:solidFill>
                  <a:latin typeface="宋体" panose="02010600030101010101" pitchFamily="2" charset="-122"/>
                  <a:ea typeface="宋体" panose="02010600030101010101" pitchFamily="2" charset="-122"/>
                </a:rPr>
                <a:t>发送</a:t>
              </a:r>
              <a:r>
                <a:rPr lang="en-US" altLang="zh-CN" sz="1400" b="1" dirty="0">
                  <a:solidFill>
                    <a:srgbClr val="C00000"/>
                  </a:solidFill>
                  <a:latin typeface="宋体" panose="02010600030101010101" pitchFamily="2" charset="-122"/>
                  <a:ea typeface="宋体" panose="02010600030101010101" pitchFamily="2" charset="-122"/>
                </a:rPr>
                <a:t>ACK</a:t>
              </a:r>
              <a:endParaRPr lang="zh-CN" altLang="en-US" sz="1400" b="1" dirty="0">
                <a:solidFill>
                  <a:srgbClr val="C00000"/>
                </a:solidFill>
                <a:latin typeface="宋体" panose="02010600030101010101" pitchFamily="2" charset="-122"/>
                <a:ea typeface="宋体" panose="02010600030101010101" pitchFamily="2" charset="-122"/>
              </a:endParaRPr>
            </a:p>
          </p:txBody>
        </p:sp>
        <p:sp>
          <p:nvSpPr>
            <p:cNvPr id="48" name="文本框 47">
              <a:extLst>
                <a:ext uri="{FF2B5EF4-FFF2-40B4-BE49-F238E27FC236}">
                  <a16:creationId xmlns:a16="http://schemas.microsoft.com/office/drawing/2014/main" id="{59C25A3A-70AB-456C-8762-7C3CC9AD969E}"/>
                </a:ext>
              </a:extLst>
            </p:cNvPr>
            <p:cNvSpPr txBox="1"/>
            <p:nvPr/>
          </p:nvSpPr>
          <p:spPr>
            <a:xfrm>
              <a:off x="7112494" y="3106132"/>
              <a:ext cx="1120392" cy="307777"/>
            </a:xfrm>
            <a:prstGeom prst="rect">
              <a:avLst/>
            </a:prstGeom>
            <a:noFill/>
          </p:spPr>
          <p:txBody>
            <a:bodyPr wrap="square" rtlCol="0">
              <a:spAutoFit/>
            </a:bodyPr>
            <a:lstStyle/>
            <a:p>
              <a:r>
                <a:rPr lang="zh-CN" altLang="en-US" sz="1400" b="1" dirty="0">
                  <a:ln w="0"/>
                  <a:solidFill>
                    <a:schemeClr val="accent1"/>
                  </a:solidFill>
                  <a:latin typeface="宋体" panose="02010600030101010101" pitchFamily="2" charset="-122"/>
                  <a:ea typeface="宋体" panose="02010600030101010101" pitchFamily="2" charset="-122"/>
                </a:rPr>
                <a:t>发送</a:t>
              </a:r>
              <a:r>
                <a:rPr lang="en-US" altLang="zh-CN" sz="1400" b="1" dirty="0">
                  <a:ln w="0"/>
                  <a:solidFill>
                    <a:schemeClr val="accent1"/>
                  </a:solidFill>
                  <a:latin typeface="宋体" panose="02010600030101010101" pitchFamily="2" charset="-122"/>
                  <a:ea typeface="宋体" panose="02010600030101010101" pitchFamily="2" charset="-122"/>
                </a:rPr>
                <a:t>FIN</a:t>
              </a:r>
              <a:endParaRPr lang="zh-CN" altLang="en-US" sz="1400" b="1" dirty="0">
                <a:ln w="0"/>
                <a:solidFill>
                  <a:schemeClr val="accent1"/>
                </a:solidFill>
                <a:latin typeface="宋体" panose="02010600030101010101" pitchFamily="2" charset="-122"/>
                <a:ea typeface="宋体" panose="02010600030101010101" pitchFamily="2" charset="-122"/>
              </a:endParaRPr>
            </a:p>
          </p:txBody>
        </p:sp>
        <p:sp>
          <p:nvSpPr>
            <p:cNvPr id="49" name="文本框 48">
              <a:extLst>
                <a:ext uri="{FF2B5EF4-FFF2-40B4-BE49-F238E27FC236}">
                  <a16:creationId xmlns:a16="http://schemas.microsoft.com/office/drawing/2014/main" id="{28AC0A8E-7420-47D4-9FA8-F2A1E5F28CC3}"/>
                </a:ext>
              </a:extLst>
            </p:cNvPr>
            <p:cNvSpPr txBox="1"/>
            <p:nvPr/>
          </p:nvSpPr>
          <p:spPr>
            <a:xfrm>
              <a:off x="6653570" y="1736996"/>
              <a:ext cx="1019120" cy="523220"/>
            </a:xfrm>
            <a:prstGeom prst="rect">
              <a:avLst/>
            </a:prstGeom>
            <a:noFill/>
          </p:spPr>
          <p:txBody>
            <a:bodyPr wrap="square" rtlCol="0">
              <a:spAutoFit/>
            </a:bodyPr>
            <a:lstStyle/>
            <a:p>
              <a:pPr algn="ctr"/>
              <a:r>
                <a:rPr lang="zh-CN" altLang="en-US" sz="1400" b="1" dirty="0">
                  <a:solidFill>
                    <a:srgbClr val="C00000"/>
                  </a:solidFill>
                  <a:latin typeface="宋体" panose="02010600030101010101" pitchFamily="2" charset="-122"/>
                  <a:ea typeface="宋体" panose="02010600030101010101" pitchFamily="2" charset="-122"/>
                </a:rPr>
                <a:t>接收</a:t>
              </a:r>
              <a:r>
                <a:rPr lang="en-US" altLang="zh-CN" sz="1400" b="1" dirty="0">
                  <a:solidFill>
                    <a:srgbClr val="C00000"/>
                  </a:solidFill>
                  <a:latin typeface="宋体" panose="02010600030101010101" pitchFamily="2" charset="-122"/>
                  <a:ea typeface="宋体" panose="02010600030101010101" pitchFamily="2" charset="-122"/>
                </a:rPr>
                <a:t>ACK</a:t>
              </a:r>
              <a:r>
                <a:rPr lang="zh-CN" altLang="en-US" sz="1400" b="1" dirty="0">
                  <a:solidFill>
                    <a:srgbClr val="C00000"/>
                  </a:solidFill>
                  <a:latin typeface="宋体" panose="02010600030101010101" pitchFamily="2" charset="-122"/>
                  <a:ea typeface="宋体" panose="02010600030101010101" pitchFamily="2" charset="-122"/>
                </a:rPr>
                <a:t>，</a:t>
              </a:r>
              <a:endParaRPr lang="en-US" altLang="zh-CN" sz="1400" b="1" dirty="0">
                <a:solidFill>
                  <a:srgbClr val="C00000"/>
                </a:solidFill>
                <a:latin typeface="宋体" panose="02010600030101010101" pitchFamily="2" charset="-122"/>
                <a:ea typeface="宋体" panose="02010600030101010101" pitchFamily="2" charset="-122"/>
              </a:endParaRPr>
            </a:p>
            <a:p>
              <a:r>
                <a:rPr lang="zh-CN" altLang="en-US" sz="1400" b="1" dirty="0">
                  <a:solidFill>
                    <a:srgbClr val="C00000"/>
                  </a:solidFill>
                  <a:latin typeface="宋体" panose="02010600030101010101" pitchFamily="2" charset="-122"/>
                  <a:ea typeface="宋体" panose="02010600030101010101" pitchFamily="2" charset="-122"/>
                </a:rPr>
                <a:t>不发送</a:t>
              </a:r>
            </a:p>
          </p:txBody>
        </p:sp>
        <p:sp>
          <p:nvSpPr>
            <p:cNvPr id="50" name="文本框 49">
              <a:extLst>
                <a:ext uri="{FF2B5EF4-FFF2-40B4-BE49-F238E27FC236}">
                  <a16:creationId xmlns:a16="http://schemas.microsoft.com/office/drawing/2014/main" id="{C20EEA5C-BF3B-4198-B609-0B01BD645E31}"/>
                </a:ext>
              </a:extLst>
            </p:cNvPr>
            <p:cNvSpPr txBox="1"/>
            <p:nvPr/>
          </p:nvSpPr>
          <p:spPr>
            <a:xfrm>
              <a:off x="9870484" y="1497074"/>
              <a:ext cx="1784311" cy="523220"/>
            </a:xfrm>
            <a:prstGeom prst="rect">
              <a:avLst/>
            </a:prstGeom>
            <a:noFill/>
          </p:spPr>
          <p:txBody>
            <a:bodyPr wrap="square" rtlCol="0">
              <a:spAutoFit/>
            </a:bodyPr>
            <a:lstStyle/>
            <a:p>
              <a:r>
                <a:rPr lang="zh-CN" altLang="en-US" sz="1400" b="1" dirty="0">
                  <a:latin typeface="宋体" panose="02010600030101010101" pitchFamily="2" charset="-122"/>
                  <a:ea typeface="宋体" panose="02010600030101010101" pitchFamily="2" charset="-122"/>
                </a:rPr>
                <a:t>服务器建立一个监听</a:t>
              </a:r>
              <a:r>
                <a:rPr lang="en-US" altLang="zh-CN" sz="1400" b="1" dirty="0">
                  <a:latin typeface="宋体" panose="02010600030101010101" pitchFamily="2" charset="-122"/>
                  <a:ea typeface="宋体" panose="02010600030101010101" pitchFamily="2" charset="-122"/>
                </a:rPr>
                <a:t>socket</a:t>
              </a:r>
              <a:endParaRPr lang="zh-CN" altLang="en-US" sz="1400" b="1" dirty="0">
                <a:latin typeface="宋体" panose="02010600030101010101" pitchFamily="2" charset="-122"/>
                <a:ea typeface="宋体" panose="02010600030101010101" pitchFamily="2" charset="-122"/>
              </a:endParaRPr>
            </a:p>
          </p:txBody>
        </p:sp>
      </p:grpSp>
    </p:spTree>
    <p:extLst>
      <p:ext uri="{BB962C8B-B14F-4D97-AF65-F5344CB8AC3E}">
        <p14:creationId xmlns:p14="http://schemas.microsoft.com/office/powerpoint/2010/main" val="26781638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1346506" y="374572"/>
            <a:ext cx="7981950" cy="870333"/>
          </a:xfrm>
        </p:spPr>
        <p:txBody>
          <a:bodyPr/>
          <a:lstStyle/>
          <a:p>
            <a:r>
              <a:rPr lang="en-US" altLang="zh-CN" dirty="0" err="1">
                <a:latin typeface="微软雅黑" panose="020B0503020204020204" pitchFamily="34" charset="-122"/>
                <a:ea typeface="微软雅黑" panose="020B0503020204020204" pitchFamily="34" charset="-122"/>
              </a:rPr>
              <a:t>SYN洪泛</a:t>
            </a:r>
            <a:r>
              <a:rPr lang="zh-CN" altLang="en-US" dirty="0">
                <a:latin typeface="微软雅黑" panose="020B0503020204020204" pitchFamily="34" charset="-122"/>
                <a:ea typeface="微软雅黑" panose="020B0503020204020204" pitchFamily="34" charset="-122"/>
              </a:rPr>
              <a:t>攻击</a:t>
            </a:r>
          </a:p>
        </p:txBody>
      </p:sp>
      <p:sp>
        <p:nvSpPr>
          <p:cNvPr id="146435" name="Rectangle 3"/>
          <p:cNvSpPr>
            <a:spLocks noGrp="1" noChangeArrowheads="1"/>
          </p:cNvSpPr>
          <p:nvPr>
            <p:ph type="body" idx="1"/>
          </p:nvPr>
        </p:nvSpPr>
        <p:spPr>
          <a:xfrm>
            <a:off x="991518" y="1426802"/>
            <a:ext cx="10289754" cy="4761028"/>
          </a:xfrm>
        </p:spPr>
        <p:txBody>
          <a:bodyPr/>
          <a:lstStyle/>
          <a:p>
            <a:pPr>
              <a:lnSpc>
                <a:spcPct val="110000"/>
              </a:lnSpc>
            </a:pP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实现的问题： </a:t>
            </a:r>
          </a:p>
          <a:p>
            <a:pPr lvl="1">
              <a:lnSpc>
                <a:spcPct val="110000"/>
              </a:lnSpc>
            </a:pPr>
            <a:r>
              <a:rPr lang="zh-CN" altLang="en-US" dirty="0">
                <a:latin typeface="微软雅黑" panose="020B0503020204020204" pitchFamily="34" charset="-122"/>
                <a:ea typeface="微软雅黑" panose="020B0503020204020204" pitchFamily="34" charset="-122"/>
              </a:rPr>
              <a:t>服务器在收到</a:t>
            </a:r>
            <a:r>
              <a:rPr lang="en-US" altLang="zh-CN" dirty="0">
                <a:latin typeface="微软雅黑" panose="020B0503020204020204" pitchFamily="34" charset="-122"/>
                <a:ea typeface="微软雅黑" panose="020B0503020204020204" pitchFamily="34" charset="-122"/>
              </a:rPr>
              <a:t>SYN</a:t>
            </a:r>
            <a:r>
              <a:rPr lang="zh-CN" altLang="en-US" dirty="0">
                <a:latin typeface="微软雅黑" panose="020B0503020204020204" pitchFamily="34" charset="-122"/>
                <a:ea typeface="微软雅黑" panose="020B0503020204020204" pitchFamily="34" charset="-122"/>
              </a:rPr>
              <a:t>段后，发送</a:t>
            </a:r>
            <a:r>
              <a:rPr lang="en-US" altLang="zh-CN" dirty="0">
                <a:latin typeface="微软雅黑" panose="020B0503020204020204" pitchFamily="34" charset="-122"/>
                <a:ea typeface="微软雅黑" panose="020B0503020204020204" pitchFamily="34" charset="-122"/>
              </a:rPr>
              <a:t>SYNACK</a:t>
            </a:r>
            <a:r>
              <a:rPr lang="zh-CN" altLang="en-US" dirty="0">
                <a:latin typeface="微软雅黑" panose="020B0503020204020204" pitchFamily="34" charset="-122"/>
                <a:ea typeface="微软雅黑" panose="020B0503020204020204" pitchFamily="34" charset="-122"/>
              </a:rPr>
              <a:t>段，分配资源</a:t>
            </a:r>
          </a:p>
          <a:p>
            <a:pPr lvl="1">
              <a:lnSpc>
                <a:spcPct val="110000"/>
              </a:lnSpc>
            </a:pPr>
            <a:r>
              <a:rPr lang="zh-CN" altLang="en-US" dirty="0">
                <a:latin typeface="微软雅黑" panose="020B0503020204020204" pitchFamily="34" charset="-122"/>
                <a:ea typeface="微软雅黑" panose="020B0503020204020204" pitchFamily="34" charset="-122"/>
              </a:rPr>
              <a:t>若未收到</a:t>
            </a:r>
            <a:r>
              <a:rPr lang="en-US" altLang="zh-CN" dirty="0">
                <a:latin typeface="微软雅黑" panose="020B0503020204020204" pitchFamily="34" charset="-122"/>
                <a:ea typeface="微软雅黑" panose="020B0503020204020204" pitchFamily="34" charset="-122"/>
              </a:rPr>
              <a:t>ACK</a:t>
            </a:r>
            <a:r>
              <a:rPr lang="zh-CN" altLang="en-US" dirty="0">
                <a:latin typeface="微软雅黑" panose="020B0503020204020204" pitchFamily="34" charset="-122"/>
                <a:ea typeface="微软雅黑" panose="020B0503020204020204" pitchFamily="34" charset="-122"/>
              </a:rPr>
              <a:t>段，服务器超时后重发</a:t>
            </a:r>
            <a:r>
              <a:rPr lang="en-US" altLang="zh-CN" dirty="0">
                <a:latin typeface="微软雅黑" panose="020B0503020204020204" pitchFamily="34" charset="-122"/>
                <a:ea typeface="微软雅黑" panose="020B0503020204020204" pitchFamily="34" charset="-122"/>
              </a:rPr>
              <a:t>SYNACK</a:t>
            </a:r>
            <a:r>
              <a:rPr lang="zh-CN" altLang="en-US" dirty="0">
                <a:latin typeface="微软雅黑" panose="020B0503020204020204" pitchFamily="34" charset="-122"/>
                <a:ea typeface="微软雅黑" panose="020B0503020204020204" pitchFamily="34" charset="-122"/>
              </a:rPr>
              <a:t>段</a:t>
            </a:r>
          </a:p>
          <a:p>
            <a:pPr lvl="1">
              <a:lnSpc>
                <a:spcPct val="110000"/>
              </a:lnSpc>
            </a:pPr>
            <a:r>
              <a:rPr lang="zh-CN" altLang="en-US" dirty="0">
                <a:latin typeface="微软雅黑" panose="020B0503020204020204" pitchFamily="34" charset="-122"/>
                <a:ea typeface="微软雅黑" panose="020B0503020204020204" pitchFamily="34" charset="-122"/>
              </a:rPr>
              <a:t>服务器等待一段时间（称</a:t>
            </a:r>
            <a:r>
              <a:rPr lang="en-US" altLang="zh-CN" dirty="0">
                <a:latin typeface="微软雅黑" panose="020B0503020204020204" pitchFamily="34" charset="-122"/>
                <a:ea typeface="微软雅黑" panose="020B0503020204020204" pitchFamily="34" charset="-122"/>
              </a:rPr>
              <a:t>SYN</a:t>
            </a:r>
            <a:r>
              <a:rPr lang="zh-CN" altLang="en-US" dirty="0">
                <a:latin typeface="微软雅黑" panose="020B0503020204020204" pitchFamily="34" charset="-122"/>
                <a:ea typeface="微软雅黑" panose="020B0503020204020204" pitchFamily="34" charset="-122"/>
              </a:rPr>
              <a:t>超时）后丢弃未完成的连接，</a:t>
            </a:r>
            <a:r>
              <a:rPr lang="en-US" altLang="zh-CN" dirty="0">
                <a:solidFill>
                  <a:srgbClr val="C00000"/>
                </a:solidFill>
                <a:latin typeface="微软雅黑" panose="020B0503020204020204" pitchFamily="34" charset="-122"/>
                <a:ea typeface="微软雅黑" panose="020B0503020204020204" pitchFamily="34" charset="-122"/>
              </a:rPr>
              <a:t>SYN</a:t>
            </a:r>
            <a:r>
              <a:rPr lang="zh-CN" altLang="en-US" dirty="0">
                <a:solidFill>
                  <a:srgbClr val="C00000"/>
                </a:solidFill>
                <a:latin typeface="微软雅黑" panose="020B0503020204020204" pitchFamily="34" charset="-122"/>
                <a:ea typeface="微软雅黑" panose="020B0503020204020204" pitchFamily="34" charset="-122"/>
              </a:rPr>
              <a:t>超时的典型值为</a:t>
            </a:r>
            <a:r>
              <a:rPr lang="en-US" altLang="zh-CN" dirty="0">
                <a:solidFill>
                  <a:srgbClr val="C00000"/>
                </a:solidFill>
                <a:latin typeface="微软雅黑" panose="020B0503020204020204" pitchFamily="34" charset="-122"/>
                <a:ea typeface="微软雅黑" panose="020B0503020204020204" pitchFamily="34" charset="-122"/>
              </a:rPr>
              <a:t>30</a:t>
            </a:r>
            <a:r>
              <a:rPr lang="zh-CN" altLang="en-US" dirty="0">
                <a:solidFill>
                  <a:srgbClr val="C00000"/>
                </a:solidFill>
                <a:latin typeface="微软雅黑" panose="020B0503020204020204" pitchFamily="34" charset="-122"/>
                <a:ea typeface="微软雅黑" panose="020B0503020204020204" pitchFamily="34" charset="-122"/>
              </a:rPr>
              <a:t>秒</a:t>
            </a:r>
            <a:r>
              <a:rPr lang="en-US" altLang="zh-CN" dirty="0">
                <a:solidFill>
                  <a:srgbClr val="C00000"/>
                </a:solidFill>
                <a:latin typeface="微软雅黑" panose="020B0503020204020204" pitchFamily="34" charset="-122"/>
                <a:ea typeface="微软雅黑" panose="020B0503020204020204" pitchFamily="34" charset="-122"/>
              </a:rPr>
              <a:t>~120</a:t>
            </a:r>
            <a:r>
              <a:rPr lang="zh-CN" altLang="en-US" dirty="0">
                <a:solidFill>
                  <a:srgbClr val="C00000"/>
                </a:solidFill>
                <a:latin typeface="微软雅黑" panose="020B0503020204020204" pitchFamily="34" charset="-122"/>
                <a:ea typeface="微软雅黑" panose="020B0503020204020204" pitchFamily="34" charset="-122"/>
              </a:rPr>
              <a:t>秒</a:t>
            </a: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10000"/>
              </a:lnSpc>
            </a:pP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SYN洪泛</a:t>
            </a:r>
            <a:r>
              <a:rPr lang="zh-CN" altLang="en-US" dirty="0">
                <a:latin typeface="微软雅黑" panose="020B0503020204020204" pitchFamily="34" charset="-122"/>
                <a:ea typeface="微软雅黑" panose="020B0503020204020204" pitchFamily="34" charset="-122"/>
              </a:rPr>
              <a:t>攻击：</a:t>
            </a:r>
          </a:p>
          <a:p>
            <a:pPr lvl="1">
              <a:lnSpc>
                <a:spcPct val="110000"/>
              </a:lnSpc>
            </a:pPr>
            <a:r>
              <a:rPr lang="zh-CN" altLang="en-US" dirty="0">
                <a:latin typeface="微软雅黑" panose="020B0503020204020204" pitchFamily="34" charset="-122"/>
                <a:ea typeface="微软雅黑" panose="020B0503020204020204" pitchFamily="34" charset="-122"/>
              </a:rPr>
              <a:t>攻击者采用伪造的源</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地址，向服务器发送大量的</a:t>
            </a:r>
            <a:r>
              <a:rPr lang="en-US" altLang="zh-CN" dirty="0">
                <a:latin typeface="微软雅黑" panose="020B0503020204020204" pitchFamily="34" charset="-122"/>
                <a:ea typeface="微软雅黑" panose="020B0503020204020204" pitchFamily="34" charset="-122"/>
              </a:rPr>
              <a:t>SYN</a:t>
            </a:r>
            <a:r>
              <a:rPr lang="zh-CN" altLang="en-US" dirty="0">
                <a:latin typeface="微软雅黑" panose="020B0503020204020204" pitchFamily="34" charset="-122"/>
                <a:ea typeface="微软雅黑" panose="020B0503020204020204" pitchFamily="34" charset="-122"/>
              </a:rPr>
              <a:t>段，却不发送</a:t>
            </a:r>
            <a:r>
              <a:rPr lang="en-US" altLang="zh-CN" dirty="0">
                <a:latin typeface="微软雅黑" panose="020B0503020204020204" pitchFamily="34" charset="-122"/>
                <a:ea typeface="微软雅黑" panose="020B0503020204020204" pitchFamily="34" charset="-122"/>
              </a:rPr>
              <a:t>ACK</a:t>
            </a:r>
            <a:r>
              <a:rPr lang="zh-CN" altLang="en-US" dirty="0">
                <a:latin typeface="微软雅黑" panose="020B0503020204020204" pitchFamily="34" charset="-122"/>
                <a:ea typeface="微软雅黑" panose="020B0503020204020204" pitchFamily="34" charset="-122"/>
              </a:rPr>
              <a:t>段</a:t>
            </a:r>
          </a:p>
          <a:p>
            <a:pPr lvl="1">
              <a:lnSpc>
                <a:spcPct val="110000"/>
              </a:lnSpc>
            </a:pPr>
            <a:r>
              <a:rPr lang="zh-CN" altLang="en-US" dirty="0">
                <a:latin typeface="微软雅黑" panose="020B0503020204020204" pitchFamily="34" charset="-122"/>
                <a:ea typeface="微软雅黑" panose="020B0503020204020204" pitchFamily="34" charset="-122"/>
              </a:rPr>
              <a:t>服务器为维护一个巨大的半连接表耗尽资源，导致无法处理正常客户的连接请求，表现为服务器停止服务</a:t>
            </a:r>
          </a:p>
        </p:txBody>
      </p:sp>
      <p:sp>
        <p:nvSpPr>
          <p:cNvPr id="4"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6.3.5  </a:t>
            </a:r>
            <a:r>
              <a:rPr kumimoji="1" lang="zh-CN" altLang="en-US" dirty="0"/>
              <a:t>面向连接的传输：连接管理</a:t>
            </a:r>
          </a:p>
        </p:txBody>
      </p:sp>
      <p:sp>
        <p:nvSpPr>
          <p:cNvPr id="6" name="灯片编号占位符 3">
            <a:extLst>
              <a:ext uri="{FF2B5EF4-FFF2-40B4-BE49-F238E27FC236}">
                <a16:creationId xmlns:a16="http://schemas.microsoft.com/office/drawing/2014/main" id="{C37FEE76-2B81-4B49-B2EE-78A800A8D4C7}"/>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105</a:t>
            </a:fld>
            <a:endParaRPr kumimoji="1" lang="zh-CN" altLang="en-US" dirty="0"/>
          </a:p>
        </p:txBody>
      </p:sp>
    </p:spTree>
    <p:extLst>
      <p:ext uri="{BB962C8B-B14F-4D97-AF65-F5344CB8AC3E}">
        <p14:creationId xmlns:p14="http://schemas.microsoft.com/office/powerpoint/2010/main" val="29869807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端口扫描</a:t>
            </a:r>
          </a:p>
        </p:txBody>
      </p:sp>
      <p:sp>
        <p:nvSpPr>
          <p:cNvPr id="147459" name="Rectangle 3"/>
          <p:cNvSpPr>
            <a:spLocks noGrp="1" noChangeArrowheads="1"/>
          </p:cNvSpPr>
          <p:nvPr>
            <p:ph type="body" idx="1"/>
          </p:nvPr>
        </p:nvSpPr>
        <p:spPr>
          <a:xfrm>
            <a:off x="672029" y="1443210"/>
            <a:ext cx="5475383" cy="4957590"/>
          </a:xfrm>
        </p:spPr>
        <p:txBody>
          <a:bodyPr>
            <a:normAutofit fontScale="85000" lnSpcReduction="10000"/>
          </a:bodyPr>
          <a:lstStyle/>
          <a:p>
            <a:pPr>
              <a:lnSpc>
                <a:spcPct val="120000"/>
              </a:lnSpc>
            </a:pPr>
            <a:r>
              <a:rPr lang="en-US" altLang="zh-CN" sz="2600" dirty="0">
                <a:latin typeface="微软雅黑" panose="020B0503020204020204" pitchFamily="34" charset="-122"/>
                <a:ea typeface="微软雅黑" panose="020B0503020204020204" pitchFamily="34" charset="-122"/>
              </a:rPr>
              <a:t>TCP</a:t>
            </a:r>
            <a:r>
              <a:rPr lang="zh-CN" altLang="en-US" sz="2600" dirty="0">
                <a:latin typeface="微软雅黑" panose="020B0503020204020204" pitchFamily="34" charset="-122"/>
                <a:ea typeface="微软雅黑" panose="020B0503020204020204" pitchFamily="34" charset="-122"/>
              </a:rPr>
              <a:t>端口扫描的原理：</a:t>
            </a:r>
            <a:endParaRPr lang="en-US" altLang="zh-CN" sz="2600" dirty="0">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扫描程序依次与目标机器的各个端口建立</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连接</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根据获得的响应来收集目标机器信息</a:t>
            </a:r>
          </a:p>
          <a:p>
            <a:pPr>
              <a:lnSpc>
                <a:spcPct val="120000"/>
              </a:lnSpc>
            </a:pPr>
            <a:r>
              <a:rPr lang="zh-CN" altLang="en-US" sz="2600" dirty="0">
                <a:latin typeface="微软雅黑" panose="020B0503020204020204" pitchFamily="34" charset="-122"/>
                <a:ea typeface="微软雅黑" panose="020B0503020204020204" pitchFamily="34" charset="-122"/>
              </a:rPr>
              <a:t>在典型的</a:t>
            </a:r>
            <a:r>
              <a:rPr lang="en-US" altLang="zh-CN" sz="2600" dirty="0">
                <a:latin typeface="微软雅黑" panose="020B0503020204020204" pitchFamily="34" charset="-122"/>
                <a:ea typeface="微软雅黑" panose="020B0503020204020204" pitchFamily="34" charset="-122"/>
              </a:rPr>
              <a:t>TCP</a:t>
            </a:r>
            <a:r>
              <a:rPr lang="zh-CN" altLang="en-US" sz="2600" dirty="0">
                <a:latin typeface="微软雅黑" panose="020B0503020204020204" pitchFamily="34" charset="-122"/>
                <a:ea typeface="微软雅黑" panose="020B0503020204020204" pitchFamily="34" charset="-122"/>
              </a:rPr>
              <a:t>端口扫描过程中，发送端向目标端口发送</a:t>
            </a:r>
            <a:r>
              <a:rPr lang="en-US" altLang="zh-CN" sz="2600" dirty="0" err="1">
                <a:latin typeface="微软雅黑" panose="020B0503020204020204" pitchFamily="34" charset="-122"/>
                <a:ea typeface="微软雅黑" panose="020B0503020204020204" pitchFamily="34" charset="-122"/>
              </a:rPr>
              <a:t>SYN报文段</a:t>
            </a:r>
            <a:r>
              <a:rPr lang="zh-CN" altLang="en-US" sz="2600" dirty="0">
                <a:latin typeface="微软雅黑" panose="020B0503020204020204" pitchFamily="34" charset="-122"/>
                <a:ea typeface="微软雅黑" panose="020B0503020204020204" pitchFamily="34" charset="-122"/>
              </a:rPr>
              <a:t>：</a:t>
            </a:r>
          </a:p>
          <a:p>
            <a:pPr lvl="1">
              <a:lnSpc>
                <a:spcPct val="120000"/>
              </a:lnSpc>
            </a:pPr>
            <a:r>
              <a:rPr lang="zh-CN" altLang="en-US" dirty="0">
                <a:latin typeface="微软雅黑" panose="020B0503020204020204" pitchFamily="34" charset="-122"/>
                <a:ea typeface="微软雅黑" panose="020B0503020204020204" pitchFamily="34" charset="-122"/>
              </a:rPr>
              <a:t>若收到</a:t>
            </a:r>
            <a:r>
              <a:rPr lang="en-US" altLang="zh-CN" dirty="0">
                <a:latin typeface="微软雅黑" panose="020B0503020204020204" pitchFamily="34" charset="-122"/>
                <a:ea typeface="微软雅黑" panose="020B0503020204020204" pitchFamily="34" charset="-122"/>
              </a:rPr>
              <a:t>SYNACK</a:t>
            </a:r>
            <a:r>
              <a:rPr lang="zh-CN" altLang="en-US" dirty="0">
                <a:latin typeface="微软雅黑" panose="020B0503020204020204" pitchFamily="34" charset="-122"/>
                <a:ea typeface="微软雅黑" panose="020B0503020204020204" pitchFamily="34" charset="-122"/>
              </a:rPr>
              <a:t>段，表明目标端口上有服务在运行</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若收到</a:t>
            </a:r>
            <a:r>
              <a:rPr lang="en-US" altLang="zh-CN" dirty="0">
                <a:latin typeface="微软雅黑" panose="020B0503020204020204" pitchFamily="34" charset="-122"/>
                <a:ea typeface="微软雅黑" panose="020B0503020204020204" pitchFamily="34" charset="-122"/>
              </a:rPr>
              <a:t>RST</a:t>
            </a:r>
            <a:r>
              <a:rPr lang="zh-CN" altLang="en-US" dirty="0">
                <a:latin typeface="微软雅黑" panose="020B0503020204020204" pitchFamily="34" charset="-122"/>
                <a:ea typeface="微软雅黑" panose="020B0503020204020204" pitchFamily="34" charset="-122"/>
              </a:rPr>
              <a:t>段，表明目标端口上没有服务在运行</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若什么也没收到，表明路径上有防火墙，有些防火墙会丢弃来自外网的</a:t>
            </a:r>
            <a:r>
              <a:rPr lang="en-US" altLang="zh-CN" dirty="0">
                <a:latin typeface="微软雅黑" panose="020B0503020204020204" pitchFamily="34" charset="-122"/>
                <a:ea typeface="微软雅黑" panose="020B0503020204020204" pitchFamily="34" charset="-122"/>
              </a:rPr>
              <a:t>SYN</a:t>
            </a:r>
            <a:r>
              <a:rPr lang="zh-CN" altLang="en-US" dirty="0">
                <a:latin typeface="微软雅黑" panose="020B0503020204020204" pitchFamily="34" charset="-122"/>
                <a:ea typeface="微软雅黑" panose="020B0503020204020204" pitchFamily="34" charset="-122"/>
              </a:rPr>
              <a:t>报文段</a:t>
            </a:r>
          </a:p>
        </p:txBody>
      </p:sp>
      <p:sp>
        <p:nvSpPr>
          <p:cNvPr id="4" name="Rectangle 3"/>
          <p:cNvSpPr txBox="1">
            <a:spLocks noChangeArrowheads="1"/>
          </p:cNvSpPr>
          <p:nvPr/>
        </p:nvSpPr>
        <p:spPr>
          <a:xfrm>
            <a:off x="6299812" y="1443210"/>
            <a:ext cx="5179764" cy="465613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zh-CN" sz="2200" dirty="0">
                <a:latin typeface="微软雅黑" panose="020B0503020204020204" pitchFamily="34" charset="-122"/>
                <a:ea typeface="微软雅黑" panose="020B0503020204020204" pitchFamily="34" charset="-122"/>
              </a:rPr>
              <a:t>FIN</a:t>
            </a:r>
            <a:r>
              <a:rPr lang="zh-CN" altLang="en-US" sz="2200" dirty="0">
                <a:latin typeface="微软雅黑" panose="020B0503020204020204" pitchFamily="34" charset="-122"/>
                <a:ea typeface="微软雅黑" panose="020B0503020204020204" pitchFamily="34" charset="-122"/>
              </a:rPr>
              <a:t>扫描试图绕过防火墙，发送端向目标端口发送</a:t>
            </a:r>
            <a:r>
              <a:rPr lang="en-US" altLang="zh-CN" sz="2200" dirty="0">
                <a:latin typeface="微软雅黑" panose="020B0503020204020204" pitchFamily="34" charset="-122"/>
                <a:ea typeface="微软雅黑" panose="020B0503020204020204" pitchFamily="34" charset="-122"/>
              </a:rPr>
              <a:t>FIN</a:t>
            </a:r>
            <a:r>
              <a:rPr lang="zh-CN" altLang="en-US" sz="2200" dirty="0">
                <a:latin typeface="微软雅黑" panose="020B0503020204020204" pitchFamily="34" charset="-122"/>
                <a:ea typeface="微软雅黑" panose="020B0503020204020204" pitchFamily="34" charset="-122"/>
              </a:rPr>
              <a:t>报文段：</a:t>
            </a:r>
          </a:p>
          <a:p>
            <a:pPr lvl="1">
              <a:lnSpc>
                <a:spcPct val="110000"/>
              </a:lnSpc>
            </a:pPr>
            <a:r>
              <a:rPr lang="zh-CN" altLang="en-US" sz="2000" dirty="0">
                <a:latin typeface="微软雅黑" panose="020B0503020204020204" pitchFamily="34" charset="-122"/>
                <a:ea typeface="微软雅黑" panose="020B0503020204020204" pitchFamily="34" charset="-122"/>
              </a:rPr>
              <a:t>若收到</a:t>
            </a:r>
            <a:r>
              <a:rPr lang="en-US" altLang="zh-CN" sz="2000" dirty="0">
                <a:latin typeface="微软雅黑" panose="020B0503020204020204" pitchFamily="34" charset="-122"/>
                <a:ea typeface="微软雅黑" panose="020B0503020204020204" pitchFamily="34" charset="-122"/>
              </a:rPr>
              <a:t>ACK=1</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RST=1</a:t>
            </a:r>
            <a:r>
              <a:rPr lang="zh-CN" altLang="en-US"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TCP</a:t>
            </a:r>
            <a:r>
              <a:rPr lang="zh-CN" altLang="en-US" sz="2000" dirty="0">
                <a:latin typeface="微软雅黑" panose="020B0503020204020204" pitchFamily="34" charset="-122"/>
                <a:ea typeface="微软雅黑" panose="020B0503020204020204" pitchFamily="34" charset="-122"/>
              </a:rPr>
              <a:t>段，表明目标端口上没有服务在监听</a:t>
            </a:r>
            <a:endParaRPr lang="en-US" altLang="zh-CN" sz="2000" dirty="0">
              <a:latin typeface="微软雅黑" panose="020B0503020204020204" pitchFamily="34" charset="-122"/>
              <a:ea typeface="微软雅黑" panose="020B0503020204020204" pitchFamily="34" charset="-122"/>
            </a:endParaRPr>
          </a:p>
          <a:p>
            <a:pPr lvl="1">
              <a:lnSpc>
                <a:spcPct val="110000"/>
              </a:lnSpc>
            </a:pPr>
            <a:r>
              <a:rPr lang="zh-CN" altLang="en-US" sz="2000" dirty="0">
                <a:latin typeface="微软雅黑" panose="020B0503020204020204" pitchFamily="34" charset="-122"/>
                <a:ea typeface="微软雅黑" panose="020B0503020204020204" pitchFamily="34" charset="-122"/>
              </a:rPr>
              <a:t>若没有响应，表明有服务在监听（</a:t>
            </a:r>
            <a:r>
              <a:rPr lang="en-US" altLang="zh-CN" sz="2000" dirty="0">
                <a:latin typeface="微软雅黑" panose="020B0503020204020204" pitchFamily="34" charset="-122"/>
                <a:ea typeface="微软雅黑" panose="020B0503020204020204" pitchFamily="34" charset="-122"/>
              </a:rPr>
              <a:t>RFC 973</a:t>
            </a:r>
            <a:r>
              <a:rPr lang="zh-CN" altLang="en-US" sz="2000" dirty="0">
                <a:latin typeface="微软雅黑" panose="020B0503020204020204" pitchFamily="34" charset="-122"/>
                <a:ea typeface="微软雅黑" panose="020B0503020204020204" pitchFamily="34" charset="-122"/>
              </a:rPr>
              <a:t>的规定）</a:t>
            </a:r>
            <a:endParaRPr lang="en-US" altLang="zh-CN" sz="2000" dirty="0">
              <a:latin typeface="微软雅黑" panose="020B0503020204020204" pitchFamily="34" charset="-122"/>
              <a:ea typeface="微软雅黑" panose="020B0503020204020204" pitchFamily="34" charset="-122"/>
            </a:endParaRPr>
          </a:p>
          <a:p>
            <a:pPr lvl="1">
              <a:lnSpc>
                <a:spcPct val="110000"/>
              </a:lnSpc>
            </a:pPr>
            <a:r>
              <a:rPr lang="zh-CN" altLang="en-US" sz="2000" dirty="0">
                <a:latin typeface="微软雅黑" panose="020B0503020204020204" pitchFamily="34" charset="-122"/>
                <a:ea typeface="微软雅黑" panose="020B0503020204020204" pitchFamily="34" charset="-122"/>
              </a:rPr>
              <a:t>有些系统的实现不符合</a:t>
            </a:r>
            <a:r>
              <a:rPr lang="en-US" altLang="zh-CN" sz="2000" dirty="0">
                <a:latin typeface="微软雅黑" panose="020B0503020204020204" pitchFamily="34" charset="-122"/>
                <a:ea typeface="微软雅黑" panose="020B0503020204020204" pitchFamily="34" charset="-122"/>
              </a:rPr>
              <a:t>RFC 973</a:t>
            </a:r>
            <a:r>
              <a:rPr lang="zh-CN" altLang="en-US" sz="2000" dirty="0">
                <a:latin typeface="微软雅黑" panose="020B0503020204020204" pitchFamily="34" charset="-122"/>
                <a:ea typeface="微软雅黑" panose="020B0503020204020204" pitchFamily="34" charset="-122"/>
              </a:rPr>
              <a:t>规定，如在</a:t>
            </a:r>
            <a:r>
              <a:rPr lang="en-US" altLang="zh-CN" sz="2000" dirty="0">
                <a:latin typeface="微软雅黑" panose="020B0503020204020204" pitchFamily="34" charset="-122"/>
                <a:ea typeface="微软雅黑" panose="020B0503020204020204" pitchFamily="34" charset="-122"/>
              </a:rPr>
              <a:t>Microsoft</a:t>
            </a:r>
            <a:r>
              <a:rPr lang="zh-CN" altLang="en-US"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TCP</a:t>
            </a:r>
            <a:r>
              <a:rPr lang="zh-CN" altLang="en-US" sz="2000" dirty="0">
                <a:latin typeface="微软雅黑" panose="020B0503020204020204" pitchFamily="34" charset="-122"/>
                <a:ea typeface="微软雅黑" panose="020B0503020204020204" pitchFamily="34" charset="-122"/>
              </a:rPr>
              <a:t>实现中，总是返回</a:t>
            </a:r>
            <a:r>
              <a:rPr lang="en-US" altLang="zh-CN" sz="2000" dirty="0">
                <a:latin typeface="微软雅黑" panose="020B0503020204020204" pitchFamily="34" charset="-122"/>
                <a:ea typeface="微软雅黑" panose="020B0503020204020204" pitchFamily="34" charset="-122"/>
              </a:rPr>
              <a:t>ACK=1</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RST=1</a:t>
            </a:r>
            <a:r>
              <a:rPr lang="zh-CN" altLang="en-US"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TCP</a:t>
            </a:r>
            <a:r>
              <a:rPr lang="zh-CN" altLang="en-US" sz="2000" dirty="0">
                <a:latin typeface="微软雅黑" panose="020B0503020204020204" pitchFamily="34" charset="-122"/>
                <a:ea typeface="微软雅黑" panose="020B0503020204020204" pitchFamily="34" charset="-122"/>
              </a:rPr>
              <a:t>段</a:t>
            </a:r>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6.3.5  </a:t>
            </a:r>
            <a:r>
              <a:rPr kumimoji="1" lang="zh-CN" altLang="en-US" dirty="0"/>
              <a:t>面向连接的传输：连接管理</a:t>
            </a:r>
          </a:p>
        </p:txBody>
      </p:sp>
      <p:sp>
        <p:nvSpPr>
          <p:cNvPr id="7" name="灯片编号占位符 3">
            <a:extLst>
              <a:ext uri="{FF2B5EF4-FFF2-40B4-BE49-F238E27FC236}">
                <a16:creationId xmlns:a16="http://schemas.microsoft.com/office/drawing/2014/main" id="{AD703B0D-A41A-BE4F-AD3F-038F21E2820C}"/>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106</a:t>
            </a:fld>
            <a:endParaRPr kumimoji="1" lang="zh-CN" altLang="en-US" dirty="0"/>
          </a:p>
        </p:txBody>
      </p:sp>
    </p:spTree>
    <p:extLst>
      <p:ext uri="{BB962C8B-B14F-4D97-AF65-F5344CB8AC3E}">
        <p14:creationId xmlns:p14="http://schemas.microsoft.com/office/powerpoint/2010/main" val="11025632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547650" y="1510758"/>
            <a:ext cx="5501457" cy="4845592"/>
          </a:xfrm>
        </p:spPr>
        <p:txBody>
          <a:bodyPr>
            <a:normAutofit fontScale="92500" lnSpcReduction="20000"/>
          </a:bodyPr>
          <a:lstStyle/>
          <a:p>
            <a:pPr marL="0" indent="0">
              <a:lnSpc>
                <a:spcPct val="130000"/>
              </a:lnSpc>
              <a:buNone/>
            </a:pPr>
            <a:r>
              <a:rPr kumimoji="1" lang="en-US" altLang="zh-CN" dirty="0"/>
              <a:t>6.1 </a:t>
            </a:r>
            <a:r>
              <a:rPr kumimoji="1" lang="zh-CN" altLang="en-US" dirty="0"/>
              <a:t>概述和传输层服务</a:t>
            </a:r>
            <a:endParaRPr kumimoji="1" lang="en-US" altLang="zh-CN" dirty="0"/>
          </a:p>
          <a:p>
            <a:pPr marL="0" indent="0">
              <a:lnSpc>
                <a:spcPct val="130000"/>
              </a:lnSpc>
              <a:buNone/>
            </a:pPr>
            <a:r>
              <a:rPr kumimoji="1" lang="en-US" altLang="zh-CN" dirty="0"/>
              <a:t>6.2 </a:t>
            </a:r>
            <a:r>
              <a:rPr kumimoji="1" lang="zh-CN" altLang="en-US" dirty="0"/>
              <a:t>套接字编程</a:t>
            </a:r>
            <a:endParaRPr kumimoji="1" lang="en-US" altLang="zh-CN" dirty="0"/>
          </a:p>
          <a:p>
            <a:pPr marL="0" indent="0">
              <a:lnSpc>
                <a:spcPct val="130000"/>
              </a:lnSpc>
              <a:buNone/>
            </a:pPr>
            <a:r>
              <a:rPr kumimoji="1" lang="en-US" altLang="zh-CN" dirty="0"/>
              <a:t>6.3 </a:t>
            </a:r>
            <a:r>
              <a:rPr kumimoji="1" lang="zh-CN" altLang="en-US" dirty="0"/>
              <a:t>传输层复用和分用</a:t>
            </a:r>
            <a:endParaRPr kumimoji="1" lang="en-US" altLang="zh-CN" dirty="0"/>
          </a:p>
          <a:p>
            <a:pPr marL="0" indent="0">
              <a:lnSpc>
                <a:spcPct val="130000"/>
              </a:lnSpc>
              <a:buNone/>
            </a:pPr>
            <a:r>
              <a:rPr kumimoji="1" lang="en-US" altLang="zh-CN" dirty="0"/>
              <a:t>6.4 </a:t>
            </a:r>
            <a:r>
              <a:rPr kumimoji="1" lang="zh-CN" altLang="en-US" dirty="0"/>
              <a:t>无连接传输：</a:t>
            </a:r>
            <a:r>
              <a:rPr kumimoji="1" lang="en-US" altLang="zh-CN" dirty="0"/>
              <a:t>UDP</a:t>
            </a:r>
          </a:p>
          <a:p>
            <a:pPr marL="0" indent="0">
              <a:lnSpc>
                <a:spcPct val="130000"/>
              </a:lnSpc>
              <a:buNone/>
            </a:pPr>
            <a:r>
              <a:rPr kumimoji="1" lang="en-US" altLang="zh-CN" dirty="0"/>
              <a:t>6.5 </a:t>
            </a:r>
            <a:r>
              <a:rPr kumimoji="1" lang="zh-CN" altLang="en-US" dirty="0"/>
              <a:t>面向连接的传输：</a:t>
            </a:r>
            <a:r>
              <a:rPr kumimoji="1" lang="en-US" altLang="zh-CN" dirty="0"/>
              <a:t>TCP</a:t>
            </a:r>
          </a:p>
          <a:p>
            <a:pPr marL="0" indent="0">
              <a:lnSpc>
                <a:spcPct val="130000"/>
              </a:lnSpc>
              <a:buNone/>
            </a:pPr>
            <a:r>
              <a:rPr kumimoji="1" lang="en-US" altLang="zh-CN" dirty="0">
                <a:solidFill>
                  <a:srgbClr val="C00000"/>
                </a:solidFill>
              </a:rPr>
              <a:t>6.6 </a:t>
            </a:r>
            <a:r>
              <a:rPr kumimoji="1" lang="zh-CN" altLang="en-US" dirty="0">
                <a:solidFill>
                  <a:srgbClr val="C00000"/>
                </a:solidFill>
              </a:rPr>
              <a:t>理解网络拥塞</a:t>
            </a:r>
            <a:endParaRPr kumimoji="1" lang="en-US" altLang="zh-CN" dirty="0">
              <a:solidFill>
                <a:srgbClr val="C00000"/>
              </a:solidFill>
            </a:endParaRPr>
          </a:p>
          <a:p>
            <a:pPr marL="0" indent="0">
              <a:lnSpc>
                <a:spcPct val="130000"/>
              </a:lnSpc>
              <a:buNone/>
            </a:pPr>
            <a:r>
              <a:rPr kumimoji="1" lang="en-US" altLang="zh-CN" dirty="0"/>
              <a:t>6.7 TCP拥塞控制</a:t>
            </a:r>
          </a:p>
          <a:p>
            <a:pPr marL="0" indent="0">
              <a:lnSpc>
                <a:spcPct val="130000"/>
              </a:lnSpc>
              <a:buNone/>
            </a:pPr>
            <a:r>
              <a:rPr kumimoji="1" lang="en-US" altLang="zh-CN" dirty="0"/>
              <a:t>6.8 </a:t>
            </a:r>
            <a:r>
              <a:rPr kumimoji="1" lang="zh-CN" altLang="en-US" dirty="0"/>
              <a:t>拥塞控制的发展</a:t>
            </a:r>
            <a:endParaRPr kumimoji="1" lang="en-US" altLang="zh-CN" dirty="0"/>
          </a:p>
          <a:p>
            <a:pPr marL="0" indent="0">
              <a:lnSpc>
                <a:spcPct val="130000"/>
              </a:lnSpc>
              <a:buNone/>
            </a:pPr>
            <a:r>
              <a:rPr kumimoji="1" lang="en-US" altLang="zh-CN" dirty="0"/>
              <a:t>6.9 传输层协议的发展</a:t>
            </a:r>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107</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  </a:t>
            </a:r>
            <a:r>
              <a:rPr kumimoji="1" lang="zh-CN" altLang="en-US" dirty="0"/>
              <a:t>传输层</a:t>
            </a:r>
            <a:r>
              <a:rPr kumimoji="1" lang="en-US" altLang="zh-CN" dirty="0"/>
              <a:t> </a:t>
            </a:r>
            <a:endParaRPr kumimoji="1" lang="zh-CN" altLang="en-US" dirty="0"/>
          </a:p>
        </p:txBody>
      </p:sp>
    </p:spTree>
    <p:extLst>
      <p:ext uri="{BB962C8B-B14F-4D97-AF65-F5344CB8AC3E}">
        <p14:creationId xmlns:p14="http://schemas.microsoft.com/office/powerpoint/2010/main" val="13981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a:t>
            </a:r>
            <a:r>
              <a:rPr lang="en-US" altLang="zh-CN" dirty="0" err="1"/>
              <a:t>拥塞</a:t>
            </a:r>
            <a:r>
              <a:rPr lang="zh-CN" altLang="en-US" dirty="0"/>
              <a:t>的类比例子：交通拥堵</a:t>
            </a:r>
          </a:p>
        </p:txBody>
      </p:sp>
      <p:sp>
        <p:nvSpPr>
          <p:cNvPr id="3" name="内容占位符 2"/>
          <p:cNvSpPr>
            <a:spLocks noGrp="1"/>
          </p:cNvSpPr>
          <p:nvPr>
            <p:ph idx="1"/>
          </p:nvPr>
        </p:nvSpPr>
        <p:spPr>
          <a:xfrm>
            <a:off x="838200" y="1510758"/>
            <a:ext cx="5037306" cy="3041787"/>
          </a:xfrm>
        </p:spPr>
        <p:txBody>
          <a:bodyPr/>
          <a:lstStyle/>
          <a:p>
            <a:pPr>
              <a:buFont typeface="ZapfDingbats" pitchFamily="82" charset="2"/>
              <a:buNone/>
            </a:pPr>
            <a:r>
              <a:rPr lang="zh-CN" altLang="en-US" dirty="0">
                <a:latin typeface="微软雅黑" panose="020B0503020204020204" pitchFamily="34" charset="-122"/>
                <a:ea typeface="微软雅黑" panose="020B0503020204020204" pitchFamily="34" charset="-122"/>
              </a:rPr>
              <a:t>交通拥堵</a:t>
            </a:r>
            <a:r>
              <a:rPr lang="en-US" altLang="zh-CN" dirty="0">
                <a:latin typeface="微软雅黑" panose="020B0503020204020204" pitchFamily="34" charset="-122"/>
                <a:ea typeface="微软雅黑" panose="020B0503020204020204" pitchFamily="34" charset="-122"/>
              </a:rPr>
              <a:t>:</a:t>
            </a:r>
          </a:p>
          <a:p>
            <a:r>
              <a:rPr lang="zh-CN" altLang="en-US" sz="2400" dirty="0">
                <a:latin typeface="微软雅黑" panose="020B0503020204020204" pitchFamily="34" charset="-122"/>
                <a:ea typeface="微软雅黑" panose="020B0503020204020204" pitchFamily="34" charset="-122"/>
              </a:rPr>
              <a:t>起因：大量汽车短时间内进入路网，超出路网的承载能力</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表现：道路通行能力下降，车速变慢，甚至完全停滞</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措施：减少车辆进入路网（交通管制）</a:t>
            </a:r>
            <a:endParaRPr lang="en-US" altLang="zh-CN" sz="24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108</a:t>
            </a:fld>
            <a:endParaRPr kumimoji="1" lang="zh-CN" altLang="en-US" dirty="0"/>
          </a:p>
        </p:txBody>
      </p:sp>
      <p:sp>
        <p:nvSpPr>
          <p:cNvPr id="5" name="内容占位符 2"/>
          <p:cNvSpPr txBox="1">
            <a:spLocks/>
          </p:cNvSpPr>
          <p:nvPr/>
        </p:nvSpPr>
        <p:spPr>
          <a:xfrm>
            <a:off x="6438090" y="1510758"/>
            <a:ext cx="5037306" cy="304178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zh-CN" altLang="en-US" dirty="0">
                <a:latin typeface="微软雅黑" panose="020B0503020204020204" pitchFamily="34" charset="-122"/>
                <a:ea typeface="微软雅黑" panose="020B0503020204020204" pitchFamily="34" charset="-122"/>
              </a:rPr>
              <a:t>网络拥塞</a:t>
            </a:r>
            <a:r>
              <a:rPr lang="en-US" altLang="zh-CN" dirty="0">
                <a:latin typeface="微软雅黑" panose="020B0503020204020204" pitchFamily="34" charset="-122"/>
                <a:ea typeface="微软雅黑" panose="020B0503020204020204" pitchFamily="34" charset="-122"/>
              </a:rPr>
              <a:t>:</a:t>
            </a:r>
          </a:p>
          <a:p>
            <a:r>
              <a:rPr lang="zh-CN" altLang="en-US" sz="2400" dirty="0">
                <a:latin typeface="微软雅黑" panose="020B0503020204020204" pitchFamily="34" charset="-122"/>
                <a:ea typeface="微软雅黑" panose="020B0503020204020204" pitchFamily="34" charset="-122"/>
              </a:rPr>
              <a:t>起因：大量分组短时间内进入网络，超出网络的处理能力</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表现：分组延迟增大，网络吞吐量下降，甚至降为</a:t>
            </a:r>
            <a:r>
              <a:rPr lang="en-US" altLang="zh-CN" sz="2400" dirty="0">
                <a:latin typeface="微软雅黑" panose="020B0503020204020204" pitchFamily="34" charset="-122"/>
                <a:ea typeface="微软雅黑" panose="020B0503020204020204" pitchFamily="34" charset="-122"/>
              </a:rPr>
              <a:t>0</a:t>
            </a:r>
          </a:p>
          <a:p>
            <a:r>
              <a:rPr lang="zh-CN" altLang="en-US" sz="2400" dirty="0">
                <a:latin typeface="微软雅黑" panose="020B0503020204020204" pitchFamily="34" charset="-122"/>
                <a:ea typeface="微软雅黑" panose="020B0503020204020204" pitchFamily="34" charset="-122"/>
              </a:rPr>
              <a:t>措施：减少分组进入网络（拥塞控制）</a:t>
            </a:r>
            <a:endParaRPr lang="en-US" altLang="zh-CN" sz="2400" dirty="0">
              <a:latin typeface="微软雅黑" panose="020B0503020204020204" pitchFamily="34" charset="-122"/>
              <a:ea typeface="微软雅黑" panose="020B0503020204020204" pitchFamily="34" charset="-122"/>
            </a:endParaRPr>
          </a:p>
          <a:p>
            <a:endParaRPr lang="zh-CN" altLang="en-US" dirty="0"/>
          </a:p>
        </p:txBody>
      </p:sp>
      <p:sp>
        <p:nvSpPr>
          <p:cNvPr id="6" name="内容占位符 2"/>
          <p:cNvSpPr txBox="1">
            <a:spLocks/>
          </p:cNvSpPr>
          <p:nvPr/>
        </p:nvSpPr>
        <p:spPr>
          <a:xfrm>
            <a:off x="838200" y="4552545"/>
            <a:ext cx="10515600" cy="153725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zh-CN" altLang="en-US" dirty="0">
                <a:latin typeface="微软雅黑" panose="020B0503020204020204" pitchFamily="34" charset="-122"/>
                <a:ea typeface="微软雅黑" panose="020B0503020204020204" pitchFamily="34" charset="-122"/>
              </a:rPr>
              <a:t>流量控制与拥塞控制的异同：</a:t>
            </a:r>
            <a:endParaRPr lang="en-US" altLang="zh-CN"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流量控制：</a:t>
            </a:r>
            <a:r>
              <a:rPr lang="zh-CN" altLang="en-US" sz="2400" dirty="0">
                <a:solidFill>
                  <a:srgbClr val="C00000"/>
                </a:solidFill>
                <a:latin typeface="微软雅黑" panose="020B0503020204020204" pitchFamily="34" charset="-122"/>
                <a:ea typeface="微软雅黑" panose="020B0503020204020204" pitchFamily="34" charset="-122"/>
              </a:rPr>
              <a:t>限制发送速度</a:t>
            </a:r>
            <a:r>
              <a:rPr lang="zh-CN" altLang="en-US" sz="2400" dirty="0">
                <a:latin typeface="微软雅黑" panose="020B0503020204020204" pitchFamily="34" charset="-122"/>
                <a:ea typeface="微软雅黑" panose="020B0503020204020204" pitchFamily="34" charset="-122"/>
              </a:rPr>
              <a:t>，使不超过</a:t>
            </a:r>
            <a:r>
              <a:rPr lang="zh-CN" altLang="en-US" sz="2400" dirty="0">
                <a:solidFill>
                  <a:srgbClr val="C00000"/>
                </a:solidFill>
                <a:latin typeface="微软雅黑" panose="020B0503020204020204" pitchFamily="34" charset="-122"/>
                <a:ea typeface="微软雅黑" panose="020B0503020204020204" pitchFamily="34" charset="-122"/>
              </a:rPr>
              <a:t>接收端</a:t>
            </a:r>
            <a:r>
              <a:rPr lang="zh-CN" altLang="en-US" sz="2400" dirty="0">
                <a:latin typeface="微软雅黑" panose="020B0503020204020204" pitchFamily="34" charset="-122"/>
                <a:ea typeface="微软雅黑" panose="020B0503020204020204" pitchFamily="34" charset="-122"/>
              </a:rPr>
              <a:t>的处理能力</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拥塞控制：</a:t>
            </a:r>
            <a:r>
              <a:rPr lang="zh-CN" altLang="en-US" sz="2400" dirty="0">
                <a:solidFill>
                  <a:srgbClr val="C00000"/>
                </a:solidFill>
                <a:latin typeface="微软雅黑" panose="020B0503020204020204" pitchFamily="34" charset="-122"/>
                <a:ea typeface="微软雅黑" panose="020B0503020204020204" pitchFamily="34" charset="-122"/>
              </a:rPr>
              <a:t>限制发送速度</a:t>
            </a:r>
            <a:r>
              <a:rPr lang="zh-CN" altLang="en-US" sz="2400" dirty="0">
                <a:latin typeface="微软雅黑" panose="020B0503020204020204" pitchFamily="34" charset="-122"/>
                <a:ea typeface="微软雅黑" panose="020B0503020204020204" pitchFamily="34" charset="-122"/>
              </a:rPr>
              <a:t>，使不超过</a:t>
            </a:r>
            <a:r>
              <a:rPr lang="zh-CN" altLang="en-US" sz="2400" dirty="0">
                <a:solidFill>
                  <a:srgbClr val="C00000"/>
                </a:solidFill>
                <a:latin typeface="微软雅黑" panose="020B0503020204020204" pitchFamily="34" charset="-122"/>
                <a:ea typeface="微软雅黑" panose="020B0503020204020204" pitchFamily="34" charset="-122"/>
              </a:rPr>
              <a:t>网络</a:t>
            </a:r>
            <a:r>
              <a:rPr lang="zh-CN" altLang="en-US" sz="2400" dirty="0">
                <a:latin typeface="微软雅黑" panose="020B0503020204020204" pitchFamily="34" charset="-122"/>
                <a:ea typeface="微软雅黑" panose="020B0503020204020204" pitchFamily="34" charset="-122"/>
              </a:rPr>
              <a:t>的处理能力</a:t>
            </a:r>
            <a:endParaRPr lang="en-US" altLang="zh-CN" sz="2400" dirty="0">
              <a:latin typeface="微软雅黑" panose="020B0503020204020204" pitchFamily="34" charset="-122"/>
              <a:ea typeface="微软雅黑" panose="020B0503020204020204" pitchFamily="34" charset="-122"/>
            </a:endParaRPr>
          </a:p>
        </p:txBody>
      </p:sp>
      <p:sp>
        <p:nvSpPr>
          <p:cNvPr id="7"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6.3.6  </a:t>
            </a:r>
            <a:r>
              <a:rPr kumimoji="1" lang="zh-CN" altLang="en-US" dirty="0"/>
              <a:t>面向连接的传输：理解网络拥塞</a:t>
            </a:r>
          </a:p>
        </p:txBody>
      </p:sp>
    </p:spTree>
    <p:extLst>
      <p:ext uri="{BB962C8B-B14F-4D97-AF65-F5344CB8AC3E}">
        <p14:creationId xmlns:p14="http://schemas.microsoft.com/office/powerpoint/2010/main" val="34061781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网络拥塞的后果</a:t>
            </a:r>
            <a:endParaRPr lang="zh-CN" altLang="en-US" dirty="0"/>
          </a:p>
        </p:txBody>
      </p:sp>
      <p:sp>
        <p:nvSpPr>
          <p:cNvPr id="3" name="内容占位符 2"/>
          <p:cNvSpPr>
            <a:spLocks noGrp="1"/>
          </p:cNvSpPr>
          <p:nvPr>
            <p:ph idx="1"/>
          </p:nvPr>
        </p:nvSpPr>
        <p:spPr>
          <a:xfrm>
            <a:off x="838200" y="1510758"/>
            <a:ext cx="5551714" cy="4586694"/>
          </a:xfrm>
        </p:spPr>
        <p:txBody>
          <a:bodyPr/>
          <a:lstStyle/>
          <a:p>
            <a:r>
              <a:rPr lang="zh-CN" altLang="en-US" dirty="0"/>
              <a:t>网络拥塞造成：</a:t>
            </a:r>
            <a:endParaRPr lang="en-US" altLang="zh-CN" dirty="0"/>
          </a:p>
          <a:p>
            <a:pPr lvl="1">
              <a:lnSpc>
                <a:spcPct val="120000"/>
              </a:lnSpc>
            </a:pPr>
            <a:r>
              <a:rPr lang="zh-CN" altLang="en-US" dirty="0">
                <a:latin typeface="微软雅黑" panose="020B0503020204020204" pitchFamily="34" charset="-122"/>
                <a:ea typeface="微软雅黑" panose="020B0503020204020204" pitchFamily="34" charset="-122"/>
              </a:rPr>
              <a:t>丢包：由路由器缓存溢出造成</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分组延迟增大：链路接近满载造成</a:t>
            </a:r>
            <a:endParaRPr lang="en-US" altLang="zh-CN" dirty="0">
              <a:latin typeface="微软雅黑" panose="020B0503020204020204" pitchFamily="34" charset="-122"/>
              <a:ea typeface="微软雅黑" panose="020B0503020204020204" pitchFamily="34" charset="-122"/>
            </a:endParaRPr>
          </a:p>
          <a:p>
            <a:pPr>
              <a:lnSpc>
                <a:spcPct val="120000"/>
              </a:lnSpc>
            </a:pPr>
            <a:r>
              <a:rPr lang="zh-CN" altLang="en-US" dirty="0">
                <a:latin typeface="微软雅黑" panose="020B0503020204020204" pitchFamily="34" charset="-122"/>
                <a:ea typeface="微软雅黑" panose="020B0503020204020204" pitchFamily="34" charset="-122"/>
              </a:rPr>
              <a:t>大量网络资源用于：</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重传丢失的分组</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（不必要地）重传延迟过大的分组</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转发最终被丢弃的分组</a:t>
            </a:r>
            <a:endParaRPr lang="en-US" altLang="zh-CN"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109</a:t>
            </a:fld>
            <a:endParaRPr kumimoji="1" lang="zh-CN" altLang="en-US" dirty="0"/>
          </a:p>
        </p:txBody>
      </p:sp>
      <p:sp>
        <p:nvSpPr>
          <p:cNvPr id="5" name="内容占位符 2"/>
          <p:cNvSpPr txBox="1">
            <a:spLocks/>
          </p:cNvSpPr>
          <p:nvPr/>
        </p:nvSpPr>
        <p:spPr>
          <a:xfrm>
            <a:off x="6389914" y="1506934"/>
            <a:ext cx="5551714" cy="458669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a:t>
            </a:r>
            <a:endParaRPr lang="en-US" altLang="zh-CN" dirty="0"/>
          </a:p>
          <a:p>
            <a:pPr lvl="1">
              <a:lnSpc>
                <a:spcPct val="120000"/>
              </a:lnSpc>
            </a:pPr>
            <a:r>
              <a:rPr lang="zh-CN" altLang="en-US" dirty="0">
                <a:latin typeface="微软雅黑" panose="020B0503020204020204" pitchFamily="34" charset="-122"/>
                <a:ea typeface="微软雅黑" panose="020B0503020204020204" pitchFamily="34" charset="-122"/>
              </a:rPr>
              <a:t>进入网络的负载很重，网络吞吐量却很低</a:t>
            </a:r>
          </a:p>
          <a:p>
            <a:endParaRPr lang="zh-CN" altLang="en-US" dirty="0"/>
          </a:p>
        </p:txBody>
      </p:sp>
      <p:pic>
        <p:nvPicPr>
          <p:cNvPr id="6" name="Picture 5" descr="congestion_perf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1883" y="3205930"/>
            <a:ext cx="3787775"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日期占位符 8">
            <a:extLst>
              <a:ext uri="{FF2B5EF4-FFF2-40B4-BE49-F238E27FC236}">
                <a16:creationId xmlns:a16="http://schemas.microsoft.com/office/drawing/2014/main" id="{CB384165-537D-5F4A-91EF-30943A5AB78D}"/>
              </a:ext>
            </a:extLst>
          </p:cNvPr>
          <p:cNvSpPr txBox="1">
            <a:spLocks/>
          </p:cNvSpPr>
          <p:nvPr/>
        </p:nvSpPr>
        <p:spPr>
          <a:xfrm>
            <a:off x="197334" y="6489303"/>
            <a:ext cx="2897557"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a:t>6.3.6  </a:t>
            </a:r>
            <a:r>
              <a:rPr kumimoji="1" lang="zh-CN" altLang="en-US"/>
              <a:t>面向连接的传输：理解网络拥塞</a:t>
            </a:r>
            <a:endParaRPr kumimoji="1" lang="zh-CN" altLang="en-US" dirty="0"/>
          </a:p>
        </p:txBody>
      </p:sp>
    </p:spTree>
    <p:extLst>
      <p:ext uri="{BB962C8B-B14F-4D97-AF65-F5344CB8AC3E}">
        <p14:creationId xmlns:p14="http://schemas.microsoft.com/office/powerpoint/2010/main" val="3758574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传输层提供什么服务？</a:t>
            </a:r>
          </a:p>
        </p:txBody>
      </p:sp>
      <p:sp>
        <p:nvSpPr>
          <p:cNvPr id="3" name="内容占位符 2"/>
          <p:cNvSpPr>
            <a:spLocks noGrp="1"/>
          </p:cNvSpPr>
          <p:nvPr>
            <p:ph idx="1"/>
          </p:nvPr>
        </p:nvSpPr>
        <p:spPr>
          <a:xfrm>
            <a:off x="838200" y="1510758"/>
            <a:ext cx="6533863" cy="4845592"/>
          </a:xfrm>
        </p:spPr>
        <p:txBody>
          <a:bodyPr>
            <a:normAutofit fontScale="92500"/>
          </a:bodyPr>
          <a:lstStyle/>
          <a:p>
            <a:pPr>
              <a:lnSpc>
                <a:spcPct val="130000"/>
              </a:lnSpc>
            </a:pPr>
            <a:r>
              <a:rPr lang="zh-CN" altLang="en-US" sz="2600" dirty="0"/>
              <a:t>因特网的网络层提供</a:t>
            </a:r>
            <a:r>
              <a:rPr lang="en-US" altLang="zh-CN" sz="2600" b="1" dirty="0">
                <a:solidFill>
                  <a:srgbClr val="C00000"/>
                </a:solidFill>
              </a:rPr>
              <a:t>“</a:t>
            </a:r>
            <a:r>
              <a:rPr lang="zh-CN" altLang="en-US" sz="2600" b="1" dirty="0">
                <a:solidFill>
                  <a:srgbClr val="C00000"/>
                </a:solidFill>
              </a:rPr>
              <a:t>尽力而为</a:t>
            </a:r>
            <a:r>
              <a:rPr lang="en-US" altLang="zh-CN" sz="2600" b="1" dirty="0">
                <a:solidFill>
                  <a:srgbClr val="C00000"/>
                </a:solidFill>
              </a:rPr>
              <a:t>”</a:t>
            </a:r>
            <a:r>
              <a:rPr lang="zh-CN" altLang="en-US" sz="2600" dirty="0"/>
              <a:t>的服务：</a:t>
            </a:r>
            <a:endParaRPr lang="en-US" altLang="zh-CN" sz="2600" dirty="0"/>
          </a:p>
          <a:p>
            <a:pPr lvl="1">
              <a:lnSpc>
                <a:spcPct val="130000"/>
              </a:lnSpc>
            </a:pPr>
            <a:r>
              <a:rPr lang="zh-CN" altLang="en-US" dirty="0"/>
              <a:t>网络层尽最大努力在终端间交付分组，但不提供任何承诺</a:t>
            </a:r>
            <a:endParaRPr lang="en-US" altLang="zh-CN" dirty="0"/>
          </a:p>
          <a:p>
            <a:pPr lvl="1">
              <a:lnSpc>
                <a:spcPct val="130000"/>
              </a:lnSpc>
            </a:pPr>
            <a:r>
              <a:rPr lang="zh-CN" altLang="en-US" dirty="0"/>
              <a:t>具体来说，不保证交付，不保证按序交付，不保证数据完整，不保证延迟，不保证带宽等</a:t>
            </a:r>
            <a:endParaRPr lang="en-US" altLang="zh-CN" dirty="0"/>
          </a:p>
          <a:p>
            <a:pPr>
              <a:lnSpc>
                <a:spcPct val="130000"/>
              </a:lnSpc>
            </a:pPr>
            <a:r>
              <a:rPr lang="zh-CN" altLang="en-US" sz="2600" dirty="0"/>
              <a:t>传输层的</a:t>
            </a:r>
            <a:r>
              <a:rPr lang="zh-CN" altLang="en-US" sz="2600" b="1" dirty="0">
                <a:solidFill>
                  <a:srgbClr val="C00000"/>
                </a:solidFill>
              </a:rPr>
              <a:t>有所为</a:t>
            </a:r>
            <a:r>
              <a:rPr lang="zh-CN" altLang="en-US" sz="2600" dirty="0"/>
              <a:t>、</a:t>
            </a:r>
            <a:r>
              <a:rPr lang="zh-CN" altLang="en-US" sz="2600" b="1" dirty="0">
                <a:solidFill>
                  <a:srgbClr val="C00000"/>
                </a:solidFill>
              </a:rPr>
              <a:t>有所不为</a:t>
            </a:r>
            <a:r>
              <a:rPr lang="en-US" altLang="zh-CN" sz="2600" dirty="0"/>
              <a:t>: </a:t>
            </a:r>
          </a:p>
          <a:p>
            <a:pPr lvl="1">
              <a:lnSpc>
                <a:spcPct val="130000"/>
              </a:lnSpc>
            </a:pPr>
            <a:r>
              <a:rPr lang="zh-CN" altLang="en-US" dirty="0"/>
              <a:t>传输层可以通过差错恢复、重排序等手段提供可靠、按序的交付服务</a:t>
            </a:r>
            <a:endParaRPr lang="en-US" altLang="zh-CN" dirty="0"/>
          </a:p>
          <a:p>
            <a:pPr lvl="1">
              <a:lnSpc>
                <a:spcPct val="130000"/>
              </a:lnSpc>
            </a:pPr>
            <a:r>
              <a:rPr lang="zh-CN" altLang="en-US" dirty="0"/>
              <a:t>但传输层无法提供延迟保证、带宽保证等服务</a:t>
            </a:r>
            <a:endParaRPr lang="en-US" altLang="zh-CN" dirty="0"/>
          </a:p>
          <a:p>
            <a:pPr>
              <a:lnSpc>
                <a:spcPct val="130000"/>
              </a:lnSpc>
            </a:pPr>
            <a:endParaRPr lang="en-US" altLang="zh-CN" dirty="0">
              <a:solidFill>
                <a:srgbClr val="7030A0"/>
              </a:solidFill>
            </a:endParaRP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a:t>
            </a:fld>
            <a:endParaRPr kumimoji="1" lang="zh-CN" altLang="en-US" dirty="0"/>
          </a:p>
        </p:txBody>
      </p:sp>
      <p:sp>
        <p:nvSpPr>
          <p:cNvPr id="5" name="Freeform 275"/>
          <p:cNvSpPr>
            <a:spLocks/>
          </p:cNvSpPr>
          <p:nvPr/>
        </p:nvSpPr>
        <p:spPr bwMode="auto">
          <a:xfrm>
            <a:off x="9705688" y="3725865"/>
            <a:ext cx="1314450" cy="674687"/>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276"/>
          <p:cNvSpPr>
            <a:spLocks/>
          </p:cNvSpPr>
          <p:nvPr/>
        </p:nvSpPr>
        <p:spPr bwMode="auto">
          <a:xfrm>
            <a:off x="9724739" y="2200277"/>
            <a:ext cx="1730375" cy="1044575"/>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DDDDDD"/>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277"/>
          <p:cNvSpPr>
            <a:spLocks/>
          </p:cNvSpPr>
          <p:nvPr/>
        </p:nvSpPr>
        <p:spPr bwMode="auto">
          <a:xfrm>
            <a:off x="7773700" y="1917702"/>
            <a:ext cx="1644650" cy="107156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8" name="Group 278"/>
          <p:cNvGrpSpPr>
            <a:grpSpLocks/>
          </p:cNvGrpSpPr>
          <p:nvPr/>
        </p:nvGrpSpPr>
        <p:grpSpPr bwMode="auto">
          <a:xfrm>
            <a:off x="7861013" y="3252789"/>
            <a:ext cx="1458912" cy="933450"/>
            <a:chOff x="2889" y="1631"/>
            <a:chExt cx="980" cy="743"/>
          </a:xfrm>
        </p:grpSpPr>
        <p:sp>
          <p:nvSpPr>
            <p:cNvPr id="9" name="Rectangle 27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10" name="AutoShape 28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solidFill>
                  <a:srgbClr val="00CCFF"/>
                </a:solidFill>
                <a:latin typeface="Times New Roman" panose="02020603050405020304" pitchFamily="18" charset="0"/>
                <a:ea typeface="宋体" panose="02010600030101010101" pitchFamily="2" charset="-122"/>
              </a:endParaRPr>
            </a:p>
          </p:txBody>
        </p:sp>
      </p:grpSp>
      <p:grpSp>
        <p:nvGrpSpPr>
          <p:cNvPr id="11" name="Group 281"/>
          <p:cNvGrpSpPr>
            <a:grpSpLocks/>
          </p:cNvGrpSpPr>
          <p:nvPr/>
        </p:nvGrpSpPr>
        <p:grpSpPr bwMode="auto">
          <a:xfrm>
            <a:off x="8773825" y="2100264"/>
            <a:ext cx="336550" cy="531812"/>
            <a:chOff x="3796" y="1043"/>
            <a:chExt cx="865" cy="1237"/>
          </a:xfrm>
        </p:grpSpPr>
        <p:sp>
          <p:nvSpPr>
            <p:cNvPr id="12" name="Line 282"/>
            <p:cNvSpPr>
              <a:spLocks noChangeShapeType="1"/>
            </p:cNvSpPr>
            <p:nvPr/>
          </p:nvSpPr>
          <p:spPr bwMode="auto">
            <a:xfrm flipH="1">
              <a:off x="3992" y="1481"/>
              <a:ext cx="235" cy="72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283"/>
            <p:cNvSpPr>
              <a:spLocks noChangeShapeType="1"/>
            </p:cNvSpPr>
            <p:nvPr/>
          </p:nvSpPr>
          <p:spPr bwMode="auto">
            <a:xfrm>
              <a:off x="4227" y="1481"/>
              <a:ext cx="236" cy="72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 name="Line 284"/>
            <p:cNvSpPr>
              <a:spLocks noChangeShapeType="1"/>
            </p:cNvSpPr>
            <p:nvPr/>
          </p:nvSpPr>
          <p:spPr bwMode="auto">
            <a:xfrm>
              <a:off x="3992" y="2201"/>
              <a:ext cx="235" cy="7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 name="Line 285"/>
            <p:cNvSpPr>
              <a:spLocks noChangeShapeType="1"/>
            </p:cNvSpPr>
            <p:nvPr/>
          </p:nvSpPr>
          <p:spPr bwMode="auto">
            <a:xfrm flipH="1">
              <a:off x="4227" y="2201"/>
              <a:ext cx="236" cy="7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 name="Line 286"/>
            <p:cNvSpPr>
              <a:spLocks noChangeShapeType="1"/>
            </p:cNvSpPr>
            <p:nvPr/>
          </p:nvSpPr>
          <p:spPr bwMode="auto">
            <a:xfrm>
              <a:off x="4227" y="1497"/>
              <a:ext cx="0" cy="78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 name="Line 287"/>
            <p:cNvSpPr>
              <a:spLocks noChangeShapeType="1"/>
            </p:cNvSpPr>
            <p:nvPr/>
          </p:nvSpPr>
          <p:spPr bwMode="auto">
            <a:xfrm flipV="1">
              <a:off x="3992" y="2127"/>
              <a:ext cx="235" cy="7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 name="Line 288"/>
            <p:cNvSpPr>
              <a:spLocks noChangeShapeType="1"/>
            </p:cNvSpPr>
            <p:nvPr/>
          </p:nvSpPr>
          <p:spPr bwMode="auto">
            <a:xfrm flipH="1" flipV="1">
              <a:off x="4227" y="2127"/>
              <a:ext cx="236" cy="7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 name="Line 289"/>
            <p:cNvSpPr>
              <a:spLocks noChangeShapeType="1"/>
            </p:cNvSpPr>
            <p:nvPr/>
          </p:nvSpPr>
          <p:spPr bwMode="auto">
            <a:xfrm>
              <a:off x="4092" y="1890"/>
              <a:ext cx="135" cy="6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290"/>
            <p:cNvSpPr>
              <a:spLocks noChangeShapeType="1"/>
            </p:cNvSpPr>
            <p:nvPr/>
          </p:nvSpPr>
          <p:spPr bwMode="auto">
            <a:xfrm flipV="1">
              <a:off x="4227" y="1890"/>
              <a:ext cx="143" cy="6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291"/>
            <p:cNvSpPr>
              <a:spLocks noChangeShapeType="1"/>
            </p:cNvSpPr>
            <p:nvPr/>
          </p:nvSpPr>
          <p:spPr bwMode="auto">
            <a:xfrm>
              <a:off x="4047" y="1996"/>
              <a:ext cx="175" cy="8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292"/>
            <p:cNvSpPr>
              <a:spLocks noChangeShapeType="1"/>
            </p:cNvSpPr>
            <p:nvPr/>
          </p:nvSpPr>
          <p:spPr bwMode="auto">
            <a:xfrm flipV="1">
              <a:off x="4227" y="2012"/>
              <a:ext cx="176" cy="7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293"/>
            <p:cNvSpPr>
              <a:spLocks noChangeShapeType="1"/>
            </p:cNvSpPr>
            <p:nvPr/>
          </p:nvSpPr>
          <p:spPr bwMode="auto">
            <a:xfrm flipV="1">
              <a:off x="4227" y="1782"/>
              <a:ext cx="90" cy="2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294"/>
            <p:cNvSpPr>
              <a:spLocks noChangeShapeType="1"/>
            </p:cNvSpPr>
            <p:nvPr/>
          </p:nvSpPr>
          <p:spPr bwMode="auto">
            <a:xfrm flipV="1">
              <a:off x="4227" y="1632"/>
              <a:ext cx="57" cy="2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295"/>
            <p:cNvSpPr>
              <a:spLocks noChangeShapeType="1"/>
            </p:cNvSpPr>
            <p:nvPr/>
          </p:nvSpPr>
          <p:spPr bwMode="auto">
            <a:xfrm>
              <a:off x="4126" y="1772"/>
              <a:ext cx="109" cy="3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6" name="Line 296"/>
            <p:cNvSpPr>
              <a:spLocks noChangeShapeType="1"/>
            </p:cNvSpPr>
            <p:nvPr/>
          </p:nvSpPr>
          <p:spPr bwMode="auto">
            <a:xfrm>
              <a:off x="4175" y="1625"/>
              <a:ext cx="63" cy="3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7" name="Group 297"/>
            <p:cNvGrpSpPr>
              <a:grpSpLocks/>
            </p:cNvGrpSpPr>
            <p:nvPr/>
          </p:nvGrpSpPr>
          <p:grpSpPr bwMode="auto">
            <a:xfrm>
              <a:off x="4269" y="1415"/>
              <a:ext cx="392" cy="137"/>
              <a:chOff x="4227" y="1360"/>
              <a:chExt cx="863" cy="270"/>
            </a:xfrm>
          </p:grpSpPr>
          <p:sp>
            <p:nvSpPr>
              <p:cNvPr id="38" name="Line 298"/>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9" name="Line 299"/>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0" name="Line 300"/>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 name="Line 301"/>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8" name="Group 302"/>
            <p:cNvGrpSpPr>
              <a:grpSpLocks/>
            </p:cNvGrpSpPr>
            <p:nvPr/>
          </p:nvGrpSpPr>
          <p:grpSpPr bwMode="auto">
            <a:xfrm rot="5700496">
              <a:off x="4053" y="1170"/>
              <a:ext cx="392" cy="137"/>
              <a:chOff x="4227" y="1360"/>
              <a:chExt cx="863" cy="270"/>
            </a:xfrm>
          </p:grpSpPr>
          <p:sp>
            <p:nvSpPr>
              <p:cNvPr id="34" name="Line 303"/>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 name="Line 304"/>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 name="Line 305"/>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 name="Line 306"/>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9" name="Group 307"/>
            <p:cNvGrpSpPr>
              <a:grpSpLocks/>
            </p:cNvGrpSpPr>
            <p:nvPr/>
          </p:nvGrpSpPr>
          <p:grpSpPr bwMode="auto">
            <a:xfrm rot="10800000">
              <a:off x="3796" y="1402"/>
              <a:ext cx="392" cy="137"/>
              <a:chOff x="4227" y="1360"/>
              <a:chExt cx="863" cy="270"/>
            </a:xfrm>
          </p:grpSpPr>
          <p:sp>
            <p:nvSpPr>
              <p:cNvPr id="30" name="Line 308"/>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 name="Line 309"/>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310"/>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311"/>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42" name="Oval 312"/>
          <p:cNvSpPr>
            <a:spLocks noChangeArrowheads="1"/>
          </p:cNvSpPr>
          <p:nvPr/>
        </p:nvSpPr>
        <p:spPr bwMode="auto">
          <a:xfrm>
            <a:off x="9831101" y="3921126"/>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43" name="Line 313"/>
          <p:cNvSpPr>
            <a:spLocks noChangeShapeType="1"/>
          </p:cNvSpPr>
          <p:nvPr/>
        </p:nvSpPr>
        <p:spPr bwMode="auto">
          <a:xfrm>
            <a:off x="9831100" y="3913190"/>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314"/>
          <p:cNvSpPr>
            <a:spLocks noChangeShapeType="1"/>
          </p:cNvSpPr>
          <p:nvPr/>
        </p:nvSpPr>
        <p:spPr bwMode="auto">
          <a:xfrm>
            <a:off x="10189875" y="3913190"/>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Rectangle 315"/>
          <p:cNvSpPr>
            <a:spLocks noChangeArrowheads="1"/>
          </p:cNvSpPr>
          <p:nvPr/>
        </p:nvSpPr>
        <p:spPr bwMode="auto">
          <a:xfrm>
            <a:off x="9831100" y="3913190"/>
            <a:ext cx="355600" cy="5873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46" name="Oval 316"/>
          <p:cNvSpPr>
            <a:spLocks noChangeArrowheads="1"/>
          </p:cNvSpPr>
          <p:nvPr/>
        </p:nvSpPr>
        <p:spPr bwMode="auto">
          <a:xfrm>
            <a:off x="9827926" y="3844927"/>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grpSp>
        <p:nvGrpSpPr>
          <p:cNvPr id="47" name="Group 317"/>
          <p:cNvGrpSpPr>
            <a:grpSpLocks/>
          </p:cNvGrpSpPr>
          <p:nvPr/>
        </p:nvGrpSpPr>
        <p:grpSpPr bwMode="auto">
          <a:xfrm>
            <a:off x="9913650" y="3868740"/>
            <a:ext cx="179388" cy="65087"/>
            <a:chOff x="2848" y="848"/>
            <a:chExt cx="140" cy="98"/>
          </a:xfrm>
        </p:grpSpPr>
        <p:sp>
          <p:nvSpPr>
            <p:cNvPr id="48" name="Line 31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31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32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1" name="Group 321"/>
          <p:cNvGrpSpPr>
            <a:grpSpLocks/>
          </p:cNvGrpSpPr>
          <p:nvPr/>
        </p:nvGrpSpPr>
        <p:grpSpPr bwMode="auto">
          <a:xfrm flipV="1">
            <a:off x="9913650" y="3868740"/>
            <a:ext cx="179388" cy="65087"/>
            <a:chOff x="2848" y="848"/>
            <a:chExt cx="140" cy="98"/>
          </a:xfrm>
        </p:grpSpPr>
        <p:sp>
          <p:nvSpPr>
            <p:cNvPr id="52" name="Line 322"/>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323"/>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324"/>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5" name="Oval 325"/>
          <p:cNvSpPr>
            <a:spLocks noChangeArrowheads="1"/>
          </p:cNvSpPr>
          <p:nvPr/>
        </p:nvSpPr>
        <p:spPr bwMode="auto">
          <a:xfrm>
            <a:off x="10186701" y="4200526"/>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56" name="Line 326"/>
          <p:cNvSpPr>
            <a:spLocks noChangeShapeType="1"/>
          </p:cNvSpPr>
          <p:nvPr/>
        </p:nvSpPr>
        <p:spPr bwMode="auto">
          <a:xfrm>
            <a:off x="10186700" y="4192590"/>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327"/>
          <p:cNvSpPr>
            <a:spLocks noChangeShapeType="1"/>
          </p:cNvSpPr>
          <p:nvPr/>
        </p:nvSpPr>
        <p:spPr bwMode="auto">
          <a:xfrm>
            <a:off x="10545475" y="4192590"/>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Rectangle 328"/>
          <p:cNvSpPr>
            <a:spLocks noChangeArrowheads="1"/>
          </p:cNvSpPr>
          <p:nvPr/>
        </p:nvSpPr>
        <p:spPr bwMode="auto">
          <a:xfrm>
            <a:off x="10186700" y="4192590"/>
            <a:ext cx="355600" cy="5873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59" name="Oval 329"/>
          <p:cNvSpPr>
            <a:spLocks noChangeArrowheads="1"/>
          </p:cNvSpPr>
          <p:nvPr/>
        </p:nvSpPr>
        <p:spPr bwMode="auto">
          <a:xfrm>
            <a:off x="10183526" y="4124327"/>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grpSp>
        <p:nvGrpSpPr>
          <p:cNvPr id="60" name="Group 330"/>
          <p:cNvGrpSpPr>
            <a:grpSpLocks/>
          </p:cNvGrpSpPr>
          <p:nvPr/>
        </p:nvGrpSpPr>
        <p:grpSpPr bwMode="auto">
          <a:xfrm>
            <a:off x="10269250" y="4148140"/>
            <a:ext cx="179388" cy="65087"/>
            <a:chOff x="2848" y="848"/>
            <a:chExt cx="140" cy="98"/>
          </a:xfrm>
        </p:grpSpPr>
        <p:sp>
          <p:nvSpPr>
            <p:cNvPr id="61" name="Line 33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33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Line 33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4" name="Group 334"/>
          <p:cNvGrpSpPr>
            <a:grpSpLocks/>
          </p:cNvGrpSpPr>
          <p:nvPr/>
        </p:nvGrpSpPr>
        <p:grpSpPr bwMode="auto">
          <a:xfrm flipV="1">
            <a:off x="10269250" y="4148140"/>
            <a:ext cx="179388" cy="65087"/>
            <a:chOff x="2848" y="848"/>
            <a:chExt cx="140" cy="98"/>
          </a:xfrm>
        </p:grpSpPr>
        <p:sp>
          <p:nvSpPr>
            <p:cNvPr id="65" name="Line 33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Line 33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33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8" name="Oval 338"/>
          <p:cNvSpPr>
            <a:spLocks noChangeArrowheads="1"/>
          </p:cNvSpPr>
          <p:nvPr/>
        </p:nvSpPr>
        <p:spPr bwMode="auto">
          <a:xfrm>
            <a:off x="10466101" y="3933826"/>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69" name="Line 339"/>
          <p:cNvSpPr>
            <a:spLocks noChangeShapeType="1"/>
          </p:cNvSpPr>
          <p:nvPr/>
        </p:nvSpPr>
        <p:spPr bwMode="auto">
          <a:xfrm>
            <a:off x="10466100" y="3925890"/>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340"/>
          <p:cNvSpPr>
            <a:spLocks noChangeShapeType="1"/>
          </p:cNvSpPr>
          <p:nvPr/>
        </p:nvSpPr>
        <p:spPr bwMode="auto">
          <a:xfrm>
            <a:off x="10824875" y="3925890"/>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Rectangle 341"/>
          <p:cNvSpPr>
            <a:spLocks noChangeArrowheads="1"/>
          </p:cNvSpPr>
          <p:nvPr/>
        </p:nvSpPr>
        <p:spPr bwMode="auto">
          <a:xfrm>
            <a:off x="10466100" y="3925890"/>
            <a:ext cx="355600" cy="5873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72" name="Oval 342"/>
          <p:cNvSpPr>
            <a:spLocks noChangeArrowheads="1"/>
          </p:cNvSpPr>
          <p:nvPr/>
        </p:nvSpPr>
        <p:spPr bwMode="auto">
          <a:xfrm>
            <a:off x="10462926" y="3857627"/>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grpSp>
        <p:nvGrpSpPr>
          <p:cNvPr id="73" name="Group 343"/>
          <p:cNvGrpSpPr>
            <a:grpSpLocks/>
          </p:cNvGrpSpPr>
          <p:nvPr/>
        </p:nvGrpSpPr>
        <p:grpSpPr bwMode="auto">
          <a:xfrm>
            <a:off x="10548650" y="3881440"/>
            <a:ext cx="179388" cy="65087"/>
            <a:chOff x="2848" y="848"/>
            <a:chExt cx="140" cy="98"/>
          </a:xfrm>
        </p:grpSpPr>
        <p:sp>
          <p:nvSpPr>
            <p:cNvPr id="74" name="Line 34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 name="Line 34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Line 34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7" name="Group 347"/>
          <p:cNvGrpSpPr>
            <a:grpSpLocks/>
          </p:cNvGrpSpPr>
          <p:nvPr/>
        </p:nvGrpSpPr>
        <p:grpSpPr bwMode="auto">
          <a:xfrm flipV="1">
            <a:off x="10548650" y="3881440"/>
            <a:ext cx="179388" cy="65087"/>
            <a:chOff x="2848" y="848"/>
            <a:chExt cx="140" cy="98"/>
          </a:xfrm>
        </p:grpSpPr>
        <p:sp>
          <p:nvSpPr>
            <p:cNvPr id="78" name="Line 34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Line 34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Line 35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1" name="Oval 351"/>
          <p:cNvSpPr>
            <a:spLocks noChangeArrowheads="1"/>
          </p:cNvSpPr>
          <p:nvPr/>
        </p:nvSpPr>
        <p:spPr bwMode="auto">
          <a:xfrm>
            <a:off x="9931113" y="2771776"/>
            <a:ext cx="347662" cy="8890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82" name="Line 352"/>
          <p:cNvSpPr>
            <a:spLocks noChangeShapeType="1"/>
          </p:cNvSpPr>
          <p:nvPr/>
        </p:nvSpPr>
        <p:spPr bwMode="auto">
          <a:xfrm>
            <a:off x="9931113" y="2763839"/>
            <a:ext cx="0" cy="55562"/>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Line 353"/>
          <p:cNvSpPr>
            <a:spLocks noChangeShapeType="1"/>
          </p:cNvSpPr>
          <p:nvPr/>
        </p:nvSpPr>
        <p:spPr bwMode="auto">
          <a:xfrm>
            <a:off x="10278775" y="2763839"/>
            <a:ext cx="0" cy="55562"/>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Rectangle 354"/>
          <p:cNvSpPr>
            <a:spLocks noChangeArrowheads="1"/>
          </p:cNvSpPr>
          <p:nvPr/>
        </p:nvSpPr>
        <p:spPr bwMode="auto">
          <a:xfrm>
            <a:off x="9931114" y="2763840"/>
            <a:ext cx="344487"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85" name="Oval 355"/>
          <p:cNvSpPr>
            <a:spLocks noChangeArrowheads="1"/>
          </p:cNvSpPr>
          <p:nvPr/>
        </p:nvSpPr>
        <p:spPr bwMode="auto">
          <a:xfrm>
            <a:off x="9927938" y="2700340"/>
            <a:ext cx="347662" cy="103187"/>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grpSp>
        <p:nvGrpSpPr>
          <p:cNvPr id="86" name="Group 356"/>
          <p:cNvGrpSpPr>
            <a:grpSpLocks/>
          </p:cNvGrpSpPr>
          <p:nvPr/>
        </p:nvGrpSpPr>
        <p:grpSpPr bwMode="auto">
          <a:xfrm>
            <a:off x="10012075" y="2722564"/>
            <a:ext cx="171450" cy="61912"/>
            <a:chOff x="2848" y="848"/>
            <a:chExt cx="140" cy="98"/>
          </a:xfrm>
        </p:grpSpPr>
        <p:sp>
          <p:nvSpPr>
            <p:cNvPr id="87" name="Line 35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 name="Line 35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Line 35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0" name="Group 360"/>
          <p:cNvGrpSpPr>
            <a:grpSpLocks/>
          </p:cNvGrpSpPr>
          <p:nvPr/>
        </p:nvGrpSpPr>
        <p:grpSpPr bwMode="auto">
          <a:xfrm flipV="1">
            <a:off x="10012075" y="2722565"/>
            <a:ext cx="171450" cy="60325"/>
            <a:chOff x="2848" y="848"/>
            <a:chExt cx="140" cy="98"/>
          </a:xfrm>
        </p:grpSpPr>
        <p:sp>
          <p:nvSpPr>
            <p:cNvPr id="91" name="Line 36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Line 36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Line 36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4" name="Oval 364"/>
          <p:cNvSpPr>
            <a:spLocks noChangeArrowheads="1"/>
          </p:cNvSpPr>
          <p:nvPr/>
        </p:nvSpPr>
        <p:spPr bwMode="auto">
          <a:xfrm>
            <a:off x="9929526" y="3032126"/>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95" name="Line 365"/>
          <p:cNvSpPr>
            <a:spLocks noChangeShapeType="1"/>
          </p:cNvSpPr>
          <p:nvPr/>
        </p:nvSpPr>
        <p:spPr bwMode="auto">
          <a:xfrm>
            <a:off x="9929525" y="3024190"/>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 name="Line 366"/>
          <p:cNvSpPr>
            <a:spLocks noChangeShapeType="1"/>
          </p:cNvSpPr>
          <p:nvPr/>
        </p:nvSpPr>
        <p:spPr bwMode="auto">
          <a:xfrm>
            <a:off x="10288300" y="3024190"/>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 name="Rectangle 367"/>
          <p:cNvSpPr>
            <a:spLocks noChangeArrowheads="1"/>
          </p:cNvSpPr>
          <p:nvPr/>
        </p:nvSpPr>
        <p:spPr bwMode="auto">
          <a:xfrm>
            <a:off x="9929525" y="3024190"/>
            <a:ext cx="355600" cy="5873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98" name="Oval 368"/>
          <p:cNvSpPr>
            <a:spLocks noChangeArrowheads="1"/>
          </p:cNvSpPr>
          <p:nvPr/>
        </p:nvSpPr>
        <p:spPr bwMode="auto">
          <a:xfrm>
            <a:off x="9926351" y="2955927"/>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grpSp>
        <p:nvGrpSpPr>
          <p:cNvPr id="99" name="Group 369"/>
          <p:cNvGrpSpPr>
            <a:grpSpLocks/>
          </p:cNvGrpSpPr>
          <p:nvPr/>
        </p:nvGrpSpPr>
        <p:grpSpPr bwMode="auto">
          <a:xfrm>
            <a:off x="10012075" y="2979740"/>
            <a:ext cx="179388" cy="65087"/>
            <a:chOff x="2848" y="848"/>
            <a:chExt cx="140" cy="98"/>
          </a:xfrm>
        </p:grpSpPr>
        <p:sp>
          <p:nvSpPr>
            <p:cNvPr id="100" name="Line 37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 name="Line 37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 name="Line 37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 name="Group 373"/>
          <p:cNvGrpSpPr>
            <a:grpSpLocks/>
          </p:cNvGrpSpPr>
          <p:nvPr/>
        </p:nvGrpSpPr>
        <p:grpSpPr bwMode="auto">
          <a:xfrm flipV="1">
            <a:off x="10012075" y="2979740"/>
            <a:ext cx="179388" cy="65087"/>
            <a:chOff x="2848" y="848"/>
            <a:chExt cx="140" cy="98"/>
          </a:xfrm>
        </p:grpSpPr>
        <p:sp>
          <p:nvSpPr>
            <p:cNvPr id="104" name="Line 37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 name="Line 37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 name="Line 37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7" name="Oval 377"/>
          <p:cNvSpPr>
            <a:spLocks noChangeArrowheads="1"/>
          </p:cNvSpPr>
          <p:nvPr/>
        </p:nvSpPr>
        <p:spPr bwMode="auto">
          <a:xfrm>
            <a:off x="10405775" y="2673352"/>
            <a:ext cx="330200" cy="857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108" name="Line 378"/>
          <p:cNvSpPr>
            <a:spLocks noChangeShapeType="1"/>
          </p:cNvSpPr>
          <p:nvPr/>
        </p:nvSpPr>
        <p:spPr bwMode="auto">
          <a:xfrm>
            <a:off x="10405775" y="2667001"/>
            <a:ext cx="0" cy="5238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 name="Line 379"/>
          <p:cNvSpPr>
            <a:spLocks noChangeShapeType="1"/>
          </p:cNvSpPr>
          <p:nvPr/>
        </p:nvSpPr>
        <p:spPr bwMode="auto">
          <a:xfrm>
            <a:off x="10735975" y="2667001"/>
            <a:ext cx="0" cy="5238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 name="Rectangle 380"/>
          <p:cNvSpPr>
            <a:spLocks noChangeArrowheads="1"/>
          </p:cNvSpPr>
          <p:nvPr/>
        </p:nvSpPr>
        <p:spPr bwMode="auto">
          <a:xfrm>
            <a:off x="10405776" y="2667001"/>
            <a:ext cx="327025" cy="5238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solidFill>
                <a:schemeClr val="bg2"/>
              </a:solidFill>
              <a:latin typeface="Times New Roman" panose="02020603050405020304" pitchFamily="18" charset="0"/>
              <a:ea typeface="宋体" panose="02010600030101010101" pitchFamily="2" charset="-122"/>
            </a:endParaRPr>
          </a:p>
        </p:txBody>
      </p:sp>
      <p:sp>
        <p:nvSpPr>
          <p:cNvPr id="111" name="Oval 381"/>
          <p:cNvSpPr>
            <a:spLocks noChangeArrowheads="1"/>
          </p:cNvSpPr>
          <p:nvPr/>
        </p:nvSpPr>
        <p:spPr bwMode="auto">
          <a:xfrm>
            <a:off x="10402600" y="2605089"/>
            <a:ext cx="330200" cy="10001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grpSp>
        <p:nvGrpSpPr>
          <p:cNvPr id="112" name="Group 382"/>
          <p:cNvGrpSpPr>
            <a:grpSpLocks/>
          </p:cNvGrpSpPr>
          <p:nvPr/>
        </p:nvGrpSpPr>
        <p:grpSpPr bwMode="auto">
          <a:xfrm>
            <a:off x="10481976" y="2627314"/>
            <a:ext cx="163513" cy="57150"/>
            <a:chOff x="2848" y="848"/>
            <a:chExt cx="140" cy="98"/>
          </a:xfrm>
        </p:grpSpPr>
        <p:sp>
          <p:nvSpPr>
            <p:cNvPr id="113" name="Line 38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 name="Line 38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 name="Line 38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6" name="Group 386"/>
          <p:cNvGrpSpPr>
            <a:grpSpLocks/>
          </p:cNvGrpSpPr>
          <p:nvPr/>
        </p:nvGrpSpPr>
        <p:grpSpPr bwMode="auto">
          <a:xfrm flipV="1">
            <a:off x="10481976" y="2625726"/>
            <a:ext cx="163513" cy="58738"/>
            <a:chOff x="2848" y="848"/>
            <a:chExt cx="140" cy="98"/>
          </a:xfrm>
        </p:grpSpPr>
        <p:sp>
          <p:nvSpPr>
            <p:cNvPr id="117" name="Line 38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 name="Line 38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 name="Line 38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0" name="Oval 390"/>
          <p:cNvSpPr>
            <a:spLocks noChangeArrowheads="1"/>
          </p:cNvSpPr>
          <p:nvPr/>
        </p:nvSpPr>
        <p:spPr bwMode="auto">
          <a:xfrm>
            <a:off x="10491501" y="3032126"/>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121" name="Line 391"/>
          <p:cNvSpPr>
            <a:spLocks noChangeShapeType="1"/>
          </p:cNvSpPr>
          <p:nvPr/>
        </p:nvSpPr>
        <p:spPr bwMode="auto">
          <a:xfrm>
            <a:off x="10491500" y="3024190"/>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 name="Line 392"/>
          <p:cNvSpPr>
            <a:spLocks noChangeShapeType="1"/>
          </p:cNvSpPr>
          <p:nvPr/>
        </p:nvSpPr>
        <p:spPr bwMode="auto">
          <a:xfrm>
            <a:off x="10850275" y="3024190"/>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 name="Rectangle 393"/>
          <p:cNvSpPr>
            <a:spLocks noChangeArrowheads="1"/>
          </p:cNvSpPr>
          <p:nvPr/>
        </p:nvSpPr>
        <p:spPr bwMode="auto">
          <a:xfrm>
            <a:off x="10491500" y="3024190"/>
            <a:ext cx="355600" cy="5873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124" name="Oval 394"/>
          <p:cNvSpPr>
            <a:spLocks noChangeArrowheads="1"/>
          </p:cNvSpPr>
          <p:nvPr/>
        </p:nvSpPr>
        <p:spPr bwMode="auto">
          <a:xfrm>
            <a:off x="10488326" y="2955927"/>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grpSp>
        <p:nvGrpSpPr>
          <p:cNvPr id="125" name="Group 395"/>
          <p:cNvGrpSpPr>
            <a:grpSpLocks/>
          </p:cNvGrpSpPr>
          <p:nvPr/>
        </p:nvGrpSpPr>
        <p:grpSpPr bwMode="auto">
          <a:xfrm>
            <a:off x="10574050" y="2979740"/>
            <a:ext cx="179388" cy="65087"/>
            <a:chOff x="2848" y="848"/>
            <a:chExt cx="140" cy="98"/>
          </a:xfrm>
        </p:grpSpPr>
        <p:sp>
          <p:nvSpPr>
            <p:cNvPr id="126" name="Line 396"/>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 name="Line 397"/>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 name="Line 398"/>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9" name="Group 399"/>
          <p:cNvGrpSpPr>
            <a:grpSpLocks/>
          </p:cNvGrpSpPr>
          <p:nvPr/>
        </p:nvGrpSpPr>
        <p:grpSpPr bwMode="auto">
          <a:xfrm flipV="1">
            <a:off x="10574050" y="2979740"/>
            <a:ext cx="179388" cy="65087"/>
            <a:chOff x="2848" y="848"/>
            <a:chExt cx="140" cy="98"/>
          </a:xfrm>
        </p:grpSpPr>
        <p:sp>
          <p:nvSpPr>
            <p:cNvPr id="130" name="Line 40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 name="Line 40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 name="Line 40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3" name="Oval 403"/>
          <p:cNvSpPr>
            <a:spLocks noChangeArrowheads="1"/>
          </p:cNvSpPr>
          <p:nvPr/>
        </p:nvSpPr>
        <p:spPr bwMode="auto">
          <a:xfrm>
            <a:off x="9081801" y="2767014"/>
            <a:ext cx="346075" cy="8731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134" name="Line 404"/>
          <p:cNvSpPr>
            <a:spLocks noChangeShapeType="1"/>
          </p:cNvSpPr>
          <p:nvPr/>
        </p:nvSpPr>
        <p:spPr bwMode="auto">
          <a:xfrm>
            <a:off x="9081800" y="2759077"/>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 name="Line 405"/>
          <p:cNvSpPr>
            <a:spLocks noChangeShapeType="1"/>
          </p:cNvSpPr>
          <p:nvPr/>
        </p:nvSpPr>
        <p:spPr bwMode="auto">
          <a:xfrm>
            <a:off x="9427875" y="2759077"/>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 name="Rectangle 406"/>
          <p:cNvSpPr>
            <a:spLocks noChangeArrowheads="1"/>
          </p:cNvSpPr>
          <p:nvPr/>
        </p:nvSpPr>
        <p:spPr bwMode="auto">
          <a:xfrm>
            <a:off x="9081800" y="2759077"/>
            <a:ext cx="342900"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137" name="Oval 407"/>
          <p:cNvSpPr>
            <a:spLocks noChangeArrowheads="1"/>
          </p:cNvSpPr>
          <p:nvPr/>
        </p:nvSpPr>
        <p:spPr bwMode="auto">
          <a:xfrm>
            <a:off x="9078626" y="2695576"/>
            <a:ext cx="346075" cy="103188"/>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grpSp>
        <p:nvGrpSpPr>
          <p:cNvPr id="138" name="Group 408"/>
          <p:cNvGrpSpPr>
            <a:grpSpLocks/>
          </p:cNvGrpSpPr>
          <p:nvPr/>
        </p:nvGrpSpPr>
        <p:grpSpPr bwMode="auto">
          <a:xfrm>
            <a:off x="9162763" y="2717802"/>
            <a:ext cx="171450" cy="60325"/>
            <a:chOff x="2848" y="848"/>
            <a:chExt cx="140" cy="98"/>
          </a:xfrm>
        </p:grpSpPr>
        <p:sp>
          <p:nvSpPr>
            <p:cNvPr id="139" name="Line 40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 name="Line 41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 name="Line 41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2" name="Group 412"/>
          <p:cNvGrpSpPr>
            <a:grpSpLocks/>
          </p:cNvGrpSpPr>
          <p:nvPr/>
        </p:nvGrpSpPr>
        <p:grpSpPr bwMode="auto">
          <a:xfrm flipV="1">
            <a:off x="9162763" y="2717801"/>
            <a:ext cx="171450" cy="58738"/>
            <a:chOff x="2848" y="848"/>
            <a:chExt cx="140" cy="98"/>
          </a:xfrm>
        </p:grpSpPr>
        <p:sp>
          <p:nvSpPr>
            <p:cNvPr id="143" name="Line 41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 name="Line 41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 name="Line 41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6" name="Oval 416"/>
          <p:cNvSpPr>
            <a:spLocks noChangeArrowheads="1"/>
          </p:cNvSpPr>
          <p:nvPr/>
        </p:nvSpPr>
        <p:spPr bwMode="auto">
          <a:xfrm>
            <a:off x="8775414" y="3916364"/>
            <a:ext cx="346075" cy="8731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147" name="Line 417"/>
          <p:cNvSpPr>
            <a:spLocks noChangeShapeType="1"/>
          </p:cNvSpPr>
          <p:nvPr/>
        </p:nvSpPr>
        <p:spPr bwMode="auto">
          <a:xfrm>
            <a:off x="8775413" y="3908427"/>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 name="Line 418"/>
          <p:cNvSpPr>
            <a:spLocks noChangeShapeType="1"/>
          </p:cNvSpPr>
          <p:nvPr/>
        </p:nvSpPr>
        <p:spPr bwMode="auto">
          <a:xfrm>
            <a:off x="9121488" y="3908427"/>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 name="Rectangle 419"/>
          <p:cNvSpPr>
            <a:spLocks noChangeArrowheads="1"/>
          </p:cNvSpPr>
          <p:nvPr/>
        </p:nvSpPr>
        <p:spPr bwMode="auto">
          <a:xfrm>
            <a:off x="8775413" y="3908427"/>
            <a:ext cx="342900"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150" name="Oval 420"/>
          <p:cNvSpPr>
            <a:spLocks noChangeArrowheads="1"/>
          </p:cNvSpPr>
          <p:nvPr/>
        </p:nvSpPr>
        <p:spPr bwMode="auto">
          <a:xfrm>
            <a:off x="8772239" y="3844926"/>
            <a:ext cx="346075" cy="103188"/>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grpSp>
        <p:nvGrpSpPr>
          <p:cNvPr id="151" name="Group 421"/>
          <p:cNvGrpSpPr>
            <a:grpSpLocks/>
          </p:cNvGrpSpPr>
          <p:nvPr/>
        </p:nvGrpSpPr>
        <p:grpSpPr bwMode="auto">
          <a:xfrm>
            <a:off x="8856375" y="3867152"/>
            <a:ext cx="171450" cy="60325"/>
            <a:chOff x="2848" y="848"/>
            <a:chExt cx="140" cy="98"/>
          </a:xfrm>
        </p:grpSpPr>
        <p:sp>
          <p:nvSpPr>
            <p:cNvPr id="152" name="Line 422"/>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 name="Line 423"/>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 name="Line 424"/>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5" name="Group 425"/>
          <p:cNvGrpSpPr>
            <a:grpSpLocks/>
          </p:cNvGrpSpPr>
          <p:nvPr/>
        </p:nvGrpSpPr>
        <p:grpSpPr bwMode="auto">
          <a:xfrm flipV="1">
            <a:off x="8856375" y="3867151"/>
            <a:ext cx="171450" cy="58738"/>
            <a:chOff x="2848" y="848"/>
            <a:chExt cx="140" cy="98"/>
          </a:xfrm>
        </p:grpSpPr>
        <p:sp>
          <p:nvSpPr>
            <p:cNvPr id="156" name="Line 426"/>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7" name="Line 427"/>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 name="Line 428"/>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9" name="Line 429"/>
          <p:cNvSpPr>
            <a:spLocks noChangeShapeType="1"/>
          </p:cNvSpPr>
          <p:nvPr/>
        </p:nvSpPr>
        <p:spPr bwMode="auto">
          <a:xfrm flipV="1">
            <a:off x="9973976" y="4273552"/>
            <a:ext cx="227013" cy="43656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 name="Line 430"/>
          <p:cNvSpPr>
            <a:spLocks noChangeShapeType="1"/>
          </p:cNvSpPr>
          <p:nvPr/>
        </p:nvSpPr>
        <p:spPr bwMode="auto">
          <a:xfrm>
            <a:off x="10097801" y="4011614"/>
            <a:ext cx="163513"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 name="Line 431"/>
          <p:cNvSpPr>
            <a:spLocks noChangeShapeType="1"/>
          </p:cNvSpPr>
          <p:nvPr/>
        </p:nvSpPr>
        <p:spPr bwMode="auto">
          <a:xfrm>
            <a:off x="10194638" y="3932239"/>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432"/>
          <p:cNvSpPr>
            <a:spLocks noChangeShapeType="1"/>
          </p:cNvSpPr>
          <p:nvPr/>
        </p:nvSpPr>
        <p:spPr bwMode="auto">
          <a:xfrm flipV="1">
            <a:off x="10431175" y="4017965"/>
            <a:ext cx="134938"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433"/>
          <p:cNvSpPr>
            <a:spLocks noChangeShapeType="1"/>
          </p:cNvSpPr>
          <p:nvPr/>
        </p:nvSpPr>
        <p:spPr bwMode="auto">
          <a:xfrm>
            <a:off x="9129425" y="3938589"/>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Line 434"/>
          <p:cNvSpPr>
            <a:spLocks noChangeShapeType="1"/>
          </p:cNvSpPr>
          <p:nvPr/>
        </p:nvSpPr>
        <p:spPr bwMode="auto">
          <a:xfrm>
            <a:off x="9424700" y="2786065"/>
            <a:ext cx="509588"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Line 435"/>
          <p:cNvSpPr>
            <a:spLocks noChangeShapeType="1"/>
          </p:cNvSpPr>
          <p:nvPr/>
        </p:nvSpPr>
        <p:spPr bwMode="auto">
          <a:xfrm>
            <a:off x="8991313" y="2614614"/>
            <a:ext cx="152400"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 name="Freeform 436"/>
          <p:cNvSpPr>
            <a:spLocks/>
          </p:cNvSpPr>
          <p:nvPr/>
        </p:nvSpPr>
        <p:spPr bwMode="auto">
          <a:xfrm>
            <a:off x="8311864" y="4621215"/>
            <a:ext cx="2979737" cy="1455737"/>
          </a:xfrm>
          <a:custGeom>
            <a:avLst/>
            <a:gdLst>
              <a:gd name="T0" fmla="*/ 2147483646 w 1877"/>
              <a:gd name="T1" fmla="*/ 2147483646 h 917"/>
              <a:gd name="T2" fmla="*/ 2147483646 w 1877"/>
              <a:gd name="T3" fmla="*/ 2147483646 h 917"/>
              <a:gd name="T4" fmla="*/ 2147483646 w 1877"/>
              <a:gd name="T5" fmla="*/ 2147483646 h 917"/>
              <a:gd name="T6" fmla="*/ 2147483646 w 1877"/>
              <a:gd name="T7" fmla="*/ 2147483646 h 917"/>
              <a:gd name="T8" fmla="*/ 2147483646 w 1877"/>
              <a:gd name="T9" fmla="*/ 2147483646 h 917"/>
              <a:gd name="T10" fmla="*/ 2147483646 w 1877"/>
              <a:gd name="T11" fmla="*/ 2147483646 h 917"/>
              <a:gd name="T12" fmla="*/ 2147483646 w 1877"/>
              <a:gd name="T13" fmla="*/ 2147483646 h 917"/>
              <a:gd name="T14" fmla="*/ 2147483646 w 1877"/>
              <a:gd name="T15" fmla="*/ 2147483646 h 917"/>
              <a:gd name="T16" fmla="*/ 2147483646 w 1877"/>
              <a:gd name="T17" fmla="*/ 2147483646 h 917"/>
              <a:gd name="T18" fmla="*/ 2147483646 w 1877"/>
              <a:gd name="T19" fmla="*/ 2147483646 h 917"/>
              <a:gd name="T20" fmla="*/ 2147483646 w 1877"/>
              <a:gd name="T21" fmla="*/ 2147483646 h 917"/>
              <a:gd name="T22" fmla="*/ 2147483646 w 1877"/>
              <a:gd name="T23" fmla="*/ 2147483646 h 917"/>
              <a:gd name="T24" fmla="*/ 2147483646 w 1877"/>
              <a:gd name="T25" fmla="*/ 2147483646 h 917"/>
              <a:gd name="T26" fmla="*/ 2147483646 w 1877"/>
              <a:gd name="T27" fmla="*/ 2147483646 h 917"/>
              <a:gd name="T28" fmla="*/ 2147483646 w 1877"/>
              <a:gd name="T29" fmla="*/ 2147483646 h 917"/>
              <a:gd name="T30" fmla="*/ 2147483646 w 1877"/>
              <a:gd name="T31" fmla="*/ 2147483646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7" name="Line 437"/>
          <p:cNvSpPr>
            <a:spLocks noChangeShapeType="1"/>
          </p:cNvSpPr>
          <p:nvPr/>
        </p:nvSpPr>
        <p:spPr bwMode="auto">
          <a:xfrm rot="16200000">
            <a:off x="10547063" y="5357814"/>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8" name="Line 438"/>
          <p:cNvSpPr>
            <a:spLocks noChangeShapeType="1"/>
          </p:cNvSpPr>
          <p:nvPr/>
        </p:nvSpPr>
        <p:spPr bwMode="auto">
          <a:xfrm rot="5400000" flipV="1">
            <a:off x="10693114" y="5638802"/>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9" name="Line 439"/>
          <p:cNvSpPr>
            <a:spLocks noChangeShapeType="1"/>
          </p:cNvSpPr>
          <p:nvPr/>
        </p:nvSpPr>
        <p:spPr bwMode="auto">
          <a:xfrm rot="16200000">
            <a:off x="10878850" y="5314951"/>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0" name="Group 440"/>
          <p:cNvGrpSpPr>
            <a:grpSpLocks/>
          </p:cNvGrpSpPr>
          <p:nvPr/>
        </p:nvGrpSpPr>
        <p:grpSpPr bwMode="auto">
          <a:xfrm>
            <a:off x="10458163" y="5024439"/>
            <a:ext cx="501650" cy="234950"/>
            <a:chOff x="4701" y="2996"/>
            <a:chExt cx="316" cy="148"/>
          </a:xfrm>
        </p:grpSpPr>
        <p:sp>
          <p:nvSpPr>
            <p:cNvPr id="171" name="Oval 441"/>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172" name="Line 442"/>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 name="Line 443"/>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 name="Rectangle 444"/>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175" name="Oval 445"/>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grpSp>
          <p:nvGrpSpPr>
            <p:cNvPr id="176" name="Group 446"/>
            <p:cNvGrpSpPr>
              <a:grpSpLocks/>
            </p:cNvGrpSpPr>
            <p:nvPr/>
          </p:nvGrpSpPr>
          <p:grpSpPr bwMode="auto">
            <a:xfrm>
              <a:off x="4776" y="3017"/>
              <a:ext cx="156" cy="56"/>
              <a:chOff x="2848" y="848"/>
              <a:chExt cx="140" cy="98"/>
            </a:xfrm>
          </p:grpSpPr>
          <p:sp>
            <p:nvSpPr>
              <p:cNvPr id="181" name="Line 44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2" name="Line 44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3" name="Line 44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7" name="Group 450"/>
            <p:cNvGrpSpPr>
              <a:grpSpLocks/>
            </p:cNvGrpSpPr>
            <p:nvPr/>
          </p:nvGrpSpPr>
          <p:grpSpPr bwMode="auto">
            <a:xfrm flipV="1">
              <a:off x="4776" y="3016"/>
              <a:ext cx="156" cy="56"/>
              <a:chOff x="2848" y="848"/>
              <a:chExt cx="140" cy="98"/>
            </a:xfrm>
          </p:grpSpPr>
          <p:sp>
            <p:nvSpPr>
              <p:cNvPr id="178" name="Line 45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 name="Line 45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 name="Line 45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84" name="Group 454"/>
          <p:cNvGrpSpPr>
            <a:grpSpLocks/>
          </p:cNvGrpSpPr>
          <p:nvPr/>
        </p:nvGrpSpPr>
        <p:grpSpPr bwMode="auto">
          <a:xfrm>
            <a:off x="9642188" y="4748214"/>
            <a:ext cx="501650" cy="234950"/>
            <a:chOff x="3600" y="219"/>
            <a:chExt cx="360" cy="175"/>
          </a:xfrm>
        </p:grpSpPr>
        <p:sp>
          <p:nvSpPr>
            <p:cNvPr id="185" name="Oval 455"/>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186" name="Line 45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 name="Line 45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 name="Rectangle 458"/>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189" name="Oval 459"/>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grpSp>
          <p:nvGrpSpPr>
            <p:cNvPr id="190" name="Group 460"/>
            <p:cNvGrpSpPr>
              <a:grpSpLocks/>
            </p:cNvGrpSpPr>
            <p:nvPr/>
          </p:nvGrpSpPr>
          <p:grpSpPr bwMode="auto">
            <a:xfrm>
              <a:off x="3686" y="244"/>
              <a:ext cx="177" cy="66"/>
              <a:chOff x="2848" y="848"/>
              <a:chExt cx="140" cy="98"/>
            </a:xfrm>
          </p:grpSpPr>
          <p:sp>
            <p:nvSpPr>
              <p:cNvPr id="195" name="Line 46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 name="Line 46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7" name="Line 46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1" name="Group 464"/>
            <p:cNvGrpSpPr>
              <a:grpSpLocks/>
            </p:cNvGrpSpPr>
            <p:nvPr/>
          </p:nvGrpSpPr>
          <p:grpSpPr bwMode="auto">
            <a:xfrm flipV="1">
              <a:off x="3686" y="243"/>
              <a:ext cx="177" cy="66"/>
              <a:chOff x="2848" y="848"/>
              <a:chExt cx="140" cy="98"/>
            </a:xfrm>
          </p:grpSpPr>
          <p:sp>
            <p:nvSpPr>
              <p:cNvPr id="192" name="Line 4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3" name="Line 4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 name="Line 4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98" name="Group 468"/>
          <p:cNvGrpSpPr>
            <a:grpSpLocks/>
          </p:cNvGrpSpPr>
          <p:nvPr/>
        </p:nvGrpSpPr>
        <p:grpSpPr bwMode="auto">
          <a:xfrm>
            <a:off x="8977025" y="5053014"/>
            <a:ext cx="501650" cy="234950"/>
            <a:chOff x="3600" y="219"/>
            <a:chExt cx="360" cy="175"/>
          </a:xfrm>
        </p:grpSpPr>
        <p:sp>
          <p:nvSpPr>
            <p:cNvPr id="199" name="Oval 469"/>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200" name="Line 47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 name="Line 47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2" name="Rectangle 472"/>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203" name="Oval 473"/>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grpSp>
          <p:nvGrpSpPr>
            <p:cNvPr id="204" name="Group 474"/>
            <p:cNvGrpSpPr>
              <a:grpSpLocks/>
            </p:cNvGrpSpPr>
            <p:nvPr/>
          </p:nvGrpSpPr>
          <p:grpSpPr bwMode="auto">
            <a:xfrm>
              <a:off x="3686" y="244"/>
              <a:ext cx="177" cy="66"/>
              <a:chOff x="2848" y="848"/>
              <a:chExt cx="140" cy="98"/>
            </a:xfrm>
          </p:grpSpPr>
          <p:sp>
            <p:nvSpPr>
              <p:cNvPr id="209" name="Line 47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 name="Line 47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 name="Line 47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5" name="Group 478"/>
            <p:cNvGrpSpPr>
              <a:grpSpLocks/>
            </p:cNvGrpSpPr>
            <p:nvPr/>
          </p:nvGrpSpPr>
          <p:grpSpPr bwMode="auto">
            <a:xfrm flipV="1">
              <a:off x="3686" y="243"/>
              <a:ext cx="177" cy="66"/>
              <a:chOff x="2848" y="848"/>
              <a:chExt cx="140" cy="98"/>
            </a:xfrm>
          </p:grpSpPr>
          <p:sp>
            <p:nvSpPr>
              <p:cNvPr id="206" name="Line 47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 name="Line 48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8" name="Line 48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12" name="Line 482"/>
          <p:cNvSpPr>
            <a:spLocks noChangeShapeType="1"/>
          </p:cNvSpPr>
          <p:nvPr/>
        </p:nvSpPr>
        <p:spPr bwMode="auto">
          <a:xfrm>
            <a:off x="10091451" y="4959351"/>
            <a:ext cx="358775"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 name="Line 483"/>
          <p:cNvSpPr>
            <a:spLocks noChangeShapeType="1"/>
          </p:cNvSpPr>
          <p:nvPr/>
        </p:nvSpPr>
        <p:spPr bwMode="auto">
          <a:xfrm flipV="1">
            <a:off x="9438988" y="4972051"/>
            <a:ext cx="277812" cy="10953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 name="Line 484"/>
          <p:cNvSpPr>
            <a:spLocks noChangeShapeType="1"/>
          </p:cNvSpPr>
          <p:nvPr/>
        </p:nvSpPr>
        <p:spPr bwMode="auto">
          <a:xfrm flipV="1">
            <a:off x="9481850" y="5175251"/>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 name="Line 485"/>
          <p:cNvSpPr>
            <a:spLocks noChangeShapeType="1"/>
          </p:cNvSpPr>
          <p:nvPr/>
        </p:nvSpPr>
        <p:spPr bwMode="auto">
          <a:xfrm flipH="1">
            <a:off x="8777000" y="4921251"/>
            <a:ext cx="254000" cy="4699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 name="Line 486"/>
          <p:cNvSpPr>
            <a:spLocks noChangeShapeType="1"/>
          </p:cNvSpPr>
          <p:nvPr/>
        </p:nvSpPr>
        <p:spPr bwMode="auto">
          <a:xfrm>
            <a:off x="8802400" y="4972051"/>
            <a:ext cx="1968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7" name="Line 487"/>
          <p:cNvSpPr>
            <a:spLocks noChangeShapeType="1"/>
          </p:cNvSpPr>
          <p:nvPr/>
        </p:nvSpPr>
        <p:spPr bwMode="auto">
          <a:xfrm>
            <a:off x="8662700" y="5308601"/>
            <a:ext cx="153988"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8" name="Line 488"/>
          <p:cNvSpPr>
            <a:spLocks noChangeShapeType="1"/>
          </p:cNvSpPr>
          <p:nvPr/>
        </p:nvSpPr>
        <p:spPr bwMode="auto">
          <a:xfrm>
            <a:off x="8915114" y="5387976"/>
            <a:ext cx="490537"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9" name="Line 489"/>
          <p:cNvSpPr>
            <a:spLocks noChangeShapeType="1"/>
          </p:cNvSpPr>
          <p:nvPr/>
        </p:nvSpPr>
        <p:spPr bwMode="auto">
          <a:xfrm flipH="1">
            <a:off x="9154826" y="5295902"/>
            <a:ext cx="53975" cy="857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0" name="Line 490"/>
          <p:cNvSpPr>
            <a:spLocks noChangeShapeType="1"/>
          </p:cNvSpPr>
          <p:nvPr/>
        </p:nvSpPr>
        <p:spPr bwMode="auto">
          <a:xfrm>
            <a:off x="8967500" y="5384801"/>
            <a:ext cx="1588"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 name="Line 491"/>
          <p:cNvSpPr>
            <a:spLocks noChangeShapeType="1"/>
          </p:cNvSpPr>
          <p:nvPr/>
        </p:nvSpPr>
        <p:spPr bwMode="auto">
          <a:xfrm flipH="1" flipV="1">
            <a:off x="9364375" y="5392739"/>
            <a:ext cx="0" cy="762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2" name="Line 492"/>
          <p:cNvSpPr>
            <a:spLocks noChangeShapeType="1"/>
          </p:cNvSpPr>
          <p:nvPr/>
        </p:nvSpPr>
        <p:spPr bwMode="auto">
          <a:xfrm>
            <a:off x="9445339" y="5251452"/>
            <a:ext cx="503237"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 name="Line 493"/>
          <p:cNvSpPr>
            <a:spLocks noChangeShapeType="1"/>
          </p:cNvSpPr>
          <p:nvPr/>
        </p:nvSpPr>
        <p:spPr bwMode="auto">
          <a:xfrm>
            <a:off x="8894476" y="5186364"/>
            <a:ext cx="80963"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24" name="Group 494"/>
          <p:cNvGrpSpPr>
            <a:grpSpLocks/>
          </p:cNvGrpSpPr>
          <p:nvPr/>
        </p:nvGrpSpPr>
        <p:grpSpPr bwMode="auto">
          <a:xfrm>
            <a:off x="7868951" y="1955801"/>
            <a:ext cx="3021013" cy="3981450"/>
            <a:chOff x="-1203" y="1352"/>
            <a:chExt cx="1903" cy="2508"/>
          </a:xfrm>
        </p:grpSpPr>
        <p:grpSp>
          <p:nvGrpSpPr>
            <p:cNvPr id="225" name="Group 495"/>
            <p:cNvGrpSpPr>
              <a:grpSpLocks/>
            </p:cNvGrpSpPr>
            <p:nvPr/>
          </p:nvGrpSpPr>
          <p:grpSpPr bwMode="auto">
            <a:xfrm>
              <a:off x="-1203" y="1647"/>
              <a:ext cx="436" cy="114"/>
              <a:chOff x="3072" y="739"/>
              <a:chExt cx="652" cy="146"/>
            </a:xfrm>
          </p:grpSpPr>
          <p:pic>
            <p:nvPicPr>
              <p:cNvPr id="262" name="Picture 496" descr="lgv_fqm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3" name="Line 497"/>
              <p:cNvSpPr>
                <a:spLocks noChangeShapeType="1"/>
              </p:cNvSpPr>
              <p:nvPr/>
            </p:nvSpPr>
            <p:spPr bwMode="auto">
              <a:xfrm flipH="1">
                <a:off x="3104" y="784"/>
                <a:ext cx="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4" name="Line 498"/>
              <p:cNvSpPr>
                <a:spLocks noChangeShapeType="1"/>
              </p:cNvSpPr>
              <p:nvPr/>
            </p:nvSpPr>
            <p:spPr bwMode="auto">
              <a:xfrm flipH="1">
                <a:off x="3072" y="76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226" name="Picture 499" descr="imgyjav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7" y="1466"/>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7" name="Group 500"/>
            <p:cNvGrpSpPr>
              <a:grpSpLocks/>
            </p:cNvGrpSpPr>
            <p:nvPr/>
          </p:nvGrpSpPr>
          <p:grpSpPr bwMode="auto">
            <a:xfrm>
              <a:off x="-546" y="1352"/>
              <a:ext cx="256" cy="269"/>
              <a:chOff x="2870" y="1518"/>
              <a:chExt cx="292" cy="320"/>
            </a:xfrm>
          </p:grpSpPr>
          <p:graphicFrame>
            <p:nvGraphicFramePr>
              <p:cNvPr id="260" name="Object 50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9118" name="Clip" r:id="rId6" imgW="826829" imgH="840406" progId="MS_ClipArt_Gallery.2">
                      <p:embed/>
                    </p:oleObj>
                  </mc:Choice>
                  <mc:Fallback>
                    <p:oleObj name="Clip" r:id="rId6" imgW="826829" imgH="840406" progId="MS_ClipArt_Gallery.2">
                      <p:embed/>
                      <p:pic>
                        <p:nvPicPr>
                          <p:cNvPr id="11534" name="Object 5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1" name="Object 50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9119" name="Clip" r:id="rId8" imgW="1268295" imgH="1199426" progId="MS_ClipArt_Gallery.2">
                      <p:embed/>
                    </p:oleObj>
                  </mc:Choice>
                  <mc:Fallback>
                    <p:oleObj name="Clip" r:id="rId8" imgW="1268295" imgH="1199426" progId="MS_ClipArt_Gallery.2">
                      <p:embed/>
                      <p:pic>
                        <p:nvPicPr>
                          <p:cNvPr id="11535" name="Object 5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8" name="Group 503"/>
            <p:cNvGrpSpPr>
              <a:grpSpLocks/>
            </p:cNvGrpSpPr>
            <p:nvPr/>
          </p:nvGrpSpPr>
          <p:grpSpPr bwMode="auto">
            <a:xfrm>
              <a:off x="-1002" y="2262"/>
              <a:ext cx="209" cy="224"/>
              <a:chOff x="2870" y="1518"/>
              <a:chExt cx="292" cy="320"/>
            </a:xfrm>
          </p:grpSpPr>
          <p:graphicFrame>
            <p:nvGraphicFramePr>
              <p:cNvPr id="258" name="Object 50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9120" name="Clip" r:id="rId10" imgW="826829" imgH="840406" progId="MS_ClipArt_Gallery.2">
                      <p:embed/>
                    </p:oleObj>
                  </mc:Choice>
                  <mc:Fallback>
                    <p:oleObj name="Clip" r:id="rId10" imgW="826829" imgH="840406" progId="MS_ClipArt_Gallery.2">
                      <p:embed/>
                      <p:pic>
                        <p:nvPicPr>
                          <p:cNvPr id="11532" name="Object 50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9" name="Object 50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9121" name="Clip" r:id="rId11" imgW="1268295" imgH="1199426" progId="MS_ClipArt_Gallery.2">
                      <p:embed/>
                    </p:oleObj>
                  </mc:Choice>
                  <mc:Fallback>
                    <p:oleObj name="Clip" r:id="rId11" imgW="1268295" imgH="1199426" progId="MS_ClipArt_Gallery.2">
                      <p:embed/>
                      <p:pic>
                        <p:nvPicPr>
                          <p:cNvPr id="11533" name="Object 50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29" name="Object 506"/>
            <p:cNvGraphicFramePr>
              <a:graphicFrameLocks noChangeAspect="1"/>
            </p:cNvGraphicFramePr>
            <p:nvPr/>
          </p:nvGraphicFramePr>
          <p:xfrm>
            <a:off x="-732" y="2289"/>
            <a:ext cx="207" cy="173"/>
          </p:xfrm>
          <a:graphic>
            <a:graphicData uri="http://schemas.openxmlformats.org/presentationml/2006/ole">
              <mc:AlternateContent xmlns:mc="http://schemas.openxmlformats.org/markup-compatibility/2006">
                <mc:Choice xmlns:v="urn:schemas-microsoft-com:vml" Requires="v">
                  <p:oleObj spid="_x0000_s39122" name="Clip" r:id="rId12" imgW="1307263" imgH="1084139" progId="MS_ClipArt_Gallery.2">
                    <p:embed/>
                  </p:oleObj>
                </mc:Choice>
                <mc:Fallback>
                  <p:oleObj name="Clip" r:id="rId12" imgW="1307263" imgH="1084139" progId="MS_ClipArt_Gallery.2">
                    <p:embed/>
                    <p:pic>
                      <p:nvPicPr>
                        <p:cNvPr id="11503" name="Object 50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2" y="2289"/>
                          <a:ext cx="2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0" name="Group 507"/>
            <p:cNvGrpSpPr>
              <a:grpSpLocks/>
            </p:cNvGrpSpPr>
            <p:nvPr/>
          </p:nvGrpSpPr>
          <p:grpSpPr bwMode="auto">
            <a:xfrm>
              <a:off x="310" y="3575"/>
              <a:ext cx="125" cy="230"/>
              <a:chOff x="4180" y="783"/>
              <a:chExt cx="150" cy="307"/>
            </a:xfrm>
          </p:grpSpPr>
          <p:sp>
            <p:nvSpPr>
              <p:cNvPr id="250" name="AutoShape 508"/>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251" name="Rectangle 509"/>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252" name="Rectangle 51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253" name="AutoShape 51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254" name="Line 512"/>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5" name="Line 513"/>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 name="Rectangle 51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257" name="Rectangle 515"/>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grpSp>
        <p:graphicFrame>
          <p:nvGraphicFramePr>
            <p:cNvPr id="231" name="Object 516"/>
            <p:cNvGraphicFramePr>
              <a:graphicFrameLocks noChangeAspect="1"/>
            </p:cNvGraphicFramePr>
            <p:nvPr/>
          </p:nvGraphicFramePr>
          <p:xfrm>
            <a:off x="-975" y="3384"/>
            <a:ext cx="216" cy="180"/>
          </p:xfrm>
          <a:graphic>
            <a:graphicData uri="http://schemas.openxmlformats.org/presentationml/2006/ole">
              <mc:AlternateContent xmlns:mc="http://schemas.openxmlformats.org/markup-compatibility/2006">
                <mc:Choice xmlns:v="urn:schemas-microsoft-com:vml" Requires="v">
                  <p:oleObj spid="_x0000_s39123" name="Clip" r:id="rId14" imgW="1307263" imgH="1084139" progId="MS_ClipArt_Gallery.2">
                    <p:embed/>
                  </p:oleObj>
                </mc:Choice>
                <mc:Fallback>
                  <p:oleObj name="Clip" r:id="rId14" imgW="1307263" imgH="1084139" progId="MS_ClipArt_Gallery.2">
                    <p:embed/>
                    <p:pic>
                      <p:nvPicPr>
                        <p:cNvPr id="11505" name="Object 5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5" y="3384"/>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2" name="Object 517"/>
            <p:cNvGraphicFramePr>
              <a:graphicFrameLocks noChangeAspect="1"/>
            </p:cNvGraphicFramePr>
            <p:nvPr/>
          </p:nvGraphicFramePr>
          <p:xfrm>
            <a:off x="-871" y="3184"/>
            <a:ext cx="216" cy="180"/>
          </p:xfrm>
          <a:graphic>
            <a:graphicData uri="http://schemas.openxmlformats.org/presentationml/2006/ole">
              <mc:AlternateContent xmlns:mc="http://schemas.openxmlformats.org/markup-compatibility/2006">
                <mc:Choice xmlns:v="urn:schemas-microsoft-com:vml" Requires="v">
                  <p:oleObj spid="_x0000_s39124" name="Clip" r:id="rId15" imgW="1307263" imgH="1084139" progId="MS_ClipArt_Gallery.2">
                    <p:embed/>
                  </p:oleObj>
                </mc:Choice>
                <mc:Fallback>
                  <p:oleObj name="Clip" r:id="rId15" imgW="1307263" imgH="1084139" progId="MS_ClipArt_Gallery.2">
                    <p:embed/>
                    <p:pic>
                      <p:nvPicPr>
                        <p:cNvPr id="11506" name="Object 5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1" y="3184"/>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 name="Object 518"/>
            <p:cNvGraphicFramePr>
              <a:graphicFrameLocks noChangeAspect="1"/>
            </p:cNvGraphicFramePr>
            <p:nvPr/>
          </p:nvGraphicFramePr>
          <p:xfrm>
            <a:off x="-703" y="3544"/>
            <a:ext cx="216" cy="180"/>
          </p:xfrm>
          <a:graphic>
            <a:graphicData uri="http://schemas.openxmlformats.org/presentationml/2006/ole">
              <mc:AlternateContent xmlns:mc="http://schemas.openxmlformats.org/markup-compatibility/2006">
                <mc:Choice xmlns:v="urn:schemas-microsoft-com:vml" Requires="v">
                  <p:oleObj spid="_x0000_s39125" name="Clip" r:id="rId16" imgW="1307263" imgH="1084139" progId="MS_ClipArt_Gallery.2">
                    <p:embed/>
                  </p:oleObj>
                </mc:Choice>
                <mc:Fallback>
                  <p:oleObj name="Clip" r:id="rId16" imgW="1307263" imgH="1084139" progId="MS_ClipArt_Gallery.2">
                    <p:embed/>
                    <p:pic>
                      <p:nvPicPr>
                        <p:cNvPr id="11507" name="Object 5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3" y="3544"/>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4" name="Object 519"/>
            <p:cNvGraphicFramePr>
              <a:graphicFrameLocks noChangeAspect="1"/>
            </p:cNvGraphicFramePr>
            <p:nvPr/>
          </p:nvGraphicFramePr>
          <p:xfrm>
            <a:off x="-489" y="3546"/>
            <a:ext cx="216" cy="180"/>
          </p:xfrm>
          <a:graphic>
            <a:graphicData uri="http://schemas.openxmlformats.org/presentationml/2006/ole">
              <mc:AlternateContent xmlns:mc="http://schemas.openxmlformats.org/markup-compatibility/2006">
                <mc:Choice xmlns:v="urn:schemas-microsoft-com:vml" Requires="v">
                  <p:oleObj spid="_x0000_s39126" name="Clip" r:id="rId17" imgW="1307263" imgH="1084139" progId="MS_ClipArt_Gallery.2">
                    <p:embed/>
                  </p:oleObj>
                </mc:Choice>
                <mc:Fallback>
                  <p:oleObj name="Clip" r:id="rId17" imgW="1307263" imgH="1084139" progId="MS_ClipArt_Gallery.2">
                    <p:embed/>
                    <p:pic>
                      <p:nvPicPr>
                        <p:cNvPr id="11508" name="Object 5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9" y="3546"/>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5" name="Group 520"/>
            <p:cNvGrpSpPr>
              <a:grpSpLocks/>
            </p:cNvGrpSpPr>
            <p:nvPr/>
          </p:nvGrpSpPr>
          <p:grpSpPr bwMode="auto">
            <a:xfrm>
              <a:off x="83" y="3625"/>
              <a:ext cx="172" cy="215"/>
              <a:chOff x="2870" y="1518"/>
              <a:chExt cx="292" cy="320"/>
            </a:xfrm>
          </p:grpSpPr>
          <p:graphicFrame>
            <p:nvGraphicFramePr>
              <p:cNvPr id="248" name="Object 52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9127" name="Clip" r:id="rId18" imgW="826829" imgH="840406" progId="MS_ClipArt_Gallery.2">
                      <p:embed/>
                    </p:oleObj>
                  </mc:Choice>
                  <mc:Fallback>
                    <p:oleObj name="Clip" r:id="rId18" imgW="826829" imgH="840406" progId="MS_ClipArt_Gallery.2">
                      <p:embed/>
                      <p:pic>
                        <p:nvPicPr>
                          <p:cNvPr id="11522" name="Object 5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9" name="Object 52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9128" name="Clip" r:id="rId19" imgW="1268295" imgH="1199426" progId="MS_ClipArt_Gallery.2">
                      <p:embed/>
                    </p:oleObj>
                  </mc:Choice>
                  <mc:Fallback>
                    <p:oleObj name="Clip" r:id="rId19" imgW="1268295" imgH="1199426" progId="MS_ClipArt_Gallery.2">
                      <p:embed/>
                      <p:pic>
                        <p:nvPicPr>
                          <p:cNvPr id="11523" name="Object 5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36" name="Group 523"/>
            <p:cNvGrpSpPr>
              <a:grpSpLocks/>
            </p:cNvGrpSpPr>
            <p:nvPr/>
          </p:nvGrpSpPr>
          <p:grpSpPr bwMode="auto">
            <a:xfrm>
              <a:off x="-201" y="3657"/>
              <a:ext cx="220" cy="203"/>
              <a:chOff x="2870" y="1518"/>
              <a:chExt cx="292" cy="320"/>
            </a:xfrm>
          </p:grpSpPr>
          <p:graphicFrame>
            <p:nvGraphicFramePr>
              <p:cNvPr id="246" name="Object 52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9129" name="Clip" r:id="rId20" imgW="826829" imgH="840406" progId="MS_ClipArt_Gallery.2">
                      <p:embed/>
                    </p:oleObj>
                  </mc:Choice>
                  <mc:Fallback>
                    <p:oleObj name="Clip" r:id="rId20" imgW="826829" imgH="840406" progId="MS_ClipArt_Gallery.2">
                      <p:embed/>
                      <p:pic>
                        <p:nvPicPr>
                          <p:cNvPr id="11520" name="Object 5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7" name="Object 52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9130" name="Clip" r:id="rId21" imgW="1268295" imgH="1199426" progId="MS_ClipArt_Gallery.2">
                      <p:embed/>
                    </p:oleObj>
                  </mc:Choice>
                  <mc:Fallback>
                    <p:oleObj name="Clip" r:id="rId21" imgW="1268295" imgH="1199426" progId="MS_ClipArt_Gallery.2">
                      <p:embed/>
                      <p:pic>
                        <p:nvPicPr>
                          <p:cNvPr id="11521" name="Object 5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37" name="Group 526"/>
            <p:cNvGrpSpPr>
              <a:grpSpLocks/>
            </p:cNvGrpSpPr>
            <p:nvPr/>
          </p:nvGrpSpPr>
          <p:grpSpPr bwMode="auto">
            <a:xfrm>
              <a:off x="569" y="3419"/>
              <a:ext cx="131" cy="258"/>
              <a:chOff x="4180" y="783"/>
              <a:chExt cx="150" cy="307"/>
            </a:xfrm>
          </p:grpSpPr>
          <p:sp>
            <p:nvSpPr>
              <p:cNvPr id="238" name="AutoShape 52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239" name="Rectangle 52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240" name="Rectangle 52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241" name="AutoShape 53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242" name="Line 53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3" name="Line 53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4" name="Rectangle 53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245" name="Rectangle 53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grpSp>
      </p:grpSp>
      <p:sp>
        <p:nvSpPr>
          <p:cNvPr id="265" name="Line 535"/>
          <p:cNvSpPr>
            <a:spLocks noChangeShapeType="1"/>
          </p:cNvSpPr>
          <p:nvPr/>
        </p:nvSpPr>
        <p:spPr bwMode="auto">
          <a:xfrm flipH="1">
            <a:off x="8983376" y="3708402"/>
            <a:ext cx="3175" cy="14446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 name="Line 536"/>
          <p:cNvSpPr>
            <a:spLocks noChangeShapeType="1"/>
          </p:cNvSpPr>
          <p:nvPr/>
        </p:nvSpPr>
        <p:spPr bwMode="auto">
          <a:xfrm flipV="1">
            <a:off x="10280364" y="2690814"/>
            <a:ext cx="123825" cy="873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 name="Line 537"/>
          <p:cNvSpPr>
            <a:spLocks noChangeShapeType="1"/>
          </p:cNvSpPr>
          <p:nvPr/>
        </p:nvSpPr>
        <p:spPr bwMode="auto">
          <a:xfrm>
            <a:off x="10107325" y="2863851"/>
            <a:ext cx="0"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 name="Line 538"/>
          <p:cNvSpPr>
            <a:spLocks noChangeShapeType="1"/>
          </p:cNvSpPr>
          <p:nvPr/>
        </p:nvSpPr>
        <p:spPr bwMode="auto">
          <a:xfrm flipV="1">
            <a:off x="10278776" y="2760665"/>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 name="Line 539"/>
          <p:cNvSpPr>
            <a:spLocks noChangeShapeType="1"/>
          </p:cNvSpPr>
          <p:nvPr/>
        </p:nvSpPr>
        <p:spPr bwMode="auto">
          <a:xfrm>
            <a:off x="10643900" y="2759076"/>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 name="Line 540"/>
          <p:cNvSpPr>
            <a:spLocks noChangeShapeType="1"/>
          </p:cNvSpPr>
          <p:nvPr/>
        </p:nvSpPr>
        <p:spPr bwMode="auto">
          <a:xfrm>
            <a:off x="10297826" y="3065464"/>
            <a:ext cx="188913"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 name="Line 541"/>
          <p:cNvSpPr>
            <a:spLocks noChangeShapeType="1"/>
          </p:cNvSpPr>
          <p:nvPr/>
        </p:nvSpPr>
        <p:spPr bwMode="auto">
          <a:xfrm flipV="1">
            <a:off x="8592851" y="3932240"/>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Line 542"/>
          <p:cNvSpPr>
            <a:spLocks noChangeShapeType="1"/>
          </p:cNvSpPr>
          <p:nvPr/>
        </p:nvSpPr>
        <p:spPr bwMode="auto">
          <a:xfrm flipV="1">
            <a:off x="10712164" y="2459040"/>
            <a:ext cx="238125" cy="1682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3" name="Line 543"/>
          <p:cNvSpPr>
            <a:spLocks noChangeShapeType="1"/>
          </p:cNvSpPr>
          <p:nvPr/>
        </p:nvSpPr>
        <p:spPr bwMode="auto">
          <a:xfrm>
            <a:off x="10851863" y="3055939"/>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4" name="Line 544"/>
          <p:cNvSpPr>
            <a:spLocks noChangeShapeType="1"/>
          </p:cNvSpPr>
          <p:nvPr/>
        </p:nvSpPr>
        <p:spPr bwMode="auto">
          <a:xfrm flipH="1">
            <a:off x="9997789" y="3132139"/>
            <a:ext cx="98425" cy="704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 name="Line 545"/>
          <p:cNvSpPr>
            <a:spLocks noChangeShapeType="1"/>
          </p:cNvSpPr>
          <p:nvPr/>
        </p:nvSpPr>
        <p:spPr bwMode="auto">
          <a:xfrm flipH="1">
            <a:off x="10588339" y="3132140"/>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76" name="Group 546"/>
          <p:cNvGrpSpPr>
            <a:grpSpLocks/>
          </p:cNvGrpSpPr>
          <p:nvPr/>
        </p:nvGrpSpPr>
        <p:grpSpPr bwMode="auto">
          <a:xfrm>
            <a:off x="9640600" y="4749801"/>
            <a:ext cx="501650" cy="234950"/>
            <a:chOff x="4701" y="2996"/>
            <a:chExt cx="316" cy="148"/>
          </a:xfrm>
        </p:grpSpPr>
        <p:sp>
          <p:nvSpPr>
            <p:cNvPr id="277" name="Oval 547"/>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278" name="Line 548"/>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 name="Line 549"/>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0" name="Rectangle 550"/>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281" name="Oval 551"/>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grpSp>
          <p:nvGrpSpPr>
            <p:cNvPr id="282" name="Group 552"/>
            <p:cNvGrpSpPr>
              <a:grpSpLocks/>
            </p:cNvGrpSpPr>
            <p:nvPr/>
          </p:nvGrpSpPr>
          <p:grpSpPr bwMode="auto">
            <a:xfrm>
              <a:off x="4776" y="3017"/>
              <a:ext cx="156" cy="56"/>
              <a:chOff x="2848" y="848"/>
              <a:chExt cx="140" cy="98"/>
            </a:xfrm>
          </p:grpSpPr>
          <p:sp>
            <p:nvSpPr>
              <p:cNvPr id="287" name="Line 55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 name="Line 55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 name="Line 55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3" name="Group 556"/>
            <p:cNvGrpSpPr>
              <a:grpSpLocks/>
            </p:cNvGrpSpPr>
            <p:nvPr/>
          </p:nvGrpSpPr>
          <p:grpSpPr bwMode="auto">
            <a:xfrm flipV="1">
              <a:off x="4776" y="3016"/>
              <a:ext cx="156" cy="56"/>
              <a:chOff x="2848" y="848"/>
              <a:chExt cx="140" cy="98"/>
            </a:xfrm>
          </p:grpSpPr>
          <p:sp>
            <p:nvSpPr>
              <p:cNvPr id="284" name="Line 55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5" name="Line 55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 name="Line 55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90" name="Group 560"/>
          <p:cNvGrpSpPr>
            <a:grpSpLocks/>
          </p:cNvGrpSpPr>
          <p:nvPr/>
        </p:nvGrpSpPr>
        <p:grpSpPr bwMode="auto">
          <a:xfrm>
            <a:off x="8975438" y="5051426"/>
            <a:ext cx="501650" cy="234950"/>
            <a:chOff x="4701" y="2996"/>
            <a:chExt cx="316" cy="148"/>
          </a:xfrm>
        </p:grpSpPr>
        <p:sp>
          <p:nvSpPr>
            <p:cNvPr id="291" name="Oval 561"/>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292" name="Line 562"/>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3" name="Line 563"/>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4" name="Rectangle 564"/>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295" name="Oval 565"/>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grpSp>
          <p:nvGrpSpPr>
            <p:cNvPr id="296" name="Group 566"/>
            <p:cNvGrpSpPr>
              <a:grpSpLocks/>
            </p:cNvGrpSpPr>
            <p:nvPr/>
          </p:nvGrpSpPr>
          <p:grpSpPr bwMode="auto">
            <a:xfrm>
              <a:off x="4776" y="3017"/>
              <a:ext cx="156" cy="56"/>
              <a:chOff x="2848" y="848"/>
              <a:chExt cx="140" cy="98"/>
            </a:xfrm>
          </p:grpSpPr>
          <p:sp>
            <p:nvSpPr>
              <p:cNvPr id="301" name="Line 56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2" name="Line 56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3" name="Line 56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97" name="Group 570"/>
            <p:cNvGrpSpPr>
              <a:grpSpLocks/>
            </p:cNvGrpSpPr>
            <p:nvPr/>
          </p:nvGrpSpPr>
          <p:grpSpPr bwMode="auto">
            <a:xfrm flipV="1">
              <a:off x="4776" y="3016"/>
              <a:ext cx="156" cy="56"/>
              <a:chOff x="2848" y="848"/>
              <a:chExt cx="140" cy="98"/>
            </a:xfrm>
          </p:grpSpPr>
          <p:sp>
            <p:nvSpPr>
              <p:cNvPr id="298" name="Line 57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9" name="Line 57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0" name="Line 57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04" name="Group 574"/>
          <p:cNvGrpSpPr>
            <a:grpSpLocks/>
          </p:cNvGrpSpPr>
          <p:nvPr/>
        </p:nvGrpSpPr>
        <p:grpSpPr bwMode="auto">
          <a:xfrm>
            <a:off x="9805701" y="5237164"/>
            <a:ext cx="290513" cy="404812"/>
            <a:chOff x="4290" y="3130"/>
            <a:chExt cx="183" cy="255"/>
          </a:xfrm>
        </p:grpSpPr>
        <p:pic>
          <p:nvPicPr>
            <p:cNvPr id="305" name="Picture 575" descr="31u_bnrz[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06" name="Freeform 576"/>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 name="Freeform 577"/>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 name="Freeform 578"/>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 name="Freeform 579"/>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 name="Freeform 580"/>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 name="Freeform 581"/>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 name="Freeform 582"/>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 name="Freeform 583"/>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 name="Freeform 584"/>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 name="Freeform 585"/>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 name="Freeform 586"/>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317" name="Freeform 587"/>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318" name="Freeform 588"/>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319" name="Freeform 589"/>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320" name="Freeform 590"/>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321" name="Freeform 591"/>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322" name="Freeform 592"/>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323" name="Group 593"/>
          <p:cNvGrpSpPr>
            <a:grpSpLocks/>
          </p:cNvGrpSpPr>
          <p:nvPr/>
        </p:nvGrpSpPr>
        <p:grpSpPr bwMode="auto">
          <a:xfrm>
            <a:off x="8362663" y="3698877"/>
            <a:ext cx="290512" cy="404813"/>
            <a:chOff x="4290" y="3130"/>
            <a:chExt cx="183" cy="255"/>
          </a:xfrm>
        </p:grpSpPr>
        <p:pic>
          <p:nvPicPr>
            <p:cNvPr id="324" name="Picture 594" descr="31u_bnrz[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25" name="Freeform 595"/>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6" name="Freeform 596"/>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 name="Freeform 597"/>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 name="Freeform 598"/>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9" name="Freeform 599"/>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0" name="Freeform 600"/>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 name="Freeform 601"/>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2" name="Freeform 602"/>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3" name="Freeform 603"/>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4" name="Freeform 604"/>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 name="Freeform 605"/>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336" name="Freeform 606"/>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337" name="Freeform 607"/>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338" name="Freeform 608"/>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339" name="Freeform 609"/>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340" name="Freeform 610"/>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341" name="Freeform 611"/>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342" name="Group 613"/>
          <p:cNvGrpSpPr>
            <a:grpSpLocks/>
          </p:cNvGrpSpPr>
          <p:nvPr/>
        </p:nvGrpSpPr>
        <p:grpSpPr bwMode="auto">
          <a:xfrm>
            <a:off x="8183275" y="1719265"/>
            <a:ext cx="814388" cy="854075"/>
            <a:chOff x="4180" y="744"/>
            <a:chExt cx="513" cy="538"/>
          </a:xfrm>
        </p:grpSpPr>
        <p:sp>
          <p:nvSpPr>
            <p:cNvPr id="343" name="Rectangle 614"/>
            <p:cNvSpPr>
              <a:spLocks noChangeArrowheads="1"/>
            </p:cNvSpPr>
            <p:nvPr/>
          </p:nvSpPr>
          <p:spPr bwMode="auto">
            <a:xfrm>
              <a:off x="4242" y="747"/>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344" name="Rectangle 615"/>
            <p:cNvSpPr>
              <a:spLocks noChangeArrowheads="1"/>
            </p:cNvSpPr>
            <p:nvPr/>
          </p:nvSpPr>
          <p:spPr bwMode="auto">
            <a:xfrm>
              <a:off x="4221" y="762"/>
              <a:ext cx="435" cy="504"/>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345" name="Rectangle 616"/>
            <p:cNvSpPr>
              <a:spLocks noChangeArrowheads="1"/>
            </p:cNvSpPr>
            <p:nvPr/>
          </p:nvSpPr>
          <p:spPr bwMode="auto">
            <a:xfrm>
              <a:off x="4224" y="873"/>
              <a:ext cx="42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346" name="Text Box 617"/>
            <p:cNvSpPr txBox="1">
              <a:spLocks noChangeArrowheads="1"/>
            </p:cNvSpPr>
            <p:nvPr/>
          </p:nvSpPr>
          <p:spPr bwMode="auto">
            <a:xfrm>
              <a:off x="4180" y="744"/>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000">
                  <a:ea typeface="宋体" panose="02010600030101010101" pitchFamily="2" charset="-122"/>
                </a:rPr>
                <a:t>application</a:t>
              </a:r>
            </a:p>
            <a:p>
              <a:pPr algn="ctr">
                <a:spcBef>
                  <a:spcPct val="0"/>
                </a:spcBef>
                <a:buClrTx/>
                <a:buSzTx/>
                <a:buFontTx/>
                <a:buNone/>
              </a:pPr>
              <a:r>
                <a:rPr lang="en-US" altLang="zh-CN" sz="1000">
                  <a:solidFill>
                    <a:schemeClr val="bg1"/>
                  </a:solidFill>
                  <a:ea typeface="宋体" panose="02010600030101010101" pitchFamily="2" charset="-122"/>
                </a:rPr>
                <a:t>transport</a:t>
              </a:r>
              <a:endParaRPr lang="en-US" altLang="zh-CN" sz="1000">
                <a:ea typeface="宋体" panose="02010600030101010101" pitchFamily="2" charset="-122"/>
              </a:endParaRPr>
            </a:p>
            <a:p>
              <a:pPr algn="ctr">
                <a:spcBef>
                  <a:spcPct val="0"/>
                </a:spcBef>
                <a:buClrTx/>
                <a:buSzTx/>
                <a:buFontTx/>
                <a:buNone/>
              </a:pPr>
              <a:r>
                <a:rPr lang="en-US" altLang="zh-CN" sz="1000">
                  <a:ea typeface="宋体" panose="02010600030101010101" pitchFamily="2" charset="-122"/>
                </a:rPr>
                <a:t>network</a:t>
              </a:r>
            </a:p>
            <a:p>
              <a:pPr algn="ctr">
                <a:spcBef>
                  <a:spcPct val="0"/>
                </a:spcBef>
                <a:buClrTx/>
                <a:buSzTx/>
                <a:buFontTx/>
                <a:buNone/>
              </a:pPr>
              <a:r>
                <a:rPr lang="en-US" altLang="zh-CN" sz="1000">
                  <a:ea typeface="宋体" panose="02010600030101010101" pitchFamily="2" charset="-122"/>
                </a:rPr>
                <a:t>data link</a:t>
              </a:r>
            </a:p>
            <a:p>
              <a:pPr algn="ctr">
                <a:spcBef>
                  <a:spcPct val="0"/>
                </a:spcBef>
                <a:buClrTx/>
                <a:buSzTx/>
                <a:buFontTx/>
                <a:buNone/>
              </a:pPr>
              <a:r>
                <a:rPr lang="en-US" altLang="zh-CN" sz="1000">
                  <a:ea typeface="宋体" panose="02010600030101010101" pitchFamily="2" charset="-122"/>
                </a:rPr>
                <a:t>physical</a:t>
              </a:r>
              <a:endParaRPr lang="en-US" altLang="zh-CN" sz="2400">
                <a:latin typeface="Times New Roman" panose="02020603050405020304" pitchFamily="18" charset="0"/>
                <a:ea typeface="宋体" panose="02010600030101010101" pitchFamily="2" charset="-122"/>
              </a:endParaRPr>
            </a:p>
          </p:txBody>
        </p:sp>
        <p:sp>
          <p:nvSpPr>
            <p:cNvPr id="347" name="Line 618"/>
            <p:cNvSpPr>
              <a:spLocks noChangeShapeType="1"/>
            </p:cNvSpPr>
            <p:nvPr/>
          </p:nvSpPr>
          <p:spPr bwMode="auto">
            <a:xfrm>
              <a:off x="4221" y="978"/>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 name="Line 619"/>
            <p:cNvSpPr>
              <a:spLocks noChangeShapeType="1"/>
            </p:cNvSpPr>
            <p:nvPr/>
          </p:nvSpPr>
          <p:spPr bwMode="auto">
            <a:xfrm>
              <a:off x="4227" y="106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9" name="Line 620"/>
            <p:cNvSpPr>
              <a:spLocks noChangeShapeType="1"/>
            </p:cNvSpPr>
            <p:nvPr/>
          </p:nvSpPr>
          <p:spPr bwMode="auto">
            <a:xfrm>
              <a:off x="4227" y="115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50" name="Group 245"/>
          <p:cNvGrpSpPr>
            <a:grpSpLocks/>
          </p:cNvGrpSpPr>
          <p:nvPr/>
        </p:nvGrpSpPr>
        <p:grpSpPr bwMode="auto">
          <a:xfrm>
            <a:off x="8929400" y="2282827"/>
            <a:ext cx="814388" cy="701675"/>
            <a:chOff x="2923" y="3345"/>
            <a:chExt cx="513" cy="442"/>
          </a:xfrm>
        </p:grpSpPr>
        <p:sp>
          <p:nvSpPr>
            <p:cNvPr id="351" name="Rectangle 246"/>
            <p:cNvSpPr>
              <a:spLocks noChangeArrowheads="1"/>
            </p:cNvSpPr>
            <p:nvPr/>
          </p:nvSpPr>
          <p:spPr bwMode="auto">
            <a:xfrm>
              <a:off x="2988" y="3444"/>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352" name="Rectangle 247"/>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353" name="Text Box 248"/>
            <p:cNvSpPr txBox="1">
              <a:spLocks noChangeArrowheads="1"/>
            </p:cNvSpPr>
            <p:nvPr/>
          </p:nvSpPr>
          <p:spPr bwMode="auto">
            <a:xfrm>
              <a:off x="2923" y="3345"/>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zh-CN" sz="1000">
                <a:ea typeface="宋体" panose="02010600030101010101" pitchFamily="2" charset="-122"/>
              </a:endParaRPr>
            </a:p>
            <a:p>
              <a:pPr algn="ctr">
                <a:spcBef>
                  <a:spcPct val="0"/>
                </a:spcBef>
                <a:buClrTx/>
                <a:buSzTx/>
                <a:buFontTx/>
                <a:buNone/>
              </a:pPr>
              <a:r>
                <a:rPr lang="en-US" altLang="zh-CN" sz="1000">
                  <a:ea typeface="宋体" panose="02010600030101010101" pitchFamily="2" charset="-122"/>
                </a:rPr>
                <a:t>network</a:t>
              </a:r>
            </a:p>
            <a:p>
              <a:pPr algn="ctr">
                <a:spcBef>
                  <a:spcPct val="0"/>
                </a:spcBef>
                <a:buClrTx/>
                <a:buSzTx/>
                <a:buFontTx/>
                <a:buNone/>
              </a:pPr>
              <a:r>
                <a:rPr lang="en-US" altLang="zh-CN" sz="1000">
                  <a:ea typeface="宋体" panose="02010600030101010101" pitchFamily="2" charset="-122"/>
                </a:rPr>
                <a:t>data link</a:t>
              </a:r>
            </a:p>
            <a:p>
              <a:pPr algn="ctr">
                <a:spcBef>
                  <a:spcPct val="0"/>
                </a:spcBef>
                <a:buClrTx/>
                <a:buSzTx/>
                <a:buFontTx/>
                <a:buNone/>
              </a:pPr>
              <a:r>
                <a:rPr lang="en-US" altLang="zh-CN" sz="1000">
                  <a:ea typeface="宋体" panose="02010600030101010101" pitchFamily="2" charset="-122"/>
                </a:rPr>
                <a:t>physical</a:t>
              </a:r>
              <a:endParaRPr lang="en-US" altLang="zh-CN" sz="2400">
                <a:latin typeface="Times New Roman" panose="02020603050405020304" pitchFamily="18" charset="0"/>
                <a:ea typeface="宋体" panose="02010600030101010101" pitchFamily="2" charset="-122"/>
              </a:endParaRPr>
            </a:p>
          </p:txBody>
        </p:sp>
        <p:sp>
          <p:nvSpPr>
            <p:cNvPr id="354" name="Line 249"/>
            <p:cNvSpPr>
              <a:spLocks noChangeShapeType="1"/>
            </p:cNvSpPr>
            <p:nvPr/>
          </p:nvSpPr>
          <p:spPr bwMode="auto">
            <a:xfrm>
              <a:off x="2958" y="3657"/>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5" name="Line 250"/>
            <p:cNvSpPr>
              <a:spLocks noChangeShapeType="1"/>
            </p:cNvSpPr>
            <p:nvPr/>
          </p:nvSpPr>
          <p:spPr bwMode="auto">
            <a:xfrm>
              <a:off x="2964" y="3561"/>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56" name="Group 637"/>
          <p:cNvGrpSpPr>
            <a:grpSpLocks/>
          </p:cNvGrpSpPr>
          <p:nvPr/>
        </p:nvGrpSpPr>
        <p:grpSpPr bwMode="auto">
          <a:xfrm>
            <a:off x="10100975" y="4654552"/>
            <a:ext cx="814388" cy="701675"/>
            <a:chOff x="2923" y="3345"/>
            <a:chExt cx="513" cy="442"/>
          </a:xfrm>
        </p:grpSpPr>
        <p:sp>
          <p:nvSpPr>
            <p:cNvPr id="357" name="Rectangle 638"/>
            <p:cNvSpPr>
              <a:spLocks noChangeArrowheads="1"/>
            </p:cNvSpPr>
            <p:nvPr/>
          </p:nvSpPr>
          <p:spPr bwMode="auto">
            <a:xfrm>
              <a:off x="2988" y="3444"/>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358" name="Rectangle 639"/>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359" name="Text Box 640"/>
            <p:cNvSpPr txBox="1">
              <a:spLocks noChangeArrowheads="1"/>
            </p:cNvSpPr>
            <p:nvPr/>
          </p:nvSpPr>
          <p:spPr bwMode="auto">
            <a:xfrm>
              <a:off x="2923" y="3345"/>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zh-CN" sz="1000">
                <a:ea typeface="宋体" panose="02010600030101010101" pitchFamily="2" charset="-122"/>
              </a:endParaRPr>
            </a:p>
            <a:p>
              <a:pPr algn="ctr">
                <a:spcBef>
                  <a:spcPct val="0"/>
                </a:spcBef>
                <a:buClrTx/>
                <a:buSzTx/>
                <a:buFontTx/>
                <a:buNone/>
              </a:pPr>
              <a:r>
                <a:rPr lang="en-US" altLang="zh-CN" sz="1000">
                  <a:ea typeface="宋体" panose="02010600030101010101" pitchFamily="2" charset="-122"/>
                </a:rPr>
                <a:t>network</a:t>
              </a:r>
            </a:p>
            <a:p>
              <a:pPr algn="ctr">
                <a:spcBef>
                  <a:spcPct val="0"/>
                </a:spcBef>
                <a:buClrTx/>
                <a:buSzTx/>
                <a:buFontTx/>
                <a:buNone/>
              </a:pPr>
              <a:r>
                <a:rPr lang="en-US" altLang="zh-CN" sz="1000">
                  <a:ea typeface="宋体" panose="02010600030101010101" pitchFamily="2" charset="-122"/>
                </a:rPr>
                <a:t>data link</a:t>
              </a:r>
            </a:p>
            <a:p>
              <a:pPr algn="ctr">
                <a:spcBef>
                  <a:spcPct val="0"/>
                </a:spcBef>
                <a:buClrTx/>
                <a:buSzTx/>
                <a:buFontTx/>
                <a:buNone/>
              </a:pPr>
              <a:r>
                <a:rPr lang="en-US" altLang="zh-CN" sz="1000">
                  <a:ea typeface="宋体" panose="02010600030101010101" pitchFamily="2" charset="-122"/>
                </a:rPr>
                <a:t>physical</a:t>
              </a:r>
              <a:endParaRPr lang="en-US" altLang="zh-CN" sz="2400">
                <a:latin typeface="Times New Roman" panose="02020603050405020304" pitchFamily="18" charset="0"/>
                <a:ea typeface="宋体" panose="02010600030101010101" pitchFamily="2" charset="-122"/>
              </a:endParaRPr>
            </a:p>
          </p:txBody>
        </p:sp>
        <p:sp>
          <p:nvSpPr>
            <p:cNvPr id="360" name="Line 641"/>
            <p:cNvSpPr>
              <a:spLocks noChangeShapeType="1"/>
            </p:cNvSpPr>
            <p:nvPr/>
          </p:nvSpPr>
          <p:spPr bwMode="auto">
            <a:xfrm>
              <a:off x="2958" y="3657"/>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1" name="Line 642"/>
            <p:cNvSpPr>
              <a:spLocks noChangeShapeType="1"/>
            </p:cNvSpPr>
            <p:nvPr/>
          </p:nvSpPr>
          <p:spPr bwMode="auto">
            <a:xfrm>
              <a:off x="2964" y="3561"/>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62" name="Group 643"/>
          <p:cNvGrpSpPr>
            <a:grpSpLocks/>
          </p:cNvGrpSpPr>
          <p:nvPr/>
        </p:nvGrpSpPr>
        <p:grpSpPr bwMode="auto">
          <a:xfrm>
            <a:off x="9369139" y="4306890"/>
            <a:ext cx="814387" cy="701675"/>
            <a:chOff x="2923" y="3345"/>
            <a:chExt cx="513" cy="442"/>
          </a:xfrm>
        </p:grpSpPr>
        <p:sp>
          <p:nvSpPr>
            <p:cNvPr id="363" name="Rectangle 644"/>
            <p:cNvSpPr>
              <a:spLocks noChangeArrowheads="1"/>
            </p:cNvSpPr>
            <p:nvPr/>
          </p:nvSpPr>
          <p:spPr bwMode="auto">
            <a:xfrm>
              <a:off x="2988" y="3444"/>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364" name="Rectangle 645"/>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365" name="Text Box 646"/>
            <p:cNvSpPr txBox="1">
              <a:spLocks noChangeArrowheads="1"/>
            </p:cNvSpPr>
            <p:nvPr/>
          </p:nvSpPr>
          <p:spPr bwMode="auto">
            <a:xfrm>
              <a:off x="2923" y="3345"/>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zh-CN" sz="1000">
                <a:ea typeface="宋体" panose="02010600030101010101" pitchFamily="2" charset="-122"/>
              </a:endParaRPr>
            </a:p>
            <a:p>
              <a:pPr algn="ctr">
                <a:spcBef>
                  <a:spcPct val="0"/>
                </a:spcBef>
                <a:buClrTx/>
                <a:buSzTx/>
                <a:buFontTx/>
                <a:buNone/>
              </a:pPr>
              <a:r>
                <a:rPr lang="en-US" altLang="zh-CN" sz="1000">
                  <a:ea typeface="宋体" panose="02010600030101010101" pitchFamily="2" charset="-122"/>
                </a:rPr>
                <a:t>network</a:t>
              </a:r>
            </a:p>
            <a:p>
              <a:pPr algn="ctr">
                <a:spcBef>
                  <a:spcPct val="0"/>
                </a:spcBef>
                <a:buClrTx/>
                <a:buSzTx/>
                <a:buFontTx/>
                <a:buNone/>
              </a:pPr>
              <a:r>
                <a:rPr lang="en-US" altLang="zh-CN" sz="1000">
                  <a:ea typeface="宋体" panose="02010600030101010101" pitchFamily="2" charset="-122"/>
                </a:rPr>
                <a:t>data link</a:t>
              </a:r>
            </a:p>
            <a:p>
              <a:pPr algn="ctr">
                <a:spcBef>
                  <a:spcPct val="0"/>
                </a:spcBef>
                <a:buClrTx/>
                <a:buSzTx/>
                <a:buFontTx/>
                <a:buNone/>
              </a:pPr>
              <a:r>
                <a:rPr lang="en-US" altLang="zh-CN" sz="1000">
                  <a:ea typeface="宋体" panose="02010600030101010101" pitchFamily="2" charset="-122"/>
                </a:rPr>
                <a:t>physical</a:t>
              </a:r>
              <a:endParaRPr lang="en-US" altLang="zh-CN" sz="2400">
                <a:latin typeface="Times New Roman" panose="02020603050405020304" pitchFamily="18" charset="0"/>
                <a:ea typeface="宋体" panose="02010600030101010101" pitchFamily="2" charset="-122"/>
              </a:endParaRPr>
            </a:p>
          </p:txBody>
        </p:sp>
        <p:sp>
          <p:nvSpPr>
            <p:cNvPr id="366" name="Line 647"/>
            <p:cNvSpPr>
              <a:spLocks noChangeShapeType="1"/>
            </p:cNvSpPr>
            <p:nvPr/>
          </p:nvSpPr>
          <p:spPr bwMode="auto">
            <a:xfrm>
              <a:off x="2958" y="3657"/>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7" name="Line 648"/>
            <p:cNvSpPr>
              <a:spLocks noChangeShapeType="1"/>
            </p:cNvSpPr>
            <p:nvPr/>
          </p:nvSpPr>
          <p:spPr bwMode="auto">
            <a:xfrm>
              <a:off x="2964" y="3561"/>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68" name="Group 649"/>
          <p:cNvGrpSpPr>
            <a:grpSpLocks/>
          </p:cNvGrpSpPr>
          <p:nvPr/>
        </p:nvGrpSpPr>
        <p:grpSpPr bwMode="auto">
          <a:xfrm>
            <a:off x="9910475" y="3833815"/>
            <a:ext cx="814388" cy="701675"/>
            <a:chOff x="2923" y="3345"/>
            <a:chExt cx="513" cy="442"/>
          </a:xfrm>
        </p:grpSpPr>
        <p:sp>
          <p:nvSpPr>
            <p:cNvPr id="369" name="Rectangle 650"/>
            <p:cNvSpPr>
              <a:spLocks noChangeArrowheads="1"/>
            </p:cNvSpPr>
            <p:nvPr/>
          </p:nvSpPr>
          <p:spPr bwMode="auto">
            <a:xfrm>
              <a:off x="2988" y="3444"/>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370" name="Rectangle 651"/>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371" name="Text Box 652"/>
            <p:cNvSpPr txBox="1">
              <a:spLocks noChangeArrowheads="1"/>
            </p:cNvSpPr>
            <p:nvPr/>
          </p:nvSpPr>
          <p:spPr bwMode="auto">
            <a:xfrm>
              <a:off x="2923" y="3345"/>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zh-CN" sz="1000">
                <a:ea typeface="宋体" panose="02010600030101010101" pitchFamily="2" charset="-122"/>
              </a:endParaRPr>
            </a:p>
            <a:p>
              <a:pPr algn="ctr">
                <a:spcBef>
                  <a:spcPct val="0"/>
                </a:spcBef>
                <a:buClrTx/>
                <a:buSzTx/>
                <a:buFontTx/>
                <a:buNone/>
              </a:pPr>
              <a:r>
                <a:rPr lang="en-US" altLang="zh-CN" sz="1000">
                  <a:ea typeface="宋体" panose="02010600030101010101" pitchFamily="2" charset="-122"/>
                </a:rPr>
                <a:t>network</a:t>
              </a:r>
            </a:p>
            <a:p>
              <a:pPr algn="ctr">
                <a:spcBef>
                  <a:spcPct val="0"/>
                </a:spcBef>
                <a:buClrTx/>
                <a:buSzTx/>
                <a:buFontTx/>
                <a:buNone/>
              </a:pPr>
              <a:r>
                <a:rPr lang="en-US" altLang="zh-CN" sz="1000">
                  <a:ea typeface="宋体" panose="02010600030101010101" pitchFamily="2" charset="-122"/>
                </a:rPr>
                <a:t>data link</a:t>
              </a:r>
            </a:p>
            <a:p>
              <a:pPr algn="ctr">
                <a:spcBef>
                  <a:spcPct val="0"/>
                </a:spcBef>
                <a:buClrTx/>
                <a:buSzTx/>
                <a:buFontTx/>
                <a:buNone/>
              </a:pPr>
              <a:r>
                <a:rPr lang="en-US" altLang="zh-CN" sz="1000">
                  <a:ea typeface="宋体" panose="02010600030101010101" pitchFamily="2" charset="-122"/>
                </a:rPr>
                <a:t>physical</a:t>
              </a:r>
              <a:endParaRPr lang="en-US" altLang="zh-CN" sz="2400">
                <a:latin typeface="Times New Roman" panose="02020603050405020304" pitchFamily="18" charset="0"/>
                <a:ea typeface="宋体" panose="02010600030101010101" pitchFamily="2" charset="-122"/>
              </a:endParaRPr>
            </a:p>
          </p:txBody>
        </p:sp>
        <p:sp>
          <p:nvSpPr>
            <p:cNvPr id="372" name="Line 653"/>
            <p:cNvSpPr>
              <a:spLocks noChangeShapeType="1"/>
            </p:cNvSpPr>
            <p:nvPr/>
          </p:nvSpPr>
          <p:spPr bwMode="auto">
            <a:xfrm>
              <a:off x="2958" y="3657"/>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3" name="Line 654"/>
            <p:cNvSpPr>
              <a:spLocks noChangeShapeType="1"/>
            </p:cNvSpPr>
            <p:nvPr/>
          </p:nvSpPr>
          <p:spPr bwMode="auto">
            <a:xfrm>
              <a:off x="2964" y="3561"/>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74" name="Group 655"/>
          <p:cNvGrpSpPr>
            <a:grpSpLocks/>
          </p:cNvGrpSpPr>
          <p:nvPr/>
        </p:nvGrpSpPr>
        <p:grpSpPr bwMode="auto">
          <a:xfrm>
            <a:off x="9462800" y="3471865"/>
            <a:ext cx="814388" cy="701675"/>
            <a:chOff x="2923" y="3345"/>
            <a:chExt cx="513" cy="442"/>
          </a:xfrm>
        </p:grpSpPr>
        <p:sp>
          <p:nvSpPr>
            <p:cNvPr id="375" name="Rectangle 656"/>
            <p:cNvSpPr>
              <a:spLocks noChangeArrowheads="1"/>
            </p:cNvSpPr>
            <p:nvPr/>
          </p:nvSpPr>
          <p:spPr bwMode="auto">
            <a:xfrm>
              <a:off x="2988" y="3444"/>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376" name="Rectangle 657"/>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377" name="Text Box 658"/>
            <p:cNvSpPr txBox="1">
              <a:spLocks noChangeArrowheads="1"/>
            </p:cNvSpPr>
            <p:nvPr/>
          </p:nvSpPr>
          <p:spPr bwMode="auto">
            <a:xfrm>
              <a:off x="2923" y="3345"/>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zh-CN" sz="1000">
                <a:ea typeface="宋体" panose="02010600030101010101" pitchFamily="2" charset="-122"/>
              </a:endParaRPr>
            </a:p>
            <a:p>
              <a:pPr algn="ctr">
                <a:spcBef>
                  <a:spcPct val="0"/>
                </a:spcBef>
                <a:buClrTx/>
                <a:buSzTx/>
                <a:buFontTx/>
                <a:buNone/>
              </a:pPr>
              <a:r>
                <a:rPr lang="en-US" altLang="zh-CN" sz="1000">
                  <a:ea typeface="宋体" panose="02010600030101010101" pitchFamily="2" charset="-122"/>
                </a:rPr>
                <a:t>network</a:t>
              </a:r>
            </a:p>
            <a:p>
              <a:pPr algn="ctr">
                <a:spcBef>
                  <a:spcPct val="0"/>
                </a:spcBef>
                <a:buClrTx/>
                <a:buSzTx/>
                <a:buFontTx/>
                <a:buNone/>
              </a:pPr>
              <a:r>
                <a:rPr lang="en-US" altLang="zh-CN" sz="1000">
                  <a:ea typeface="宋体" panose="02010600030101010101" pitchFamily="2" charset="-122"/>
                </a:rPr>
                <a:t>data link</a:t>
              </a:r>
            </a:p>
            <a:p>
              <a:pPr algn="ctr">
                <a:spcBef>
                  <a:spcPct val="0"/>
                </a:spcBef>
                <a:buClrTx/>
                <a:buSzTx/>
                <a:buFontTx/>
                <a:buNone/>
              </a:pPr>
              <a:r>
                <a:rPr lang="en-US" altLang="zh-CN" sz="1000">
                  <a:ea typeface="宋体" panose="02010600030101010101" pitchFamily="2" charset="-122"/>
                </a:rPr>
                <a:t>physical</a:t>
              </a:r>
              <a:endParaRPr lang="en-US" altLang="zh-CN" sz="2400">
                <a:latin typeface="Times New Roman" panose="02020603050405020304" pitchFamily="18" charset="0"/>
                <a:ea typeface="宋体" panose="02010600030101010101" pitchFamily="2" charset="-122"/>
              </a:endParaRPr>
            </a:p>
          </p:txBody>
        </p:sp>
        <p:sp>
          <p:nvSpPr>
            <p:cNvPr id="378" name="Line 659"/>
            <p:cNvSpPr>
              <a:spLocks noChangeShapeType="1"/>
            </p:cNvSpPr>
            <p:nvPr/>
          </p:nvSpPr>
          <p:spPr bwMode="auto">
            <a:xfrm>
              <a:off x="2958" y="3657"/>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 name="Line 660"/>
            <p:cNvSpPr>
              <a:spLocks noChangeShapeType="1"/>
            </p:cNvSpPr>
            <p:nvPr/>
          </p:nvSpPr>
          <p:spPr bwMode="auto">
            <a:xfrm>
              <a:off x="2964" y="3561"/>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80" name="Group 661"/>
          <p:cNvGrpSpPr>
            <a:grpSpLocks/>
          </p:cNvGrpSpPr>
          <p:nvPr/>
        </p:nvGrpSpPr>
        <p:grpSpPr bwMode="auto">
          <a:xfrm>
            <a:off x="9743789" y="2524127"/>
            <a:ext cx="814387" cy="701675"/>
            <a:chOff x="2923" y="3345"/>
            <a:chExt cx="513" cy="442"/>
          </a:xfrm>
        </p:grpSpPr>
        <p:sp>
          <p:nvSpPr>
            <p:cNvPr id="381" name="Rectangle 662"/>
            <p:cNvSpPr>
              <a:spLocks noChangeArrowheads="1"/>
            </p:cNvSpPr>
            <p:nvPr/>
          </p:nvSpPr>
          <p:spPr bwMode="auto">
            <a:xfrm>
              <a:off x="2988" y="3444"/>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382" name="Rectangle 663"/>
            <p:cNvSpPr>
              <a:spLocks noChangeArrowheads="1"/>
            </p:cNvSpPr>
            <p:nvPr/>
          </p:nvSpPr>
          <p:spPr bwMode="auto">
            <a:xfrm>
              <a:off x="2961" y="3465"/>
              <a:ext cx="435" cy="312"/>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383" name="Text Box 664"/>
            <p:cNvSpPr txBox="1">
              <a:spLocks noChangeArrowheads="1"/>
            </p:cNvSpPr>
            <p:nvPr/>
          </p:nvSpPr>
          <p:spPr bwMode="auto">
            <a:xfrm>
              <a:off x="2923" y="3345"/>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zh-CN" sz="1000">
                <a:ea typeface="宋体" panose="02010600030101010101" pitchFamily="2" charset="-122"/>
              </a:endParaRPr>
            </a:p>
            <a:p>
              <a:pPr algn="ctr">
                <a:spcBef>
                  <a:spcPct val="0"/>
                </a:spcBef>
                <a:buClrTx/>
                <a:buSzTx/>
                <a:buFontTx/>
                <a:buNone/>
              </a:pPr>
              <a:r>
                <a:rPr lang="en-US" altLang="zh-CN" sz="1000">
                  <a:ea typeface="宋体" panose="02010600030101010101" pitchFamily="2" charset="-122"/>
                </a:rPr>
                <a:t>network</a:t>
              </a:r>
            </a:p>
            <a:p>
              <a:pPr algn="ctr">
                <a:spcBef>
                  <a:spcPct val="0"/>
                </a:spcBef>
                <a:buClrTx/>
                <a:buSzTx/>
                <a:buFontTx/>
                <a:buNone/>
              </a:pPr>
              <a:r>
                <a:rPr lang="en-US" altLang="zh-CN" sz="1000">
                  <a:ea typeface="宋体" panose="02010600030101010101" pitchFamily="2" charset="-122"/>
                </a:rPr>
                <a:t>data link</a:t>
              </a:r>
            </a:p>
            <a:p>
              <a:pPr algn="ctr">
                <a:spcBef>
                  <a:spcPct val="0"/>
                </a:spcBef>
                <a:buClrTx/>
                <a:buSzTx/>
                <a:buFontTx/>
                <a:buNone/>
              </a:pPr>
              <a:r>
                <a:rPr lang="en-US" altLang="zh-CN" sz="1000">
                  <a:ea typeface="宋体" panose="02010600030101010101" pitchFamily="2" charset="-122"/>
                </a:rPr>
                <a:t>physical</a:t>
              </a:r>
              <a:endParaRPr lang="en-US" altLang="zh-CN" sz="2400">
                <a:latin typeface="Times New Roman" panose="02020603050405020304" pitchFamily="18" charset="0"/>
                <a:ea typeface="宋体" panose="02010600030101010101" pitchFamily="2" charset="-122"/>
              </a:endParaRPr>
            </a:p>
          </p:txBody>
        </p:sp>
        <p:sp>
          <p:nvSpPr>
            <p:cNvPr id="384" name="Line 665"/>
            <p:cNvSpPr>
              <a:spLocks noChangeShapeType="1"/>
            </p:cNvSpPr>
            <p:nvPr/>
          </p:nvSpPr>
          <p:spPr bwMode="auto">
            <a:xfrm>
              <a:off x="2958" y="3657"/>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5" name="Line 666"/>
            <p:cNvSpPr>
              <a:spLocks noChangeShapeType="1"/>
            </p:cNvSpPr>
            <p:nvPr/>
          </p:nvSpPr>
          <p:spPr bwMode="auto">
            <a:xfrm>
              <a:off x="2964" y="3561"/>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86" name="Group 623"/>
          <p:cNvGrpSpPr>
            <a:grpSpLocks/>
          </p:cNvGrpSpPr>
          <p:nvPr/>
        </p:nvGrpSpPr>
        <p:grpSpPr bwMode="auto">
          <a:xfrm>
            <a:off x="10940764" y="4687890"/>
            <a:ext cx="814387" cy="854075"/>
            <a:chOff x="4180" y="744"/>
            <a:chExt cx="513" cy="538"/>
          </a:xfrm>
        </p:grpSpPr>
        <p:sp>
          <p:nvSpPr>
            <p:cNvPr id="387" name="Rectangle 624"/>
            <p:cNvSpPr>
              <a:spLocks noChangeArrowheads="1"/>
            </p:cNvSpPr>
            <p:nvPr/>
          </p:nvSpPr>
          <p:spPr bwMode="auto">
            <a:xfrm>
              <a:off x="4242" y="747"/>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388" name="Rectangle 625"/>
            <p:cNvSpPr>
              <a:spLocks noChangeArrowheads="1"/>
            </p:cNvSpPr>
            <p:nvPr/>
          </p:nvSpPr>
          <p:spPr bwMode="auto">
            <a:xfrm>
              <a:off x="4221" y="762"/>
              <a:ext cx="435" cy="504"/>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389" name="Rectangle 626"/>
            <p:cNvSpPr>
              <a:spLocks noChangeArrowheads="1"/>
            </p:cNvSpPr>
            <p:nvPr/>
          </p:nvSpPr>
          <p:spPr bwMode="auto">
            <a:xfrm>
              <a:off x="4224" y="873"/>
              <a:ext cx="42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390" name="Text Box 627"/>
            <p:cNvSpPr txBox="1">
              <a:spLocks noChangeArrowheads="1"/>
            </p:cNvSpPr>
            <p:nvPr/>
          </p:nvSpPr>
          <p:spPr bwMode="auto">
            <a:xfrm>
              <a:off x="4180" y="744"/>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000">
                  <a:ea typeface="宋体" panose="02010600030101010101" pitchFamily="2" charset="-122"/>
                </a:rPr>
                <a:t>application</a:t>
              </a:r>
            </a:p>
            <a:p>
              <a:pPr algn="ctr">
                <a:spcBef>
                  <a:spcPct val="0"/>
                </a:spcBef>
                <a:buClrTx/>
                <a:buSzTx/>
                <a:buFontTx/>
                <a:buNone/>
              </a:pPr>
              <a:r>
                <a:rPr lang="en-US" altLang="zh-CN" sz="1000">
                  <a:solidFill>
                    <a:schemeClr val="bg1"/>
                  </a:solidFill>
                  <a:ea typeface="宋体" panose="02010600030101010101" pitchFamily="2" charset="-122"/>
                </a:rPr>
                <a:t>transport</a:t>
              </a:r>
              <a:endParaRPr lang="en-US" altLang="zh-CN" sz="1000">
                <a:ea typeface="宋体" panose="02010600030101010101" pitchFamily="2" charset="-122"/>
              </a:endParaRPr>
            </a:p>
            <a:p>
              <a:pPr algn="ctr">
                <a:spcBef>
                  <a:spcPct val="0"/>
                </a:spcBef>
                <a:buClrTx/>
                <a:buSzTx/>
                <a:buFontTx/>
                <a:buNone/>
              </a:pPr>
              <a:r>
                <a:rPr lang="en-US" altLang="zh-CN" sz="1000">
                  <a:ea typeface="宋体" panose="02010600030101010101" pitchFamily="2" charset="-122"/>
                </a:rPr>
                <a:t>network</a:t>
              </a:r>
            </a:p>
            <a:p>
              <a:pPr algn="ctr">
                <a:spcBef>
                  <a:spcPct val="0"/>
                </a:spcBef>
                <a:buClrTx/>
                <a:buSzTx/>
                <a:buFontTx/>
                <a:buNone/>
              </a:pPr>
              <a:r>
                <a:rPr lang="en-US" altLang="zh-CN" sz="1000">
                  <a:ea typeface="宋体" panose="02010600030101010101" pitchFamily="2" charset="-122"/>
                </a:rPr>
                <a:t>data link</a:t>
              </a:r>
            </a:p>
            <a:p>
              <a:pPr algn="ctr">
                <a:spcBef>
                  <a:spcPct val="0"/>
                </a:spcBef>
                <a:buClrTx/>
                <a:buSzTx/>
                <a:buFontTx/>
                <a:buNone/>
              </a:pPr>
              <a:r>
                <a:rPr lang="en-US" altLang="zh-CN" sz="1000">
                  <a:ea typeface="宋体" panose="02010600030101010101" pitchFamily="2" charset="-122"/>
                </a:rPr>
                <a:t>physical</a:t>
              </a:r>
              <a:endParaRPr lang="en-US" altLang="zh-CN" sz="2400">
                <a:latin typeface="Times New Roman" panose="02020603050405020304" pitchFamily="18" charset="0"/>
                <a:ea typeface="宋体" panose="02010600030101010101" pitchFamily="2" charset="-122"/>
              </a:endParaRPr>
            </a:p>
          </p:txBody>
        </p:sp>
        <p:sp>
          <p:nvSpPr>
            <p:cNvPr id="391" name="Line 628"/>
            <p:cNvSpPr>
              <a:spLocks noChangeShapeType="1"/>
            </p:cNvSpPr>
            <p:nvPr/>
          </p:nvSpPr>
          <p:spPr bwMode="auto">
            <a:xfrm>
              <a:off x="4221" y="978"/>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2" name="Line 629"/>
            <p:cNvSpPr>
              <a:spLocks noChangeShapeType="1"/>
            </p:cNvSpPr>
            <p:nvPr/>
          </p:nvSpPr>
          <p:spPr bwMode="auto">
            <a:xfrm>
              <a:off x="4227" y="106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3" name="Line 630"/>
            <p:cNvSpPr>
              <a:spLocks noChangeShapeType="1"/>
            </p:cNvSpPr>
            <p:nvPr/>
          </p:nvSpPr>
          <p:spPr bwMode="auto">
            <a:xfrm>
              <a:off x="4227" y="115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94" name="Group 632"/>
          <p:cNvGrpSpPr>
            <a:grpSpLocks/>
          </p:cNvGrpSpPr>
          <p:nvPr/>
        </p:nvGrpSpPr>
        <p:grpSpPr bwMode="auto">
          <a:xfrm rot="2937887">
            <a:off x="8210264" y="3282952"/>
            <a:ext cx="3781425" cy="434975"/>
            <a:chOff x="2937" y="3579"/>
            <a:chExt cx="2382" cy="274"/>
          </a:xfrm>
        </p:grpSpPr>
        <p:sp>
          <p:nvSpPr>
            <p:cNvPr id="395" name="Rectangle 633"/>
            <p:cNvSpPr>
              <a:spLocks noChangeArrowheads="1"/>
            </p:cNvSpPr>
            <p:nvPr/>
          </p:nvSpPr>
          <p:spPr bwMode="auto">
            <a:xfrm>
              <a:off x="3168" y="3630"/>
              <a:ext cx="1920" cy="17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396" name="Text Box 634"/>
            <p:cNvSpPr txBox="1">
              <a:spLocks noChangeArrowheads="1"/>
            </p:cNvSpPr>
            <p:nvPr/>
          </p:nvSpPr>
          <p:spPr bwMode="auto">
            <a:xfrm>
              <a:off x="3343" y="3617"/>
              <a:ext cx="16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solidFill>
                    <a:schemeClr val="bg1"/>
                  </a:solidFill>
                  <a:ea typeface="宋体" panose="02010600030101010101" pitchFamily="2" charset="-122"/>
                </a:rPr>
                <a:t>logical end-end transport</a:t>
              </a:r>
              <a:endParaRPr lang="en-US" altLang="zh-CN" sz="1600">
                <a:ea typeface="宋体" panose="02010600030101010101" pitchFamily="2" charset="-122"/>
              </a:endParaRPr>
            </a:p>
          </p:txBody>
        </p:sp>
        <p:sp>
          <p:nvSpPr>
            <p:cNvPr id="397" name="Freeform 635"/>
            <p:cNvSpPr>
              <a:spLocks/>
            </p:cNvSpPr>
            <p:nvPr/>
          </p:nvSpPr>
          <p:spPr bwMode="auto">
            <a:xfrm>
              <a:off x="2937" y="3579"/>
              <a:ext cx="282" cy="264"/>
            </a:xfrm>
            <a:custGeom>
              <a:avLst/>
              <a:gdLst>
                <a:gd name="T0" fmla="*/ 282 w 282"/>
                <a:gd name="T1" fmla="*/ 0 h 264"/>
                <a:gd name="T2" fmla="*/ 282 w 282"/>
                <a:gd name="T3" fmla="*/ 264 h 264"/>
                <a:gd name="T4" fmla="*/ 0 w 282"/>
                <a:gd name="T5" fmla="*/ 129 h 264"/>
                <a:gd name="T6" fmla="*/ 282 w 282"/>
                <a:gd name="T7" fmla="*/ 0 h 264"/>
                <a:gd name="T8" fmla="*/ 0 60000 65536"/>
                <a:gd name="T9" fmla="*/ 0 60000 65536"/>
                <a:gd name="T10" fmla="*/ 0 60000 65536"/>
                <a:gd name="T11" fmla="*/ 0 60000 65536"/>
                <a:gd name="T12" fmla="*/ 0 w 282"/>
                <a:gd name="T13" fmla="*/ 0 h 264"/>
                <a:gd name="T14" fmla="*/ 282 w 282"/>
                <a:gd name="T15" fmla="*/ 264 h 264"/>
              </a:gdLst>
              <a:ahLst/>
              <a:cxnLst>
                <a:cxn ang="T8">
                  <a:pos x="T0" y="T1"/>
                </a:cxn>
                <a:cxn ang="T9">
                  <a:pos x="T2" y="T3"/>
                </a:cxn>
                <a:cxn ang="T10">
                  <a:pos x="T4" y="T5"/>
                </a:cxn>
                <a:cxn ang="T11">
                  <a:pos x="T6" y="T7"/>
                </a:cxn>
              </a:cxnLst>
              <a:rect l="T12" t="T13" r="T14" b="T15"/>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98" name="Freeform 636"/>
            <p:cNvSpPr>
              <a:spLocks/>
            </p:cNvSpPr>
            <p:nvPr/>
          </p:nvSpPr>
          <p:spPr bwMode="auto">
            <a:xfrm flipH="1">
              <a:off x="5037" y="3589"/>
              <a:ext cx="282" cy="264"/>
            </a:xfrm>
            <a:custGeom>
              <a:avLst/>
              <a:gdLst>
                <a:gd name="T0" fmla="*/ 282 w 282"/>
                <a:gd name="T1" fmla="*/ 0 h 264"/>
                <a:gd name="T2" fmla="*/ 282 w 282"/>
                <a:gd name="T3" fmla="*/ 264 h 264"/>
                <a:gd name="T4" fmla="*/ 0 w 282"/>
                <a:gd name="T5" fmla="*/ 129 h 264"/>
                <a:gd name="T6" fmla="*/ 282 w 282"/>
                <a:gd name="T7" fmla="*/ 0 h 264"/>
                <a:gd name="T8" fmla="*/ 0 60000 65536"/>
                <a:gd name="T9" fmla="*/ 0 60000 65536"/>
                <a:gd name="T10" fmla="*/ 0 60000 65536"/>
                <a:gd name="T11" fmla="*/ 0 60000 65536"/>
                <a:gd name="T12" fmla="*/ 0 w 282"/>
                <a:gd name="T13" fmla="*/ 0 h 264"/>
                <a:gd name="T14" fmla="*/ 282 w 282"/>
                <a:gd name="T15" fmla="*/ 264 h 264"/>
              </a:gdLst>
              <a:ahLst/>
              <a:cxnLst>
                <a:cxn ang="T8">
                  <a:pos x="T0" y="T1"/>
                </a:cxn>
                <a:cxn ang="T9">
                  <a:pos x="T2" y="T3"/>
                </a:cxn>
                <a:cxn ang="T10">
                  <a:pos x="T4" y="T5"/>
                </a:cxn>
                <a:cxn ang="T11">
                  <a:pos x="T6" y="T7"/>
                </a:cxn>
              </a:cxnLst>
              <a:rect l="T12" t="T13" r="T14" b="T15"/>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400" name="日期占位符 8">
            <a:extLst>
              <a:ext uri="{FF2B5EF4-FFF2-40B4-BE49-F238E27FC236}">
                <a16:creationId xmlns:a16="http://schemas.microsoft.com/office/drawing/2014/main" id="{A016A7F3-EBDA-4B43-B830-5646643FB092}"/>
              </a:ext>
            </a:extLst>
          </p:cNvPr>
          <p:cNvSpPr>
            <a:spLocks noGrp="1"/>
          </p:cNvSpPr>
          <p:nvPr>
            <p:ph type="dt" sz="half" idx="10"/>
          </p:nvPr>
        </p:nvSpPr>
        <p:spPr>
          <a:xfrm>
            <a:off x="177016" y="6489303"/>
            <a:ext cx="1853583" cy="365125"/>
          </a:xfrm>
        </p:spPr>
        <p:txBody>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6.1 </a:t>
            </a:r>
            <a:r>
              <a:rPr lang="en-US" altLang="zh-CN" dirty="0" err="1">
                <a:solidFill>
                  <a:schemeClr val="bg1">
                    <a:lumMod val="65000"/>
                  </a:schemeClr>
                </a:solidFill>
                <a:latin typeface="微软雅黑" panose="020B0503020204020204" pitchFamily="34" charset="-122"/>
                <a:ea typeface="微软雅黑" panose="020B0503020204020204" pitchFamily="34" charset="-122"/>
              </a:rPr>
              <a:t>概述和传输层服务</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28037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拥塞控制的常用方法</a:t>
            </a:r>
          </a:p>
        </p:txBody>
      </p:sp>
      <p:sp>
        <p:nvSpPr>
          <p:cNvPr id="3" name="Content Placeholder 2"/>
          <p:cNvSpPr>
            <a:spLocks noGrp="1"/>
          </p:cNvSpPr>
          <p:nvPr>
            <p:ph idx="1"/>
          </p:nvPr>
        </p:nvSpPr>
        <p:spPr>
          <a:xfrm>
            <a:off x="838200" y="1429966"/>
            <a:ext cx="10515600" cy="4805464"/>
          </a:xfrm>
        </p:spPr>
        <p:txBody>
          <a:bodyPr>
            <a:normAutofit lnSpcReduction="10000"/>
          </a:bodyPr>
          <a:lstStyle/>
          <a:p>
            <a:pPr>
              <a:lnSpc>
                <a:spcPct val="130000"/>
              </a:lnSpc>
            </a:pPr>
            <a:r>
              <a:rPr lang="zh-CN" altLang="en-US" dirty="0"/>
              <a:t>网络辅助的拥塞控制</a:t>
            </a:r>
            <a:endParaRPr lang="en-US" altLang="zh-CN" dirty="0"/>
          </a:p>
          <a:p>
            <a:pPr lvl="1">
              <a:lnSpc>
                <a:spcPct val="130000"/>
              </a:lnSpc>
            </a:pPr>
            <a:r>
              <a:rPr lang="en-US" altLang="zh-CN" dirty="0" err="1">
                <a:latin typeface="微软雅黑" panose="020B0503020204020204" pitchFamily="34" charset="-122"/>
                <a:ea typeface="微软雅黑" panose="020B0503020204020204" pitchFamily="34" charset="-122"/>
              </a:rPr>
              <a:t>路由器向端系统提供</a:t>
            </a:r>
            <a:r>
              <a:rPr lang="zh-CN" altLang="en-US" dirty="0">
                <a:latin typeface="微软雅黑" panose="020B0503020204020204" pitchFamily="34" charset="-122"/>
                <a:ea typeface="微软雅黑" panose="020B0503020204020204" pitchFamily="34" charset="-122"/>
              </a:rPr>
              <a:t>显式的</a:t>
            </a:r>
            <a:r>
              <a:rPr lang="en-US" altLang="zh-CN" dirty="0" err="1">
                <a:latin typeface="微软雅黑" panose="020B0503020204020204" pitchFamily="34" charset="-122"/>
                <a:ea typeface="微软雅黑" panose="020B0503020204020204" pitchFamily="34" charset="-122"/>
              </a:rPr>
              <a:t>反馈</a:t>
            </a:r>
            <a:r>
              <a:rPr lang="zh-CN" altLang="en-US" dirty="0">
                <a:latin typeface="微软雅黑" panose="020B0503020204020204" pitchFamily="34" charset="-122"/>
                <a:ea typeface="微软雅黑" panose="020B0503020204020204" pitchFamily="34" charset="-122"/>
              </a:rPr>
              <a:t>，例如：</a:t>
            </a:r>
            <a:endParaRPr lang="en-US" altLang="zh-CN" dirty="0">
              <a:latin typeface="微软雅黑" panose="020B0503020204020204" pitchFamily="34" charset="-122"/>
              <a:ea typeface="微软雅黑" panose="020B0503020204020204" pitchFamily="34" charset="-122"/>
            </a:endParaRPr>
          </a:p>
          <a:p>
            <a:pPr lvl="2">
              <a:lnSpc>
                <a:spcPct val="130000"/>
              </a:lnSpc>
            </a:pPr>
            <a:r>
              <a:rPr lang="zh-CN" altLang="en-US" dirty="0">
                <a:latin typeface="微软雅黑" panose="020B0503020204020204" pitchFamily="34" charset="-122"/>
                <a:ea typeface="微软雅黑" panose="020B0503020204020204" pitchFamily="34" charset="-122"/>
              </a:rPr>
              <a:t>设置</a:t>
            </a:r>
            <a:r>
              <a:rPr lang="en-US" altLang="zh-CN" dirty="0" err="1">
                <a:latin typeface="微软雅黑" panose="020B0503020204020204" pitchFamily="34" charset="-122"/>
                <a:ea typeface="微软雅黑" panose="020B0503020204020204" pitchFamily="34" charset="-122"/>
              </a:rPr>
              <a:t>拥塞指示比特</a:t>
            </a:r>
            <a:endParaRPr lang="en-US" altLang="zh-CN" dirty="0">
              <a:latin typeface="微软雅黑" panose="020B0503020204020204" pitchFamily="34" charset="-122"/>
              <a:ea typeface="微软雅黑" panose="020B0503020204020204" pitchFamily="34" charset="-122"/>
            </a:endParaRPr>
          </a:p>
          <a:p>
            <a:pPr lvl="2">
              <a:lnSpc>
                <a:spcPct val="130000"/>
              </a:lnSpc>
            </a:pPr>
            <a:r>
              <a:rPr lang="zh-CN" altLang="en-US" dirty="0">
                <a:latin typeface="微软雅黑" panose="020B0503020204020204" pitchFamily="34" charset="-122"/>
                <a:ea typeface="微软雅黑" panose="020B0503020204020204" pitchFamily="34" charset="-122"/>
              </a:rPr>
              <a:t>给出发送速率指示</a:t>
            </a:r>
            <a:endParaRPr lang="en-US" altLang="zh-CN" dirty="0">
              <a:latin typeface="微软雅黑" panose="020B0503020204020204" pitchFamily="34" charset="-122"/>
              <a:ea typeface="微软雅黑" panose="020B0503020204020204" pitchFamily="34" charset="-122"/>
            </a:endParaRPr>
          </a:p>
          <a:p>
            <a:pPr lvl="1">
              <a:lnSpc>
                <a:spcPct val="130000"/>
              </a:lnSpc>
            </a:pPr>
            <a:r>
              <a:rPr lang="en-US" altLang="zh-CN" dirty="0">
                <a:latin typeface="微软雅黑" panose="020B0503020204020204" pitchFamily="34" charset="-122"/>
                <a:ea typeface="微软雅黑" panose="020B0503020204020204" pitchFamily="34" charset="-122"/>
              </a:rPr>
              <a:t>ATM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X.25</a:t>
            </a:r>
            <a:r>
              <a:rPr lang="zh-CN" altLang="en-US" dirty="0">
                <a:latin typeface="微软雅黑" panose="020B0503020204020204" pitchFamily="34" charset="-122"/>
                <a:ea typeface="微软雅黑" panose="020B0503020204020204" pitchFamily="34" charset="-122"/>
              </a:rPr>
              <a:t>采用此类方法</a:t>
            </a:r>
            <a:endParaRPr lang="en-US" altLang="zh-CN" dirty="0">
              <a:latin typeface="微软雅黑" panose="020B0503020204020204" pitchFamily="34" charset="-122"/>
              <a:ea typeface="微软雅黑" panose="020B0503020204020204" pitchFamily="34" charset="-122"/>
            </a:endParaRPr>
          </a:p>
          <a:p>
            <a:pPr>
              <a:lnSpc>
                <a:spcPct val="130000"/>
              </a:lnSpc>
            </a:pPr>
            <a:r>
              <a:rPr lang="zh-CN" altLang="en-US" dirty="0">
                <a:latin typeface="微软雅黑" panose="020B0503020204020204" pitchFamily="34" charset="-122"/>
                <a:ea typeface="微软雅黑" panose="020B0503020204020204" pitchFamily="34" charset="-122"/>
              </a:rPr>
              <a:t>端到端拥塞控制</a:t>
            </a:r>
            <a:endParaRPr lang="en-US" altLang="zh-CN" dirty="0">
              <a:latin typeface="微软雅黑" panose="020B0503020204020204" pitchFamily="34" charset="-122"/>
              <a:ea typeface="微软雅黑" panose="020B0503020204020204" pitchFamily="34" charset="-122"/>
            </a:endParaRPr>
          </a:p>
          <a:p>
            <a:pPr lvl="1">
              <a:lnSpc>
                <a:spcPct val="130000"/>
              </a:lnSpc>
            </a:pPr>
            <a:r>
              <a:rPr lang="en-US" altLang="zh-CN" dirty="0" err="1">
                <a:latin typeface="微软雅黑" panose="020B0503020204020204" pitchFamily="34" charset="-122"/>
                <a:ea typeface="微软雅黑" panose="020B0503020204020204" pitchFamily="34" charset="-122"/>
              </a:rPr>
              <a:t>网络层不向端系统提供反馈</a:t>
            </a:r>
            <a:endParaRPr lang="en-US" altLang="zh-CN" dirty="0">
              <a:latin typeface="微软雅黑" panose="020B0503020204020204" pitchFamily="34" charset="-122"/>
              <a:ea typeface="微软雅黑" panose="020B0503020204020204" pitchFamily="34" charset="-122"/>
            </a:endParaRPr>
          </a:p>
          <a:p>
            <a:pPr lvl="1">
              <a:lnSpc>
                <a:spcPct val="130000"/>
              </a:lnSpc>
            </a:pPr>
            <a:r>
              <a:rPr lang="en-US" altLang="zh-CN" dirty="0" err="1">
                <a:latin typeface="微软雅黑" panose="020B0503020204020204" pitchFamily="34" charset="-122"/>
                <a:ea typeface="微软雅黑" panose="020B0503020204020204" pitchFamily="34" charset="-122"/>
              </a:rPr>
              <a:t>端系统通过观察丢包和延迟</a:t>
            </a:r>
            <a:r>
              <a:rPr lang="zh-CN" altLang="en-US" dirty="0">
                <a:latin typeface="微软雅黑" panose="020B0503020204020204" pitchFamily="34" charset="-122"/>
                <a:ea typeface="微软雅黑" panose="020B0503020204020204" pitchFamily="34" charset="-122"/>
              </a:rPr>
              <a:t>，自行</a:t>
            </a:r>
            <a:r>
              <a:rPr lang="en-US" altLang="zh-CN" dirty="0" err="1">
                <a:latin typeface="微软雅黑" panose="020B0503020204020204" pitchFamily="34" charset="-122"/>
                <a:ea typeface="微软雅黑" panose="020B0503020204020204" pitchFamily="34" charset="-122"/>
              </a:rPr>
              <a:t>推断拥塞的发生</a:t>
            </a:r>
            <a:endParaRPr lang="en-US" altLang="zh-CN" dirty="0">
              <a:latin typeface="微软雅黑" panose="020B0503020204020204" pitchFamily="34" charset="-122"/>
              <a:ea typeface="微软雅黑" panose="020B0503020204020204" pitchFamily="34" charset="-122"/>
            </a:endParaRPr>
          </a:p>
          <a:p>
            <a:pPr lvl="1">
              <a:lnSpc>
                <a:spcPct val="130000"/>
              </a:lnSpc>
            </a:pPr>
            <a:r>
              <a:rPr lang="en-US" altLang="zh-CN" dirty="0" err="1">
                <a:latin typeface="微软雅黑" panose="020B0503020204020204" pitchFamily="34" charset="-122"/>
                <a:ea typeface="微软雅黑" panose="020B0503020204020204" pitchFamily="34" charset="-122"/>
              </a:rPr>
              <a:t>TCP采用此类方法</a:t>
            </a:r>
            <a:endParaRPr lang="en-US" altLang="zh-CN" dirty="0">
              <a:latin typeface="微软雅黑" panose="020B0503020204020204" pitchFamily="34" charset="-122"/>
              <a:ea typeface="微软雅黑" panose="020B0503020204020204" pitchFamily="34" charset="-122"/>
            </a:endParaRPr>
          </a:p>
          <a:p>
            <a:pPr lvl="1"/>
            <a:endParaRPr lang="en-US" altLang="zh-CN" dirty="0">
              <a:ea typeface="宋体" panose="02010600030101010101" pitchFamily="2" charset="-122"/>
            </a:endParaRP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110</a:t>
            </a:fld>
            <a:endParaRPr kumimoji="1" lang="zh-CN" altLang="en-US" dirty="0"/>
          </a:p>
        </p:txBody>
      </p:sp>
      <p:sp>
        <p:nvSpPr>
          <p:cNvPr id="6" name="日期占位符 8">
            <a:extLst>
              <a:ext uri="{FF2B5EF4-FFF2-40B4-BE49-F238E27FC236}">
                <a16:creationId xmlns:a16="http://schemas.microsoft.com/office/drawing/2014/main" id="{CB384165-537D-5F4A-91EF-30943A5AB78D}"/>
              </a:ext>
            </a:extLst>
          </p:cNvPr>
          <p:cNvSpPr txBox="1">
            <a:spLocks/>
          </p:cNvSpPr>
          <p:nvPr/>
        </p:nvSpPr>
        <p:spPr>
          <a:xfrm>
            <a:off x="197334" y="6489303"/>
            <a:ext cx="2897557"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a:t>6.3.6  </a:t>
            </a:r>
            <a:r>
              <a:rPr kumimoji="1" lang="zh-CN" altLang="en-US"/>
              <a:t>面向连接的传输：理解网络拥塞</a:t>
            </a:r>
            <a:endParaRPr kumimoji="1" lang="zh-CN" altLang="en-US" dirty="0"/>
          </a:p>
        </p:txBody>
      </p:sp>
    </p:spTree>
    <p:extLst>
      <p:ext uri="{BB962C8B-B14F-4D97-AF65-F5344CB8AC3E}">
        <p14:creationId xmlns:p14="http://schemas.microsoft.com/office/powerpoint/2010/main" val="8794187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547650" y="1510758"/>
            <a:ext cx="5501457" cy="4845592"/>
          </a:xfrm>
        </p:spPr>
        <p:txBody>
          <a:bodyPr>
            <a:normAutofit fontScale="92500" lnSpcReduction="20000"/>
          </a:bodyPr>
          <a:lstStyle/>
          <a:p>
            <a:pPr marL="0" indent="0">
              <a:lnSpc>
                <a:spcPct val="130000"/>
              </a:lnSpc>
              <a:buNone/>
            </a:pPr>
            <a:r>
              <a:rPr kumimoji="1" lang="en-US" altLang="zh-CN" dirty="0"/>
              <a:t>6.1 </a:t>
            </a:r>
            <a:r>
              <a:rPr kumimoji="1" lang="zh-CN" altLang="en-US" dirty="0"/>
              <a:t>概述和传输层服务</a:t>
            </a:r>
            <a:endParaRPr kumimoji="1" lang="en-US" altLang="zh-CN" dirty="0"/>
          </a:p>
          <a:p>
            <a:pPr marL="0" indent="0">
              <a:lnSpc>
                <a:spcPct val="130000"/>
              </a:lnSpc>
              <a:buNone/>
            </a:pPr>
            <a:r>
              <a:rPr kumimoji="1" lang="en-US" altLang="zh-CN" dirty="0"/>
              <a:t>6.2 </a:t>
            </a:r>
            <a:r>
              <a:rPr kumimoji="1" lang="zh-CN" altLang="en-US" dirty="0"/>
              <a:t>套接字编程</a:t>
            </a:r>
            <a:endParaRPr kumimoji="1" lang="en-US" altLang="zh-CN" dirty="0"/>
          </a:p>
          <a:p>
            <a:pPr marL="0" indent="0">
              <a:lnSpc>
                <a:spcPct val="130000"/>
              </a:lnSpc>
              <a:buNone/>
            </a:pPr>
            <a:r>
              <a:rPr kumimoji="1" lang="en-US" altLang="zh-CN" dirty="0"/>
              <a:t>6.3 </a:t>
            </a:r>
            <a:r>
              <a:rPr kumimoji="1" lang="zh-CN" altLang="en-US" dirty="0"/>
              <a:t>传输层复用和分用</a:t>
            </a:r>
            <a:endParaRPr kumimoji="1" lang="en-US" altLang="zh-CN" dirty="0"/>
          </a:p>
          <a:p>
            <a:pPr marL="0" indent="0">
              <a:lnSpc>
                <a:spcPct val="130000"/>
              </a:lnSpc>
              <a:buNone/>
            </a:pPr>
            <a:r>
              <a:rPr kumimoji="1" lang="en-US" altLang="zh-CN" dirty="0"/>
              <a:t>6.4 </a:t>
            </a:r>
            <a:r>
              <a:rPr kumimoji="1" lang="zh-CN" altLang="en-US" dirty="0"/>
              <a:t>无连接传输：</a:t>
            </a:r>
            <a:r>
              <a:rPr kumimoji="1" lang="en-US" altLang="zh-CN" dirty="0"/>
              <a:t>UDP</a:t>
            </a:r>
          </a:p>
          <a:p>
            <a:pPr marL="0" indent="0">
              <a:lnSpc>
                <a:spcPct val="130000"/>
              </a:lnSpc>
              <a:buNone/>
            </a:pPr>
            <a:r>
              <a:rPr kumimoji="1" lang="en-US" altLang="zh-CN" dirty="0"/>
              <a:t>6.5 </a:t>
            </a:r>
            <a:r>
              <a:rPr kumimoji="1" lang="zh-CN" altLang="en-US" dirty="0"/>
              <a:t>面向连接的传输：</a:t>
            </a:r>
            <a:r>
              <a:rPr kumimoji="1" lang="en-US" altLang="zh-CN" dirty="0"/>
              <a:t>TCP</a:t>
            </a:r>
          </a:p>
          <a:p>
            <a:pPr marL="0" indent="0">
              <a:lnSpc>
                <a:spcPct val="130000"/>
              </a:lnSpc>
              <a:buNone/>
            </a:pPr>
            <a:r>
              <a:rPr kumimoji="1" lang="en-US" altLang="zh-CN" dirty="0"/>
              <a:t>6.6 </a:t>
            </a:r>
            <a:r>
              <a:rPr kumimoji="1" lang="zh-CN" altLang="en-US" dirty="0"/>
              <a:t>理解网络拥塞</a:t>
            </a:r>
            <a:endParaRPr kumimoji="1" lang="en-US" altLang="zh-CN" dirty="0"/>
          </a:p>
          <a:p>
            <a:pPr marL="0" indent="0">
              <a:lnSpc>
                <a:spcPct val="130000"/>
              </a:lnSpc>
              <a:buNone/>
            </a:pPr>
            <a:r>
              <a:rPr kumimoji="1" lang="en-US" altLang="zh-CN" dirty="0">
                <a:solidFill>
                  <a:srgbClr val="C00000"/>
                </a:solidFill>
              </a:rPr>
              <a:t>6.7 TCP拥塞控制</a:t>
            </a:r>
          </a:p>
          <a:p>
            <a:pPr marL="0" indent="0">
              <a:lnSpc>
                <a:spcPct val="130000"/>
              </a:lnSpc>
              <a:buNone/>
            </a:pPr>
            <a:r>
              <a:rPr kumimoji="1" lang="en-US" altLang="zh-CN" dirty="0"/>
              <a:t>6.8 </a:t>
            </a:r>
            <a:r>
              <a:rPr kumimoji="1" lang="zh-CN" altLang="en-US" dirty="0"/>
              <a:t>拥塞控制的发展</a:t>
            </a:r>
            <a:endParaRPr kumimoji="1" lang="en-US" altLang="zh-CN" dirty="0"/>
          </a:p>
          <a:p>
            <a:pPr marL="0" indent="0">
              <a:lnSpc>
                <a:spcPct val="130000"/>
              </a:lnSpc>
              <a:buNone/>
            </a:pPr>
            <a:r>
              <a:rPr kumimoji="1" lang="en-US" altLang="zh-CN" dirty="0"/>
              <a:t>6.9 传输层协议的发展</a:t>
            </a:r>
          </a:p>
          <a:p>
            <a:pPr marL="0" indent="0">
              <a:lnSpc>
                <a:spcPct val="130000"/>
              </a:lnSpc>
              <a:buNone/>
            </a:pPr>
            <a:endParaRPr kumimoji="1" lang="zh-CN" altLang="en-US" dirty="0"/>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111</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  </a:t>
            </a:r>
            <a:r>
              <a:rPr kumimoji="1" lang="zh-CN" altLang="en-US" dirty="0"/>
              <a:t>传输层</a:t>
            </a:r>
            <a:r>
              <a:rPr kumimoji="1" lang="en-US" altLang="zh-CN" dirty="0"/>
              <a:t> </a:t>
            </a:r>
            <a:endParaRPr kumimoji="1" lang="zh-CN" altLang="en-US" dirty="0"/>
          </a:p>
        </p:txBody>
      </p:sp>
    </p:spTree>
    <p:extLst>
      <p:ext uri="{BB962C8B-B14F-4D97-AF65-F5344CB8AC3E}">
        <p14:creationId xmlns:p14="http://schemas.microsoft.com/office/powerpoint/2010/main" val="14590644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TCP拥塞控制要解决的问题</a:t>
            </a:r>
            <a:endParaRPr lang="zh-CN" altLang="en-US" dirty="0"/>
          </a:p>
        </p:txBody>
      </p:sp>
      <p:sp>
        <p:nvSpPr>
          <p:cNvPr id="3" name="内容占位符 2"/>
          <p:cNvSpPr>
            <a:spLocks noGrp="1"/>
          </p:cNvSpPr>
          <p:nvPr>
            <p:ph idx="1"/>
          </p:nvPr>
        </p:nvSpPr>
        <p:spPr/>
        <p:txBody>
          <a:bodyPr/>
          <a:lstStyle/>
          <a:p>
            <a:pPr>
              <a:lnSpc>
                <a:spcPct val="130000"/>
              </a:lnSpc>
            </a:pP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使用端到端拥塞控制机制：</a:t>
            </a:r>
            <a:endParaRPr lang="en-US" altLang="zh-CN" dirty="0">
              <a:latin typeface="微软雅黑" panose="020B0503020204020204" pitchFamily="34" charset="-122"/>
              <a:ea typeface="微软雅黑" panose="020B0503020204020204" pitchFamily="34" charset="-122"/>
            </a:endParaRPr>
          </a:p>
          <a:p>
            <a:pPr lvl="1">
              <a:lnSpc>
                <a:spcPct val="130000"/>
              </a:lnSpc>
            </a:pPr>
            <a:r>
              <a:rPr lang="zh-CN" altLang="en-US" dirty="0">
                <a:latin typeface="微软雅黑" panose="020B0503020204020204" pitchFamily="34" charset="-122"/>
                <a:ea typeface="微软雅黑" panose="020B0503020204020204" pitchFamily="34" charset="-122"/>
              </a:rPr>
              <a:t>发送方根据自己感知的网络拥塞程度，限制其发送速率</a:t>
            </a:r>
          </a:p>
          <a:p>
            <a:pPr>
              <a:lnSpc>
                <a:spcPct val="130000"/>
              </a:lnSpc>
            </a:pPr>
            <a:r>
              <a:rPr lang="zh-CN" altLang="en-US" dirty="0">
                <a:solidFill>
                  <a:srgbClr val="C00000"/>
                </a:solidFill>
                <a:latin typeface="微软雅黑" panose="020B0503020204020204" pitchFamily="34" charset="-122"/>
                <a:ea typeface="微软雅黑" panose="020B0503020204020204" pitchFamily="34" charset="-122"/>
              </a:rPr>
              <a:t>需要回答三个问题：</a:t>
            </a:r>
            <a:endParaRPr lang="en-US" altLang="zh-CN" dirty="0">
              <a:solidFill>
                <a:srgbClr val="C00000"/>
              </a:solidFill>
              <a:latin typeface="微软雅黑" panose="020B0503020204020204" pitchFamily="34" charset="-122"/>
              <a:ea typeface="微软雅黑" panose="020B0503020204020204" pitchFamily="34" charset="-122"/>
            </a:endParaRPr>
          </a:p>
          <a:p>
            <a:pPr lvl="1">
              <a:lnSpc>
                <a:spcPct val="130000"/>
              </a:lnSpc>
            </a:pPr>
            <a:r>
              <a:rPr lang="zh-CN" altLang="en-US" dirty="0">
                <a:latin typeface="微软雅黑" panose="020B0503020204020204" pitchFamily="34" charset="-122"/>
                <a:ea typeface="微软雅黑" panose="020B0503020204020204" pitchFamily="34" charset="-122"/>
              </a:rPr>
              <a:t>发送方如何感知网络拥塞？</a:t>
            </a:r>
            <a:endParaRPr lang="en-US" altLang="zh-CN" dirty="0">
              <a:latin typeface="微软雅黑" panose="020B0503020204020204" pitchFamily="34" charset="-122"/>
              <a:ea typeface="微软雅黑" panose="020B0503020204020204" pitchFamily="34" charset="-122"/>
            </a:endParaRPr>
          </a:p>
          <a:p>
            <a:pPr lvl="1">
              <a:lnSpc>
                <a:spcPct val="130000"/>
              </a:lnSpc>
            </a:pPr>
            <a:r>
              <a:rPr lang="zh-CN" altLang="en-US" dirty="0">
                <a:latin typeface="微软雅黑" panose="020B0503020204020204" pitchFamily="34" charset="-122"/>
                <a:ea typeface="微软雅黑" panose="020B0503020204020204" pitchFamily="34" charset="-122"/>
              </a:rPr>
              <a:t>发送方采用什么机制来限制发送速率？</a:t>
            </a:r>
            <a:endParaRPr lang="en-US" altLang="zh-CN" dirty="0">
              <a:latin typeface="微软雅黑" panose="020B0503020204020204" pitchFamily="34" charset="-122"/>
              <a:ea typeface="微软雅黑" panose="020B0503020204020204" pitchFamily="34" charset="-122"/>
            </a:endParaRPr>
          </a:p>
          <a:p>
            <a:pPr lvl="1">
              <a:lnSpc>
                <a:spcPct val="130000"/>
              </a:lnSpc>
            </a:pPr>
            <a:r>
              <a:rPr lang="zh-CN" altLang="en-US" dirty="0">
                <a:latin typeface="微软雅黑" panose="020B0503020204020204" pitchFamily="34" charset="-122"/>
                <a:ea typeface="微软雅黑" panose="020B0503020204020204" pitchFamily="34" charset="-122"/>
              </a:rPr>
              <a:t>发送方感知到网络拥塞后，采取什么策略调节发送速率？</a:t>
            </a:r>
          </a:p>
          <a:p>
            <a:pPr lvl="1"/>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112</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6.3.7  </a:t>
            </a:r>
            <a:r>
              <a:rPr kumimoji="1" lang="zh-CN" altLang="en-US" dirty="0"/>
              <a:t>面向连接的传输：拥塞控制</a:t>
            </a:r>
          </a:p>
        </p:txBody>
      </p:sp>
    </p:spTree>
    <p:extLst>
      <p:ext uri="{BB962C8B-B14F-4D97-AF65-F5344CB8AC3E}">
        <p14:creationId xmlns:p14="http://schemas.microsoft.com/office/powerpoint/2010/main" val="38238258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拥塞检测</a:t>
            </a:r>
            <a:r>
              <a:rPr lang="zh-CN" altLang="en-US" dirty="0"/>
              <a:t>和速率限制</a:t>
            </a:r>
          </a:p>
        </p:txBody>
      </p:sp>
      <p:sp>
        <p:nvSpPr>
          <p:cNvPr id="3" name="内容占位符 2"/>
          <p:cNvSpPr>
            <a:spLocks noGrp="1"/>
          </p:cNvSpPr>
          <p:nvPr>
            <p:ph idx="1"/>
          </p:nvPr>
        </p:nvSpPr>
        <p:spPr>
          <a:xfrm>
            <a:off x="641616" y="1573410"/>
            <a:ext cx="5222858" cy="4586694"/>
          </a:xfrm>
        </p:spPr>
        <p:txBody>
          <a:bodyPr/>
          <a:lstStyle/>
          <a:p>
            <a:pPr marL="0" indent="0">
              <a:lnSpc>
                <a:spcPct val="130000"/>
              </a:lnSpc>
              <a:buNone/>
            </a:pPr>
            <a:r>
              <a:rPr lang="en-US" altLang="zh-CN" sz="2600" dirty="0" err="1">
                <a:solidFill>
                  <a:srgbClr val="C00000"/>
                </a:solidFill>
                <a:latin typeface="微软雅黑" panose="020B0503020204020204" pitchFamily="34" charset="-122"/>
                <a:ea typeface="微软雅黑" panose="020B0503020204020204" pitchFamily="34" charset="-122"/>
              </a:rPr>
              <a:t>发送方如何感知拥塞</a:t>
            </a:r>
            <a:r>
              <a:rPr lang="en-US" altLang="zh-CN" sz="2600" dirty="0">
                <a:solidFill>
                  <a:srgbClr val="C00000"/>
                </a:solidFill>
                <a:latin typeface="微软雅黑" panose="020B0503020204020204" pitchFamily="34" charset="-122"/>
                <a:ea typeface="微软雅黑" panose="020B0503020204020204" pitchFamily="34" charset="-122"/>
              </a:rPr>
              <a:t>?</a:t>
            </a:r>
          </a:p>
          <a:p>
            <a:pPr>
              <a:lnSpc>
                <a:spcPct val="130000"/>
              </a:lnSpc>
            </a:pPr>
            <a:r>
              <a:rPr lang="zh-CN" altLang="en-US" sz="2400" dirty="0">
                <a:latin typeface="微软雅黑" panose="020B0503020204020204" pitchFamily="34" charset="-122"/>
                <a:ea typeface="微软雅黑" panose="020B0503020204020204" pitchFamily="34" charset="-122"/>
              </a:rPr>
              <a:t>发送方</a:t>
            </a:r>
            <a:r>
              <a:rPr lang="en-US" altLang="zh-CN" sz="2400" dirty="0" err="1">
                <a:latin typeface="微软雅黑" panose="020B0503020204020204" pitchFamily="34" charset="-122"/>
                <a:ea typeface="微软雅黑" panose="020B0503020204020204" pitchFamily="34" charset="-122"/>
              </a:rPr>
              <a:t>利用丢包事件感知拥塞</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vl="1">
              <a:lnSpc>
                <a:spcPct val="130000"/>
              </a:lnSpc>
            </a:pPr>
            <a:r>
              <a:rPr lang="zh-CN" altLang="en-US" sz="2200" dirty="0">
                <a:latin typeface="微软雅黑" panose="020B0503020204020204" pitchFamily="34" charset="-122"/>
                <a:ea typeface="微软雅黑" panose="020B0503020204020204" pitchFamily="34" charset="-122"/>
              </a:rPr>
              <a:t>拥塞造成丢包和分组延迟增大</a:t>
            </a:r>
            <a:endParaRPr lang="en-US" altLang="zh-CN" sz="2200" dirty="0">
              <a:latin typeface="微软雅黑" panose="020B0503020204020204" pitchFamily="34" charset="-122"/>
              <a:ea typeface="微软雅黑" panose="020B0503020204020204" pitchFamily="34" charset="-122"/>
            </a:endParaRPr>
          </a:p>
          <a:p>
            <a:pPr lvl="1">
              <a:lnSpc>
                <a:spcPct val="130000"/>
              </a:lnSpc>
            </a:pPr>
            <a:r>
              <a:rPr lang="zh-CN" altLang="en-US" sz="2200" dirty="0">
                <a:latin typeface="微软雅黑" panose="020B0503020204020204" pitchFamily="34" charset="-122"/>
                <a:ea typeface="微软雅黑" panose="020B0503020204020204" pitchFamily="34" charset="-122"/>
              </a:rPr>
              <a:t>无论是丢包还是分组延迟过大，对于发送端来说都是</a:t>
            </a:r>
            <a:r>
              <a:rPr lang="zh-CN" altLang="en-US" sz="2200" dirty="0">
                <a:solidFill>
                  <a:srgbClr val="C00000"/>
                </a:solidFill>
                <a:latin typeface="微软雅黑" panose="020B0503020204020204" pitchFamily="34" charset="-122"/>
                <a:ea typeface="微软雅黑" panose="020B0503020204020204" pitchFamily="34" charset="-122"/>
              </a:rPr>
              <a:t>丢包</a:t>
            </a:r>
            <a:r>
              <a:rPr lang="zh-CN" altLang="en-US" sz="2200" dirty="0">
                <a:latin typeface="微软雅黑" panose="020B0503020204020204" pitchFamily="34" charset="-122"/>
                <a:ea typeface="微软雅黑" panose="020B0503020204020204" pitchFamily="34" charset="-122"/>
              </a:rPr>
              <a:t>了</a:t>
            </a:r>
            <a:endParaRPr lang="en-US" altLang="zh-CN" sz="2200" dirty="0">
              <a:latin typeface="微软雅黑" panose="020B0503020204020204" pitchFamily="34" charset="-122"/>
              <a:ea typeface="微软雅黑" panose="020B0503020204020204" pitchFamily="34" charset="-122"/>
            </a:endParaRPr>
          </a:p>
          <a:p>
            <a:pPr>
              <a:lnSpc>
                <a:spcPct val="130000"/>
              </a:lnSpc>
            </a:pPr>
            <a:r>
              <a:rPr lang="zh-CN" altLang="en-US" sz="2400" dirty="0">
                <a:latin typeface="微软雅黑" panose="020B0503020204020204" pitchFamily="34" charset="-122"/>
                <a:ea typeface="微软雅黑" panose="020B0503020204020204" pitchFamily="34" charset="-122"/>
              </a:rPr>
              <a:t>丢包事件包括：</a:t>
            </a:r>
            <a:endParaRPr lang="en-US" altLang="zh-CN" sz="2400" dirty="0">
              <a:latin typeface="微软雅黑" panose="020B0503020204020204" pitchFamily="34" charset="-122"/>
              <a:ea typeface="微软雅黑" panose="020B0503020204020204" pitchFamily="34" charset="-122"/>
            </a:endParaRPr>
          </a:p>
          <a:p>
            <a:pPr lvl="1">
              <a:lnSpc>
                <a:spcPct val="130000"/>
              </a:lnSpc>
            </a:pPr>
            <a:r>
              <a:rPr lang="zh-CN" altLang="en-US" sz="2200" dirty="0">
                <a:latin typeface="微软雅黑" panose="020B0503020204020204" pitchFamily="34" charset="-122"/>
                <a:ea typeface="微软雅黑" panose="020B0503020204020204" pitchFamily="34" charset="-122"/>
              </a:rPr>
              <a:t>重传定时器超时</a:t>
            </a:r>
            <a:endParaRPr lang="en-US" altLang="zh-CN" sz="2200" dirty="0">
              <a:latin typeface="微软雅黑" panose="020B0503020204020204" pitchFamily="34" charset="-122"/>
              <a:ea typeface="微软雅黑" panose="020B0503020204020204" pitchFamily="34" charset="-122"/>
            </a:endParaRPr>
          </a:p>
          <a:p>
            <a:pPr lvl="1">
              <a:lnSpc>
                <a:spcPct val="130000"/>
              </a:lnSpc>
            </a:pPr>
            <a:r>
              <a:rPr lang="zh-CN" altLang="en-US" sz="2200" dirty="0">
                <a:latin typeface="微软雅黑" panose="020B0503020204020204" pitchFamily="34" charset="-122"/>
                <a:ea typeface="微软雅黑" panose="020B0503020204020204" pitchFamily="34" charset="-122"/>
              </a:rPr>
              <a:t>发送端收到</a:t>
            </a:r>
            <a:r>
              <a:rPr lang="en-US" altLang="zh-CN" sz="2200" dirty="0">
                <a:latin typeface="微软雅黑" panose="020B0503020204020204" pitchFamily="34" charset="-122"/>
                <a:ea typeface="微软雅黑" panose="020B0503020204020204" pitchFamily="34" charset="-122"/>
              </a:rPr>
              <a:t>3</a:t>
            </a:r>
            <a:r>
              <a:rPr lang="zh-CN" altLang="en-US" sz="2200" dirty="0">
                <a:latin typeface="微软雅黑" panose="020B0503020204020204" pitchFamily="34" charset="-122"/>
                <a:ea typeface="微软雅黑" panose="020B0503020204020204" pitchFamily="34" charset="-122"/>
              </a:rPr>
              <a:t>个</a:t>
            </a:r>
            <a:r>
              <a:rPr lang="en-US" altLang="zh-CN" sz="2200" dirty="0" err="1">
                <a:latin typeface="微软雅黑" panose="020B0503020204020204" pitchFamily="34" charset="-122"/>
                <a:ea typeface="微软雅黑" panose="020B0503020204020204" pitchFamily="34" charset="-122"/>
              </a:rPr>
              <a:t>重复的ACK</a:t>
            </a:r>
            <a:endParaRPr lang="en-US" altLang="zh-CN" sz="2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113</a:t>
            </a:fld>
            <a:endParaRPr kumimoji="1" lang="zh-CN" altLang="en-US" dirty="0"/>
          </a:p>
        </p:txBody>
      </p:sp>
      <p:sp>
        <p:nvSpPr>
          <p:cNvPr id="5" name="内容占位符 2"/>
          <p:cNvSpPr txBox="1">
            <a:spLocks/>
          </p:cNvSpPr>
          <p:nvPr/>
        </p:nvSpPr>
        <p:spPr>
          <a:xfrm>
            <a:off x="6116885" y="1505963"/>
            <a:ext cx="5236915" cy="458669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Wingdings" pitchFamily="2" charset="2"/>
              <a:buNone/>
            </a:pPr>
            <a:r>
              <a:rPr lang="en-US" altLang="zh-CN" sz="2600" dirty="0" err="1">
                <a:solidFill>
                  <a:srgbClr val="C00000"/>
                </a:solidFill>
                <a:latin typeface="微软雅黑" panose="020B0503020204020204" pitchFamily="34" charset="-122"/>
                <a:ea typeface="微软雅黑" panose="020B0503020204020204" pitchFamily="34" charset="-122"/>
              </a:rPr>
              <a:t>发送方</a:t>
            </a:r>
            <a:r>
              <a:rPr lang="zh-CN" altLang="en-US" sz="2600" dirty="0">
                <a:solidFill>
                  <a:srgbClr val="C00000"/>
                </a:solidFill>
                <a:latin typeface="微软雅黑" panose="020B0503020204020204" pitchFamily="34" charset="-122"/>
                <a:ea typeface="微软雅黑" panose="020B0503020204020204" pitchFamily="34" charset="-122"/>
              </a:rPr>
              <a:t>采用什么机制限制发送速率</a:t>
            </a:r>
            <a:r>
              <a:rPr lang="en-US" altLang="zh-CN" sz="2600" dirty="0">
                <a:solidFill>
                  <a:srgbClr val="C00000"/>
                </a:solidFill>
                <a:latin typeface="微软雅黑" panose="020B0503020204020204" pitchFamily="34" charset="-122"/>
                <a:ea typeface="微软雅黑" panose="020B0503020204020204" pitchFamily="34" charset="-122"/>
              </a:rPr>
              <a:t>?</a:t>
            </a:r>
          </a:p>
          <a:p>
            <a:pPr>
              <a:lnSpc>
                <a:spcPct val="130000"/>
              </a:lnSpc>
            </a:pPr>
            <a:r>
              <a:rPr lang="en-US" altLang="zh-CN" sz="2400" dirty="0">
                <a:latin typeface="微软雅黑" panose="020B0503020204020204" pitchFamily="34" charset="-122"/>
                <a:ea typeface="微软雅黑" panose="020B0503020204020204" pitchFamily="34" charset="-122"/>
              </a:rPr>
              <a:t>发送方使用</a:t>
            </a:r>
            <a:r>
              <a:rPr lang="en-US" altLang="zh-CN" sz="2400" dirty="0">
                <a:solidFill>
                  <a:srgbClr val="C00000"/>
                </a:solidFill>
                <a:latin typeface="微软雅黑" panose="020B0503020204020204" pitchFamily="34" charset="-122"/>
                <a:ea typeface="微软雅黑" panose="020B0503020204020204" pitchFamily="34" charset="-122"/>
              </a:rPr>
              <a:t>拥塞窗口</a:t>
            </a:r>
            <a:r>
              <a:rPr lang="en-US" altLang="zh-CN" sz="2400" dirty="0">
                <a:latin typeface="微软雅黑" panose="020B0503020204020204" pitchFamily="34" charset="-122"/>
                <a:ea typeface="微软雅黑" panose="020B0503020204020204" pitchFamily="34" charset="-122"/>
              </a:rPr>
              <a:t>cwnd限制</a:t>
            </a:r>
            <a:r>
              <a:rPr lang="zh-CN" altLang="en-US" sz="2400" dirty="0">
                <a:latin typeface="微软雅黑" panose="020B0503020204020204" pitchFamily="34" charset="-122"/>
                <a:ea typeface="微软雅黑" panose="020B0503020204020204" pitchFamily="34" charset="-122"/>
              </a:rPr>
              <a:t>已</a:t>
            </a:r>
            <a:r>
              <a:rPr lang="en-US" altLang="zh-CN" sz="2400" dirty="0" err="1">
                <a:latin typeface="微软雅黑" panose="020B0503020204020204" pitchFamily="34" charset="-122"/>
                <a:ea typeface="微软雅黑" panose="020B0503020204020204" pitchFamily="34" charset="-122"/>
              </a:rPr>
              <a:t>发送</a:t>
            </a:r>
            <a:r>
              <a:rPr lang="zh-CN" altLang="en-US" sz="2400" dirty="0">
                <a:latin typeface="微软雅黑" panose="020B0503020204020204" pitchFamily="34" charset="-122"/>
                <a:ea typeface="微软雅黑" panose="020B0503020204020204" pitchFamily="34" charset="-122"/>
              </a:rPr>
              <a:t>未确认的数据量</a:t>
            </a:r>
            <a:r>
              <a:rPr lang="en-US" altLang="zh-CN" sz="2400" dirty="0">
                <a:latin typeface="微软雅黑" panose="020B0503020204020204" pitchFamily="34" charset="-122"/>
                <a:ea typeface="微软雅黑" panose="020B0503020204020204" pitchFamily="34" charset="-122"/>
              </a:rPr>
              <a:t>:</a:t>
            </a:r>
          </a:p>
          <a:p>
            <a:pPr>
              <a:lnSpc>
                <a:spcPct val="130000"/>
              </a:lnSpc>
              <a:buFont typeface="ZapfDingbats" pitchFamily="82" charset="2"/>
              <a:buNone/>
            </a:pPr>
            <a:r>
              <a:rPr lang="en-US" altLang="zh-CN" sz="2400" b="1" dirty="0">
                <a:solidFill>
                  <a:srgbClr val="FF0000"/>
                </a:solidFill>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LastByteSent-LastByteAcked </a:t>
            </a:r>
            <a:r>
              <a:rPr lang="en-US" altLang="zh-CN" sz="2200" dirty="0">
                <a:latin typeface="微软雅黑" panose="020B0503020204020204" pitchFamily="34" charset="-122"/>
                <a:ea typeface="微软雅黑" panose="020B0503020204020204" pitchFamily="34" charset="-122"/>
                <a:sym typeface="Symbol" panose="05050102010706020507" pitchFamily="18" charset="2"/>
              </a:rPr>
              <a:t> cwnd</a:t>
            </a:r>
          </a:p>
          <a:p>
            <a:pPr>
              <a:lnSpc>
                <a:spcPct val="130000"/>
              </a:lnSpc>
              <a:buFont typeface="ZapfDingbats" pitchFamily="82" charset="2"/>
              <a:buNone/>
            </a:pPr>
            <a:endParaRPr lang="en-US" altLang="zh-CN" sz="2200" dirty="0">
              <a:latin typeface="微软雅黑" panose="020B0503020204020204" pitchFamily="34" charset="-122"/>
              <a:ea typeface="微软雅黑" panose="020B0503020204020204" pitchFamily="34" charset="-122"/>
              <a:sym typeface="Symbol" panose="05050102010706020507" pitchFamily="18" charset="2"/>
            </a:endParaRPr>
          </a:p>
          <a:p>
            <a:pPr>
              <a:lnSpc>
                <a:spcPct val="130000"/>
              </a:lnSpc>
              <a:buFont typeface="ZapfDingbats" pitchFamily="82" charset="2"/>
              <a:buNone/>
            </a:pPr>
            <a:endParaRPr lang="en-US" altLang="zh-CN" sz="2400" b="1" dirty="0">
              <a:solidFill>
                <a:srgbClr val="FF0000"/>
              </a:solidFill>
              <a:latin typeface="微软雅黑" panose="020B0503020204020204" pitchFamily="34" charset="-122"/>
              <a:ea typeface="微软雅黑" panose="020B0503020204020204" pitchFamily="34" charset="-122"/>
              <a:sym typeface="Symbol" panose="05050102010706020507" pitchFamily="18" charset="2"/>
            </a:endParaRPr>
          </a:p>
          <a:p>
            <a:pPr>
              <a:lnSpc>
                <a:spcPct val="130000"/>
              </a:lnSpc>
            </a:pPr>
            <a:r>
              <a:rPr lang="en-US" altLang="zh-CN" sz="2400" dirty="0" err="1">
                <a:latin typeface="微软雅黑" panose="020B0503020204020204" pitchFamily="34" charset="-122"/>
                <a:ea typeface="微软雅黑" panose="020B0503020204020204" pitchFamily="34" charset="-122"/>
              </a:rPr>
              <a:t>cwnd随</a:t>
            </a:r>
            <a:r>
              <a:rPr lang="zh-CN" altLang="en-US" sz="2400" dirty="0">
                <a:latin typeface="微软雅黑" panose="020B0503020204020204" pitchFamily="34" charset="-122"/>
                <a:ea typeface="微软雅黑" panose="020B0503020204020204" pitchFamily="34" charset="-122"/>
              </a:rPr>
              <a:t>发送方</a:t>
            </a:r>
            <a:r>
              <a:rPr lang="en-US" altLang="zh-CN" sz="2400" dirty="0" err="1">
                <a:latin typeface="微软雅黑" panose="020B0503020204020204" pitchFamily="34" charset="-122"/>
                <a:ea typeface="微软雅黑" panose="020B0503020204020204" pitchFamily="34" charset="-122"/>
              </a:rPr>
              <a:t>感知的网络拥塞程度而变化</a:t>
            </a:r>
            <a:endParaRPr lang="en-US" altLang="zh-CN" sz="2400" dirty="0">
              <a:latin typeface="微软雅黑" panose="020B0503020204020204" pitchFamily="34" charset="-122"/>
              <a:ea typeface="微软雅黑" panose="020B0503020204020204" pitchFamily="34" charset="-122"/>
            </a:endParaRPr>
          </a:p>
          <a:p>
            <a:endParaRPr lang="en-US" altLang="zh-CN" sz="2400" b="1" dirty="0">
              <a:solidFill>
                <a:srgbClr val="FF0000"/>
              </a:solidFill>
              <a:latin typeface="Courier New" panose="02070309020205020404" pitchFamily="49" charset="0"/>
              <a:ea typeface="宋体" panose="02010600030101010101" pitchFamily="2" charset="-122"/>
              <a:sym typeface="Symbol" panose="05050102010706020507" pitchFamily="18" charset="2"/>
            </a:endParaRPr>
          </a:p>
          <a:p>
            <a:endParaRPr lang="zh-CN" altLang="en-US" dirty="0"/>
          </a:p>
        </p:txBody>
      </p:sp>
      <p:grpSp>
        <p:nvGrpSpPr>
          <p:cNvPr id="6" name="Group 5"/>
          <p:cNvGrpSpPr>
            <a:grpSpLocks/>
          </p:cNvGrpSpPr>
          <p:nvPr/>
        </p:nvGrpSpPr>
        <p:grpSpPr bwMode="auto">
          <a:xfrm>
            <a:off x="6596809" y="3681189"/>
            <a:ext cx="4410075" cy="762000"/>
            <a:chOff x="1104" y="3564"/>
            <a:chExt cx="2778" cy="510"/>
          </a:xfrm>
        </p:grpSpPr>
        <p:sp>
          <p:nvSpPr>
            <p:cNvPr id="7" name="Text Box 6"/>
            <p:cNvSpPr txBox="1">
              <a:spLocks noChangeArrowheads="1"/>
            </p:cNvSpPr>
            <p:nvPr/>
          </p:nvSpPr>
          <p:spPr bwMode="auto">
            <a:xfrm>
              <a:off x="1362" y="3671"/>
              <a:ext cx="58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2000" dirty="0">
                  <a:ea typeface="宋体" panose="02010600030101010101" pitchFamily="2" charset="-122"/>
                </a:rPr>
                <a:t>rate =</a:t>
              </a:r>
              <a:r>
                <a:rPr lang="en-US" altLang="zh-CN" sz="1000" dirty="0">
                  <a:latin typeface="Times New Roman" panose="02020603050405020304" pitchFamily="18" charset="0"/>
                  <a:ea typeface="宋体" panose="02010600030101010101" pitchFamily="2" charset="-122"/>
                </a:rPr>
                <a:t> </a:t>
              </a:r>
            </a:p>
          </p:txBody>
        </p:sp>
        <p:sp>
          <p:nvSpPr>
            <p:cNvPr id="8" name="Text Box 7"/>
            <p:cNvSpPr txBox="1">
              <a:spLocks noChangeArrowheads="1"/>
            </p:cNvSpPr>
            <p:nvPr/>
          </p:nvSpPr>
          <p:spPr bwMode="auto">
            <a:xfrm>
              <a:off x="2208" y="3575"/>
              <a:ext cx="655"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2000" dirty="0">
                  <a:ea typeface="宋体" panose="02010600030101010101" pitchFamily="2" charset="-122"/>
                </a:rPr>
                <a:t>cwnd</a:t>
              </a:r>
              <a:r>
                <a:rPr lang="en-US" altLang="zh-CN" sz="1000" dirty="0">
                  <a:latin typeface="Times New Roman" panose="02020603050405020304" pitchFamily="18" charset="0"/>
                  <a:ea typeface="宋体" panose="02010600030101010101" pitchFamily="2" charset="-122"/>
                </a:rPr>
                <a:t> </a:t>
              </a:r>
            </a:p>
          </p:txBody>
        </p:sp>
        <p:sp>
          <p:nvSpPr>
            <p:cNvPr id="9" name="Text Box 8"/>
            <p:cNvSpPr txBox="1">
              <a:spLocks noChangeArrowheads="1"/>
            </p:cNvSpPr>
            <p:nvPr/>
          </p:nvSpPr>
          <p:spPr bwMode="auto">
            <a:xfrm>
              <a:off x="2331" y="3797"/>
              <a:ext cx="459"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2000">
                  <a:ea typeface="宋体" panose="02010600030101010101" pitchFamily="2" charset="-122"/>
                </a:rPr>
                <a:t>RTT</a:t>
              </a:r>
              <a:r>
                <a:rPr lang="en-US" altLang="zh-CN" sz="1000">
                  <a:latin typeface="Times New Roman" panose="02020603050405020304" pitchFamily="18" charset="0"/>
                  <a:ea typeface="宋体" panose="02010600030101010101" pitchFamily="2" charset="-122"/>
                </a:rPr>
                <a:t> </a:t>
              </a:r>
            </a:p>
          </p:txBody>
        </p:sp>
        <p:sp>
          <p:nvSpPr>
            <p:cNvPr id="10" name="Text Box 9"/>
            <p:cNvSpPr txBox="1">
              <a:spLocks noChangeArrowheads="1"/>
            </p:cNvSpPr>
            <p:nvPr/>
          </p:nvSpPr>
          <p:spPr bwMode="auto">
            <a:xfrm>
              <a:off x="2949" y="3695"/>
              <a:ext cx="879"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2000" dirty="0">
                  <a:ea typeface="宋体" panose="02010600030101010101" pitchFamily="2" charset="-122"/>
                </a:rPr>
                <a:t>Bytes/sec</a:t>
              </a:r>
              <a:endParaRPr lang="en-US" altLang="zh-CN" sz="1000" dirty="0">
                <a:latin typeface="Times New Roman" panose="02020603050405020304" pitchFamily="18" charset="0"/>
                <a:ea typeface="宋体" panose="02010600030101010101" pitchFamily="2" charset="-122"/>
              </a:endParaRPr>
            </a:p>
          </p:txBody>
        </p:sp>
        <p:sp>
          <p:nvSpPr>
            <p:cNvPr id="11" name="Line 10"/>
            <p:cNvSpPr>
              <a:spLocks noChangeShapeType="1"/>
            </p:cNvSpPr>
            <p:nvPr/>
          </p:nvSpPr>
          <p:spPr bwMode="auto">
            <a:xfrm flipV="1">
              <a:off x="2262" y="3804"/>
              <a:ext cx="6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Rectangle 11"/>
            <p:cNvSpPr>
              <a:spLocks noChangeArrowheads="1"/>
            </p:cNvSpPr>
            <p:nvPr/>
          </p:nvSpPr>
          <p:spPr bwMode="auto">
            <a:xfrm>
              <a:off x="1104" y="3564"/>
              <a:ext cx="2778" cy="51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grpSp>
      <p:sp>
        <p:nvSpPr>
          <p:cNvPr id="13"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6.3.7  </a:t>
            </a:r>
            <a:r>
              <a:rPr kumimoji="1" lang="zh-CN" altLang="en-US" dirty="0"/>
              <a:t>面向连接的传输：拥塞控制</a:t>
            </a:r>
          </a:p>
        </p:txBody>
      </p:sp>
    </p:spTree>
    <p:extLst>
      <p:ext uri="{BB962C8B-B14F-4D97-AF65-F5344CB8AC3E}">
        <p14:creationId xmlns:p14="http://schemas.microsoft.com/office/powerpoint/2010/main" val="21448263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拥塞窗口的调节策略：</a:t>
            </a:r>
            <a:r>
              <a:rPr lang="en-US" altLang="zh-CN" dirty="0"/>
              <a:t>AIMD</a:t>
            </a:r>
            <a:endParaRPr lang="zh-CN" altLang="en-US" dirty="0"/>
          </a:p>
        </p:txBody>
      </p:sp>
      <p:sp>
        <p:nvSpPr>
          <p:cNvPr id="3" name="内容占位符 2"/>
          <p:cNvSpPr>
            <a:spLocks noGrp="1"/>
          </p:cNvSpPr>
          <p:nvPr>
            <p:ph idx="1"/>
          </p:nvPr>
        </p:nvSpPr>
        <p:spPr>
          <a:xfrm>
            <a:off x="838200" y="1510758"/>
            <a:ext cx="5540566" cy="4586694"/>
          </a:xfrm>
        </p:spPr>
        <p:txBody>
          <a:bodyPr>
            <a:normAutofit/>
          </a:bodyPr>
          <a:lstStyle/>
          <a:p>
            <a:pPr>
              <a:lnSpc>
                <a:spcPct val="130000"/>
              </a:lnSpc>
            </a:pPr>
            <a:r>
              <a:rPr lang="en-US" altLang="zh-CN" sz="2400" dirty="0" err="1">
                <a:latin typeface="微软雅黑" panose="020B0503020204020204" pitchFamily="34" charset="-122"/>
                <a:ea typeface="微软雅黑" panose="020B0503020204020204" pitchFamily="34" charset="-122"/>
              </a:rPr>
              <a:t>乘性减</a:t>
            </a:r>
            <a:r>
              <a:rPr lang="zh-CN" altLang="en-US" sz="2400" dirty="0">
                <a:latin typeface="微软雅黑" panose="020B0503020204020204" pitchFamily="34" charset="-122"/>
                <a:ea typeface="微软雅黑" panose="020B0503020204020204" pitchFamily="34" charset="-122"/>
              </a:rPr>
              <a:t>（</a:t>
            </a:r>
            <a:r>
              <a:rPr lang="en-US" altLang="zh-CN" sz="2400" dirty="0">
                <a:solidFill>
                  <a:srgbClr val="C00000"/>
                </a:solidFill>
                <a:latin typeface="微软雅黑" panose="020B0503020204020204" pitchFamily="34" charset="-122"/>
                <a:ea typeface="微软雅黑" panose="020B0503020204020204" pitchFamily="34" charset="-122"/>
              </a:rPr>
              <a:t>M</a:t>
            </a:r>
            <a:r>
              <a:rPr lang="en-US" altLang="zh-CN" sz="2400" dirty="0">
                <a:latin typeface="微软雅黑" panose="020B0503020204020204" pitchFamily="34" charset="-122"/>
                <a:ea typeface="微软雅黑" panose="020B0503020204020204" pitchFamily="34" charset="-122"/>
              </a:rPr>
              <a:t>ultiplicative </a:t>
            </a:r>
            <a:r>
              <a:rPr lang="en-US" altLang="zh-CN" sz="2400" dirty="0">
                <a:solidFill>
                  <a:srgbClr val="C00000"/>
                </a:solidFill>
                <a:latin typeface="微软雅黑" panose="020B0503020204020204" pitchFamily="34" charset="-122"/>
                <a:ea typeface="微软雅黑" panose="020B0503020204020204" pitchFamily="34" charset="-122"/>
              </a:rPr>
              <a:t>D</a:t>
            </a:r>
            <a:r>
              <a:rPr lang="en-US" altLang="zh-CN" sz="2400" dirty="0">
                <a:latin typeface="微软雅黑" panose="020B0503020204020204" pitchFamily="34" charset="-122"/>
                <a:ea typeface="微软雅黑" panose="020B0503020204020204" pitchFamily="34" charset="-122"/>
              </a:rPr>
              <a:t>ecrease</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vl="1">
              <a:lnSpc>
                <a:spcPct val="130000"/>
              </a:lnSpc>
            </a:pPr>
            <a:r>
              <a:rPr lang="zh-CN" altLang="en-US" sz="2000" dirty="0">
                <a:latin typeface="微软雅黑" panose="020B0503020204020204" pitchFamily="34" charset="-122"/>
                <a:ea typeface="微软雅黑" panose="020B0503020204020204" pitchFamily="34" charset="-122"/>
              </a:rPr>
              <a:t>发送方检测到丢包后，将</a:t>
            </a:r>
            <a:r>
              <a:rPr lang="en-US" altLang="zh-CN" sz="2000" dirty="0">
                <a:latin typeface="微软雅黑" panose="020B0503020204020204" pitchFamily="34" charset="-122"/>
                <a:ea typeface="微软雅黑" panose="020B0503020204020204" pitchFamily="34" charset="-122"/>
              </a:rPr>
              <a:t>cwnd</a:t>
            </a:r>
            <a:r>
              <a:rPr lang="zh-CN" altLang="en-US" sz="2000" dirty="0">
                <a:latin typeface="微软雅黑" panose="020B0503020204020204" pitchFamily="34" charset="-122"/>
                <a:ea typeface="微软雅黑" panose="020B0503020204020204" pitchFamily="34" charset="-122"/>
              </a:rPr>
              <a:t>的大小减半（但不能小于一个</a:t>
            </a:r>
            <a:r>
              <a:rPr lang="en-US" altLang="zh-CN" sz="2000" dirty="0">
                <a:latin typeface="微软雅黑" panose="020B0503020204020204" pitchFamily="34" charset="-122"/>
                <a:ea typeface="微软雅黑" panose="020B0503020204020204" pitchFamily="34" charset="-122"/>
              </a:rPr>
              <a:t>MSS</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1">
              <a:lnSpc>
                <a:spcPct val="130000"/>
              </a:lnSpc>
            </a:pPr>
            <a:r>
              <a:rPr lang="zh-CN" altLang="en-US" sz="2000" dirty="0">
                <a:latin typeface="微软雅黑" panose="020B0503020204020204" pitchFamily="34" charset="-122"/>
                <a:ea typeface="微软雅黑" panose="020B0503020204020204" pitchFamily="34" charset="-122"/>
              </a:rPr>
              <a:t>目的：迅速减小发送速率，缓解拥塞</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zh-CN" altLang="en-US" sz="2400" dirty="0">
                <a:latin typeface="微软雅黑" panose="020B0503020204020204" pitchFamily="34" charset="-122"/>
                <a:ea typeface="微软雅黑" panose="020B0503020204020204" pitchFamily="34" charset="-122"/>
              </a:rPr>
              <a:t>加性增（</a:t>
            </a:r>
            <a:r>
              <a:rPr lang="en-US" altLang="zh-CN" sz="2400" dirty="0">
                <a:solidFill>
                  <a:srgbClr val="C00000"/>
                </a:solidFill>
                <a:latin typeface="微软雅黑" panose="020B0503020204020204" pitchFamily="34" charset="-122"/>
                <a:ea typeface="微软雅黑" panose="020B0503020204020204" pitchFamily="34" charset="-122"/>
              </a:rPr>
              <a:t>A</a:t>
            </a:r>
            <a:r>
              <a:rPr lang="en-US" altLang="zh-CN" sz="2400" dirty="0">
                <a:latin typeface="微软雅黑" panose="020B0503020204020204" pitchFamily="34" charset="-122"/>
                <a:ea typeface="微软雅黑" panose="020B0503020204020204" pitchFamily="34" charset="-122"/>
              </a:rPr>
              <a:t>dditive </a:t>
            </a:r>
            <a:r>
              <a:rPr lang="en-US" altLang="zh-CN" sz="2400" dirty="0">
                <a:solidFill>
                  <a:srgbClr val="C00000"/>
                </a:solidFill>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ncrease</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vl="1">
              <a:lnSpc>
                <a:spcPct val="130000"/>
              </a:lnSpc>
            </a:pPr>
            <a:r>
              <a:rPr lang="zh-CN" altLang="en-US" sz="2000" dirty="0">
                <a:latin typeface="微软雅黑" panose="020B0503020204020204" pitchFamily="34" charset="-122"/>
                <a:ea typeface="微软雅黑" panose="020B0503020204020204" pitchFamily="34" charset="-122"/>
              </a:rPr>
              <a:t>若无丢包，</a:t>
            </a:r>
            <a:r>
              <a:rPr lang="en-US" altLang="zh-CN" sz="2000" dirty="0" err="1">
                <a:latin typeface="微软雅黑" panose="020B0503020204020204" pitchFamily="34" charset="-122"/>
                <a:ea typeface="微软雅黑" panose="020B0503020204020204" pitchFamily="34" charset="-122"/>
              </a:rPr>
              <a:t>每经过一个RTT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将cwnd增大一个MSS，直到检测到丢包</a:t>
            </a:r>
          </a:p>
          <a:p>
            <a:pPr lvl="1">
              <a:lnSpc>
                <a:spcPct val="130000"/>
              </a:lnSpc>
            </a:pPr>
            <a:r>
              <a:rPr lang="zh-CN" altLang="en-US" sz="2000" dirty="0">
                <a:latin typeface="微软雅黑" panose="020B0503020204020204" pitchFamily="34" charset="-122"/>
                <a:ea typeface="微软雅黑" panose="020B0503020204020204" pitchFamily="34" charset="-122"/>
              </a:rPr>
              <a:t>目的：</a:t>
            </a:r>
            <a:r>
              <a:rPr lang="en-US" altLang="zh-CN" sz="2000" dirty="0" err="1">
                <a:latin typeface="微软雅黑" panose="020B0503020204020204" pitchFamily="34" charset="-122"/>
                <a:ea typeface="微软雅黑" panose="020B0503020204020204" pitchFamily="34" charset="-122"/>
              </a:rPr>
              <a:t>缓慢增大</a:t>
            </a:r>
            <a:r>
              <a:rPr lang="zh-CN" altLang="en-US" sz="2000" dirty="0">
                <a:latin typeface="微软雅黑" panose="020B0503020204020204" pitchFamily="34" charset="-122"/>
                <a:ea typeface="微软雅黑" panose="020B0503020204020204" pitchFamily="34" charset="-122"/>
              </a:rPr>
              <a:t>发送速率，避免振荡</a:t>
            </a:r>
            <a:endParaRPr lang="en-US" altLang="zh-CN" sz="20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114</a:t>
            </a:fld>
            <a:endParaRPr kumimoji="1" lang="zh-CN" altLang="en-US" dirty="0"/>
          </a:p>
        </p:txBody>
      </p:sp>
      <p:sp>
        <p:nvSpPr>
          <p:cNvPr id="10" name="Text Box 13"/>
          <p:cNvSpPr txBox="1">
            <a:spLocks noChangeArrowheads="1"/>
          </p:cNvSpPr>
          <p:nvPr/>
        </p:nvSpPr>
        <p:spPr bwMode="auto">
          <a:xfrm>
            <a:off x="7876440" y="5099576"/>
            <a:ext cx="30009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zh-CN" sz="2000" dirty="0" err="1">
                <a:latin typeface="微软雅黑" panose="020B0503020204020204" pitchFamily="34" charset="-122"/>
                <a:ea typeface="微软雅黑" panose="020B0503020204020204" pitchFamily="34" charset="-122"/>
              </a:rPr>
              <a:t>cwnd呈锯齿状变化</a:t>
            </a:r>
            <a:endParaRPr lang="en-US" altLang="zh-CN" sz="2000" dirty="0">
              <a:latin typeface="微软雅黑" panose="020B0503020204020204" pitchFamily="34" charset="-122"/>
              <a:ea typeface="微软雅黑" panose="020B0503020204020204" pitchFamily="34" charset="-122"/>
            </a:endParaRPr>
          </a:p>
        </p:txBody>
      </p:sp>
      <p:grpSp>
        <p:nvGrpSpPr>
          <p:cNvPr id="11" name="组合 10"/>
          <p:cNvGrpSpPr/>
          <p:nvPr/>
        </p:nvGrpSpPr>
        <p:grpSpPr>
          <a:xfrm>
            <a:off x="6683443" y="2108090"/>
            <a:ext cx="4529656" cy="2200275"/>
            <a:chOff x="2541477" y="4179261"/>
            <a:chExt cx="4529656" cy="2200275"/>
          </a:xfrm>
        </p:grpSpPr>
        <p:sp>
          <p:nvSpPr>
            <p:cNvPr id="12" name="Line 4">
              <a:extLst>
                <a:ext uri="{FF2B5EF4-FFF2-40B4-BE49-F238E27FC236}">
                  <a16:creationId xmlns:a16="http://schemas.microsoft.com/office/drawing/2014/main" id="{40B53BA5-0328-4230-974B-49C488929B7D}"/>
                </a:ext>
              </a:extLst>
            </p:cNvPr>
            <p:cNvSpPr>
              <a:spLocks noChangeShapeType="1"/>
            </p:cNvSpPr>
            <p:nvPr/>
          </p:nvSpPr>
          <p:spPr bwMode="auto">
            <a:xfrm flipH="1">
              <a:off x="2926170" y="4179261"/>
              <a:ext cx="9525" cy="2200275"/>
            </a:xfrm>
            <a:prstGeom prst="line">
              <a:avLst/>
            </a:prstGeom>
            <a:noFill/>
            <a:ln w="19050">
              <a:solidFill>
                <a:schemeClr val="tx1"/>
              </a:solidFill>
              <a:round/>
              <a:headEnd/>
              <a:tailEnd/>
            </a:ln>
            <a:effectLst/>
          </p:spPr>
          <p:txBody>
            <a:bodyPr wrap="none"/>
            <a:lstStyle/>
            <a:p>
              <a:pPr>
                <a:defRPr/>
              </a:pPr>
              <a:endParaRPr lang="zh-CN" altLang="en-US" sz="2000"/>
            </a:p>
          </p:txBody>
        </p:sp>
        <p:sp>
          <p:nvSpPr>
            <p:cNvPr id="13" name="Line 6">
              <a:extLst>
                <a:ext uri="{FF2B5EF4-FFF2-40B4-BE49-F238E27FC236}">
                  <a16:creationId xmlns:a16="http://schemas.microsoft.com/office/drawing/2014/main" id="{05C0BCDC-E3AF-4114-96FE-13BB68821468}"/>
                </a:ext>
              </a:extLst>
            </p:cNvPr>
            <p:cNvSpPr>
              <a:spLocks noChangeShapeType="1"/>
            </p:cNvSpPr>
            <p:nvPr/>
          </p:nvSpPr>
          <p:spPr bwMode="auto">
            <a:xfrm>
              <a:off x="2916645" y="6368423"/>
              <a:ext cx="4105275" cy="0"/>
            </a:xfrm>
            <a:prstGeom prst="line">
              <a:avLst/>
            </a:prstGeom>
            <a:noFill/>
            <a:ln w="19050">
              <a:solidFill>
                <a:schemeClr val="tx1"/>
              </a:solidFill>
              <a:round/>
              <a:headEnd/>
              <a:tailEnd/>
            </a:ln>
            <a:effectLst/>
          </p:spPr>
          <p:txBody>
            <a:bodyPr wrap="none"/>
            <a:lstStyle/>
            <a:p>
              <a:pPr>
                <a:defRPr/>
              </a:pPr>
              <a:endParaRPr lang="zh-CN" altLang="en-US" sz="2000"/>
            </a:p>
          </p:txBody>
        </p:sp>
        <p:sp>
          <p:nvSpPr>
            <p:cNvPr id="14" name="Line 7">
              <a:extLst>
                <a:ext uri="{FF2B5EF4-FFF2-40B4-BE49-F238E27FC236}">
                  <a16:creationId xmlns:a16="http://schemas.microsoft.com/office/drawing/2014/main" id="{7C8DD40C-C80E-4FF7-A677-D655E8E5356E}"/>
                </a:ext>
              </a:extLst>
            </p:cNvPr>
            <p:cNvSpPr>
              <a:spLocks noChangeShapeType="1"/>
            </p:cNvSpPr>
            <p:nvPr/>
          </p:nvSpPr>
          <p:spPr bwMode="auto">
            <a:xfrm flipV="1">
              <a:off x="2935695" y="4934910"/>
              <a:ext cx="671513" cy="571500"/>
            </a:xfrm>
            <a:prstGeom prst="line">
              <a:avLst/>
            </a:prstGeom>
            <a:noFill/>
            <a:ln w="19050">
              <a:solidFill>
                <a:schemeClr val="tx1"/>
              </a:solidFill>
              <a:round/>
              <a:headEnd/>
              <a:tailEnd/>
            </a:ln>
            <a:effectLst/>
          </p:spPr>
          <p:txBody>
            <a:bodyPr wrap="none"/>
            <a:lstStyle/>
            <a:p>
              <a:pPr>
                <a:defRPr/>
              </a:pPr>
              <a:endParaRPr lang="zh-CN" altLang="en-US" sz="2000"/>
            </a:p>
          </p:txBody>
        </p:sp>
        <p:sp>
          <p:nvSpPr>
            <p:cNvPr id="15" name="Line 9">
              <a:extLst>
                <a:ext uri="{FF2B5EF4-FFF2-40B4-BE49-F238E27FC236}">
                  <a16:creationId xmlns:a16="http://schemas.microsoft.com/office/drawing/2014/main" id="{32543901-20B0-4681-BEDC-6DD2CA189B71}"/>
                </a:ext>
              </a:extLst>
            </p:cNvPr>
            <p:cNvSpPr>
              <a:spLocks noChangeShapeType="1"/>
            </p:cNvSpPr>
            <p:nvPr/>
          </p:nvSpPr>
          <p:spPr bwMode="auto">
            <a:xfrm>
              <a:off x="3602444" y="4939674"/>
              <a:ext cx="0" cy="700087"/>
            </a:xfrm>
            <a:prstGeom prst="line">
              <a:avLst/>
            </a:prstGeom>
            <a:noFill/>
            <a:ln w="19050">
              <a:solidFill>
                <a:schemeClr val="tx1"/>
              </a:solidFill>
              <a:round/>
              <a:headEnd/>
              <a:tailEnd/>
            </a:ln>
            <a:effectLst/>
          </p:spPr>
          <p:txBody>
            <a:bodyPr wrap="none"/>
            <a:lstStyle/>
            <a:p>
              <a:pPr>
                <a:defRPr/>
              </a:pPr>
              <a:endParaRPr lang="zh-CN" altLang="en-US" sz="2000"/>
            </a:p>
          </p:txBody>
        </p:sp>
        <p:sp>
          <p:nvSpPr>
            <p:cNvPr id="16" name="Line 11">
              <a:extLst>
                <a:ext uri="{FF2B5EF4-FFF2-40B4-BE49-F238E27FC236}">
                  <a16:creationId xmlns:a16="http://schemas.microsoft.com/office/drawing/2014/main" id="{BDC90280-A27C-4384-A7B6-BACB1B9E05DE}"/>
                </a:ext>
              </a:extLst>
            </p:cNvPr>
            <p:cNvSpPr>
              <a:spLocks noChangeShapeType="1"/>
            </p:cNvSpPr>
            <p:nvPr/>
          </p:nvSpPr>
          <p:spPr bwMode="auto">
            <a:xfrm flipV="1">
              <a:off x="3611970" y="5325436"/>
              <a:ext cx="352425" cy="295275"/>
            </a:xfrm>
            <a:prstGeom prst="line">
              <a:avLst/>
            </a:prstGeom>
            <a:noFill/>
            <a:ln w="19050">
              <a:solidFill>
                <a:schemeClr val="tx1"/>
              </a:solidFill>
              <a:round/>
              <a:headEnd/>
              <a:tailEnd/>
            </a:ln>
            <a:effectLst/>
          </p:spPr>
          <p:txBody>
            <a:bodyPr wrap="none"/>
            <a:lstStyle/>
            <a:p>
              <a:pPr>
                <a:defRPr/>
              </a:pPr>
              <a:endParaRPr lang="zh-CN" altLang="en-US" sz="2000"/>
            </a:p>
          </p:txBody>
        </p:sp>
        <p:sp>
          <p:nvSpPr>
            <p:cNvPr id="17" name="Line 12">
              <a:extLst>
                <a:ext uri="{FF2B5EF4-FFF2-40B4-BE49-F238E27FC236}">
                  <a16:creationId xmlns:a16="http://schemas.microsoft.com/office/drawing/2014/main" id="{BA3E943B-173A-4819-8E26-5B8E227F454F}"/>
                </a:ext>
              </a:extLst>
            </p:cNvPr>
            <p:cNvSpPr>
              <a:spLocks noChangeShapeType="1"/>
            </p:cNvSpPr>
            <p:nvPr/>
          </p:nvSpPr>
          <p:spPr bwMode="auto">
            <a:xfrm flipH="1">
              <a:off x="3954870" y="5334960"/>
              <a:ext cx="4763" cy="514350"/>
            </a:xfrm>
            <a:prstGeom prst="line">
              <a:avLst/>
            </a:prstGeom>
            <a:noFill/>
            <a:ln w="19050">
              <a:solidFill>
                <a:schemeClr val="tx1"/>
              </a:solidFill>
              <a:round/>
              <a:headEnd/>
              <a:tailEnd/>
            </a:ln>
            <a:effectLst/>
          </p:spPr>
          <p:txBody>
            <a:bodyPr wrap="none"/>
            <a:lstStyle/>
            <a:p>
              <a:pPr>
                <a:defRPr/>
              </a:pPr>
              <a:endParaRPr lang="zh-CN" altLang="en-US" sz="2000"/>
            </a:p>
          </p:txBody>
        </p:sp>
        <p:sp>
          <p:nvSpPr>
            <p:cNvPr id="18" name="Line 13">
              <a:extLst>
                <a:ext uri="{FF2B5EF4-FFF2-40B4-BE49-F238E27FC236}">
                  <a16:creationId xmlns:a16="http://schemas.microsoft.com/office/drawing/2014/main" id="{A99AF29C-DE36-4F91-8473-84F89A99975F}"/>
                </a:ext>
              </a:extLst>
            </p:cNvPr>
            <p:cNvSpPr>
              <a:spLocks noChangeShapeType="1"/>
            </p:cNvSpPr>
            <p:nvPr/>
          </p:nvSpPr>
          <p:spPr bwMode="auto">
            <a:xfrm>
              <a:off x="5374094" y="4625349"/>
              <a:ext cx="0" cy="871537"/>
            </a:xfrm>
            <a:prstGeom prst="line">
              <a:avLst/>
            </a:prstGeom>
            <a:noFill/>
            <a:ln w="19050">
              <a:solidFill>
                <a:schemeClr val="tx1"/>
              </a:solidFill>
              <a:round/>
              <a:headEnd/>
              <a:tailEnd/>
            </a:ln>
            <a:effectLst/>
          </p:spPr>
          <p:txBody>
            <a:bodyPr wrap="none"/>
            <a:lstStyle/>
            <a:p>
              <a:pPr>
                <a:defRPr/>
              </a:pPr>
              <a:endParaRPr lang="zh-CN" altLang="en-US" sz="2000"/>
            </a:p>
          </p:txBody>
        </p:sp>
        <p:sp>
          <p:nvSpPr>
            <p:cNvPr id="19" name="Line 14">
              <a:extLst>
                <a:ext uri="{FF2B5EF4-FFF2-40B4-BE49-F238E27FC236}">
                  <a16:creationId xmlns:a16="http://schemas.microsoft.com/office/drawing/2014/main" id="{AB2FCB44-0D97-414B-9F27-F212B7BA2151}"/>
                </a:ext>
              </a:extLst>
            </p:cNvPr>
            <p:cNvSpPr>
              <a:spLocks noChangeShapeType="1"/>
            </p:cNvSpPr>
            <p:nvPr/>
          </p:nvSpPr>
          <p:spPr bwMode="auto">
            <a:xfrm flipV="1">
              <a:off x="3954869" y="4625348"/>
              <a:ext cx="1428750" cy="1219200"/>
            </a:xfrm>
            <a:prstGeom prst="line">
              <a:avLst/>
            </a:prstGeom>
            <a:noFill/>
            <a:ln w="19050">
              <a:solidFill>
                <a:schemeClr val="tx1"/>
              </a:solidFill>
              <a:round/>
              <a:headEnd/>
              <a:tailEnd/>
            </a:ln>
            <a:effectLst/>
          </p:spPr>
          <p:txBody>
            <a:bodyPr wrap="none"/>
            <a:lstStyle/>
            <a:p>
              <a:pPr>
                <a:defRPr/>
              </a:pPr>
              <a:endParaRPr lang="zh-CN" altLang="en-US" sz="2000"/>
            </a:p>
          </p:txBody>
        </p:sp>
        <p:sp>
          <p:nvSpPr>
            <p:cNvPr id="20" name="Line 15">
              <a:extLst>
                <a:ext uri="{FF2B5EF4-FFF2-40B4-BE49-F238E27FC236}">
                  <a16:creationId xmlns:a16="http://schemas.microsoft.com/office/drawing/2014/main" id="{178BBCF4-0F11-4C42-ADFE-6AA2344864C8}"/>
                </a:ext>
              </a:extLst>
            </p:cNvPr>
            <p:cNvSpPr>
              <a:spLocks noChangeShapeType="1"/>
            </p:cNvSpPr>
            <p:nvPr/>
          </p:nvSpPr>
          <p:spPr bwMode="auto">
            <a:xfrm flipH="1">
              <a:off x="6126569" y="4830135"/>
              <a:ext cx="14288" cy="876300"/>
            </a:xfrm>
            <a:prstGeom prst="line">
              <a:avLst/>
            </a:prstGeom>
            <a:noFill/>
            <a:ln w="19050">
              <a:solidFill>
                <a:schemeClr val="tx1"/>
              </a:solidFill>
              <a:round/>
              <a:headEnd/>
              <a:tailEnd/>
            </a:ln>
            <a:effectLst/>
          </p:spPr>
          <p:txBody>
            <a:bodyPr wrap="none"/>
            <a:lstStyle/>
            <a:p>
              <a:pPr>
                <a:defRPr/>
              </a:pPr>
              <a:endParaRPr lang="zh-CN" altLang="en-US" sz="2000"/>
            </a:p>
          </p:txBody>
        </p:sp>
        <p:sp>
          <p:nvSpPr>
            <p:cNvPr id="21" name="Line 16">
              <a:extLst>
                <a:ext uri="{FF2B5EF4-FFF2-40B4-BE49-F238E27FC236}">
                  <a16:creationId xmlns:a16="http://schemas.microsoft.com/office/drawing/2014/main" id="{04C85027-6777-497E-9FD3-5FDCB3360863}"/>
                </a:ext>
              </a:extLst>
            </p:cNvPr>
            <p:cNvSpPr>
              <a:spLocks noChangeShapeType="1"/>
            </p:cNvSpPr>
            <p:nvPr/>
          </p:nvSpPr>
          <p:spPr bwMode="auto">
            <a:xfrm flipV="1">
              <a:off x="5364570" y="4834898"/>
              <a:ext cx="785813" cy="666750"/>
            </a:xfrm>
            <a:prstGeom prst="line">
              <a:avLst/>
            </a:prstGeom>
            <a:noFill/>
            <a:ln w="19050">
              <a:solidFill>
                <a:schemeClr val="tx1"/>
              </a:solidFill>
              <a:round/>
              <a:headEnd/>
              <a:tailEnd/>
            </a:ln>
            <a:effectLst/>
          </p:spPr>
          <p:txBody>
            <a:bodyPr wrap="none"/>
            <a:lstStyle/>
            <a:p>
              <a:pPr>
                <a:defRPr/>
              </a:pPr>
              <a:endParaRPr lang="zh-CN" altLang="en-US" sz="2000"/>
            </a:p>
          </p:txBody>
        </p:sp>
        <p:sp>
          <p:nvSpPr>
            <p:cNvPr id="22" name="Line 17">
              <a:extLst>
                <a:ext uri="{FF2B5EF4-FFF2-40B4-BE49-F238E27FC236}">
                  <a16:creationId xmlns:a16="http://schemas.microsoft.com/office/drawing/2014/main" id="{14231273-CE60-4750-87A2-1653827228B1}"/>
                </a:ext>
              </a:extLst>
            </p:cNvPr>
            <p:cNvSpPr>
              <a:spLocks noChangeShapeType="1"/>
            </p:cNvSpPr>
            <p:nvPr/>
          </p:nvSpPr>
          <p:spPr bwMode="auto">
            <a:xfrm flipH="1">
              <a:off x="3316695" y="4520574"/>
              <a:ext cx="4763" cy="542925"/>
            </a:xfrm>
            <a:prstGeom prst="line">
              <a:avLst/>
            </a:prstGeom>
            <a:noFill/>
            <a:ln w="9525">
              <a:solidFill>
                <a:schemeClr val="tx1"/>
              </a:solidFill>
              <a:prstDash val="dash"/>
              <a:round/>
              <a:headEnd/>
              <a:tailEnd type="triangle" w="med" len="med"/>
            </a:ln>
            <a:effectLst/>
          </p:spPr>
          <p:txBody>
            <a:bodyPr wrap="none"/>
            <a:lstStyle/>
            <a:p>
              <a:pPr>
                <a:defRPr/>
              </a:pPr>
              <a:endParaRPr lang="zh-CN" altLang="en-US" sz="2000"/>
            </a:p>
          </p:txBody>
        </p:sp>
        <p:sp>
          <p:nvSpPr>
            <p:cNvPr id="23" name="Line 18">
              <a:extLst>
                <a:ext uri="{FF2B5EF4-FFF2-40B4-BE49-F238E27FC236}">
                  <a16:creationId xmlns:a16="http://schemas.microsoft.com/office/drawing/2014/main" id="{C13A330A-C9D8-4FE5-97B3-99B84577A5C5}"/>
                </a:ext>
              </a:extLst>
            </p:cNvPr>
            <p:cNvSpPr>
              <a:spLocks noChangeShapeType="1"/>
            </p:cNvSpPr>
            <p:nvPr/>
          </p:nvSpPr>
          <p:spPr bwMode="auto">
            <a:xfrm>
              <a:off x="3788182" y="4534861"/>
              <a:ext cx="4762" cy="823913"/>
            </a:xfrm>
            <a:prstGeom prst="line">
              <a:avLst/>
            </a:prstGeom>
            <a:noFill/>
            <a:ln w="9525">
              <a:solidFill>
                <a:schemeClr val="tx1"/>
              </a:solidFill>
              <a:prstDash val="dash"/>
              <a:round/>
              <a:headEnd/>
              <a:tailEnd type="triangle" w="med" len="med"/>
            </a:ln>
            <a:effectLst/>
          </p:spPr>
          <p:txBody>
            <a:bodyPr wrap="none"/>
            <a:lstStyle/>
            <a:p>
              <a:pPr>
                <a:defRPr/>
              </a:pPr>
              <a:endParaRPr lang="zh-CN" altLang="en-US" sz="2000"/>
            </a:p>
          </p:txBody>
        </p:sp>
        <p:sp>
          <p:nvSpPr>
            <p:cNvPr id="24" name="Line 19">
              <a:extLst>
                <a:ext uri="{FF2B5EF4-FFF2-40B4-BE49-F238E27FC236}">
                  <a16:creationId xmlns:a16="http://schemas.microsoft.com/office/drawing/2014/main" id="{4073826C-49C5-4E69-8723-241FD1F48BBB}"/>
                </a:ext>
              </a:extLst>
            </p:cNvPr>
            <p:cNvSpPr>
              <a:spLocks noChangeShapeType="1"/>
            </p:cNvSpPr>
            <p:nvPr/>
          </p:nvSpPr>
          <p:spPr bwMode="auto">
            <a:xfrm>
              <a:off x="4312057" y="4520573"/>
              <a:ext cx="4762" cy="900112"/>
            </a:xfrm>
            <a:prstGeom prst="line">
              <a:avLst/>
            </a:prstGeom>
            <a:noFill/>
            <a:ln w="9525">
              <a:solidFill>
                <a:schemeClr val="tx1"/>
              </a:solidFill>
              <a:prstDash val="dash"/>
              <a:round/>
              <a:headEnd/>
              <a:tailEnd type="triangle" w="med" len="med"/>
            </a:ln>
            <a:effectLst/>
          </p:spPr>
          <p:txBody>
            <a:bodyPr wrap="none"/>
            <a:lstStyle/>
            <a:p>
              <a:pPr>
                <a:defRPr/>
              </a:pPr>
              <a:endParaRPr lang="zh-CN" altLang="en-US" sz="2000"/>
            </a:p>
          </p:txBody>
        </p:sp>
        <p:sp>
          <p:nvSpPr>
            <p:cNvPr id="25" name="Text Box 20">
              <a:extLst>
                <a:ext uri="{FF2B5EF4-FFF2-40B4-BE49-F238E27FC236}">
                  <a16:creationId xmlns:a16="http://schemas.microsoft.com/office/drawing/2014/main" id="{CD47BEA8-A5B0-46A2-A5FB-2D9713CB3675}"/>
                </a:ext>
              </a:extLst>
            </p:cNvPr>
            <p:cNvSpPr txBox="1">
              <a:spLocks noChangeArrowheads="1"/>
            </p:cNvSpPr>
            <p:nvPr/>
          </p:nvSpPr>
          <p:spPr bwMode="auto">
            <a:xfrm>
              <a:off x="3413532" y="4706310"/>
              <a:ext cx="356188" cy="400110"/>
            </a:xfrm>
            <a:prstGeom prst="rect">
              <a:avLst/>
            </a:prstGeom>
            <a:noFill/>
            <a:ln w="9525">
              <a:noFill/>
              <a:miter lim="800000"/>
              <a:headEnd/>
              <a:tailEnd/>
            </a:ln>
          </p:spPr>
          <p:txBody>
            <a:bodyPr wrap="none">
              <a:spAutoFit/>
            </a:bodyPr>
            <a:lstStyle/>
            <a:p>
              <a:r>
                <a:rPr lang="en-US" altLang="zh-CN" sz="2000" b="1">
                  <a:solidFill>
                    <a:srgbClr val="FF0000"/>
                  </a:solidFill>
                  <a:latin typeface="Arial Unicode MS" pitchFamily="34" charset="-122"/>
                  <a:ea typeface="Arial Unicode MS" pitchFamily="34" charset="-122"/>
                  <a:cs typeface="Arial Unicode MS" pitchFamily="34" charset="-122"/>
                </a:rPr>
                <a:t>X</a:t>
              </a:r>
            </a:p>
          </p:txBody>
        </p:sp>
        <p:sp>
          <p:nvSpPr>
            <p:cNvPr id="26" name="Text Box 21">
              <a:extLst>
                <a:ext uri="{FF2B5EF4-FFF2-40B4-BE49-F238E27FC236}">
                  <a16:creationId xmlns:a16="http://schemas.microsoft.com/office/drawing/2014/main" id="{7D2CDCAC-640E-4F20-BEB5-93ADB40FB416}"/>
                </a:ext>
              </a:extLst>
            </p:cNvPr>
            <p:cNvSpPr txBox="1">
              <a:spLocks noChangeArrowheads="1"/>
            </p:cNvSpPr>
            <p:nvPr/>
          </p:nvSpPr>
          <p:spPr bwMode="auto">
            <a:xfrm>
              <a:off x="3762782" y="5123823"/>
              <a:ext cx="356188" cy="400110"/>
            </a:xfrm>
            <a:prstGeom prst="rect">
              <a:avLst/>
            </a:prstGeom>
            <a:noFill/>
            <a:ln w="9525">
              <a:noFill/>
              <a:miter lim="800000"/>
              <a:headEnd/>
              <a:tailEnd/>
            </a:ln>
          </p:spPr>
          <p:txBody>
            <a:bodyPr wrap="none">
              <a:spAutoFit/>
            </a:bodyPr>
            <a:lstStyle/>
            <a:p>
              <a:r>
                <a:rPr lang="en-US" altLang="zh-CN" sz="2000" b="1">
                  <a:solidFill>
                    <a:srgbClr val="FF0000"/>
                  </a:solidFill>
                  <a:latin typeface="Arial Unicode MS" pitchFamily="34" charset="-122"/>
                  <a:ea typeface="Arial Unicode MS" pitchFamily="34" charset="-122"/>
                  <a:cs typeface="Arial Unicode MS" pitchFamily="34" charset="-122"/>
                </a:rPr>
                <a:t>X</a:t>
              </a:r>
            </a:p>
          </p:txBody>
        </p:sp>
        <p:sp>
          <p:nvSpPr>
            <p:cNvPr id="27" name="Text Box 22">
              <a:extLst>
                <a:ext uri="{FF2B5EF4-FFF2-40B4-BE49-F238E27FC236}">
                  <a16:creationId xmlns:a16="http://schemas.microsoft.com/office/drawing/2014/main" id="{8F88A32B-7936-453D-A437-3D03640912E9}"/>
                </a:ext>
              </a:extLst>
            </p:cNvPr>
            <p:cNvSpPr txBox="1">
              <a:spLocks noChangeArrowheads="1"/>
            </p:cNvSpPr>
            <p:nvPr/>
          </p:nvSpPr>
          <p:spPr bwMode="auto">
            <a:xfrm>
              <a:off x="5191532" y="4423735"/>
              <a:ext cx="356188" cy="400110"/>
            </a:xfrm>
            <a:prstGeom prst="rect">
              <a:avLst/>
            </a:prstGeom>
            <a:noFill/>
            <a:ln w="9525">
              <a:noFill/>
              <a:miter lim="800000"/>
              <a:headEnd/>
              <a:tailEnd/>
            </a:ln>
          </p:spPr>
          <p:txBody>
            <a:bodyPr wrap="none">
              <a:spAutoFit/>
            </a:bodyPr>
            <a:lstStyle/>
            <a:p>
              <a:r>
                <a:rPr lang="en-US" altLang="zh-CN" sz="2000" b="1">
                  <a:solidFill>
                    <a:srgbClr val="FF0000"/>
                  </a:solidFill>
                  <a:latin typeface="Arial Unicode MS" pitchFamily="34" charset="-122"/>
                  <a:ea typeface="Arial Unicode MS" pitchFamily="34" charset="-122"/>
                  <a:cs typeface="Arial Unicode MS" pitchFamily="34" charset="-122"/>
                </a:rPr>
                <a:t>X</a:t>
              </a:r>
            </a:p>
          </p:txBody>
        </p:sp>
        <p:sp>
          <p:nvSpPr>
            <p:cNvPr id="28" name="Text Box 23">
              <a:extLst>
                <a:ext uri="{FF2B5EF4-FFF2-40B4-BE49-F238E27FC236}">
                  <a16:creationId xmlns:a16="http://schemas.microsoft.com/office/drawing/2014/main" id="{26DAF434-3DDD-434C-BE3C-8034CEC118E0}"/>
                </a:ext>
              </a:extLst>
            </p:cNvPr>
            <p:cNvSpPr txBox="1">
              <a:spLocks noChangeArrowheads="1"/>
            </p:cNvSpPr>
            <p:nvPr/>
          </p:nvSpPr>
          <p:spPr bwMode="auto">
            <a:xfrm>
              <a:off x="5958294" y="4623760"/>
              <a:ext cx="356188" cy="400110"/>
            </a:xfrm>
            <a:prstGeom prst="rect">
              <a:avLst/>
            </a:prstGeom>
            <a:noFill/>
            <a:ln w="9525">
              <a:noFill/>
              <a:miter lim="800000"/>
              <a:headEnd/>
              <a:tailEnd/>
            </a:ln>
          </p:spPr>
          <p:txBody>
            <a:bodyPr wrap="none">
              <a:spAutoFit/>
            </a:bodyPr>
            <a:lstStyle/>
            <a:p>
              <a:r>
                <a:rPr lang="en-US" altLang="zh-CN" sz="2000" b="1">
                  <a:solidFill>
                    <a:srgbClr val="FF0000"/>
                  </a:solidFill>
                  <a:latin typeface="Arial Unicode MS" pitchFamily="34" charset="-122"/>
                  <a:ea typeface="Arial Unicode MS" pitchFamily="34" charset="-122"/>
                  <a:cs typeface="Arial Unicode MS" pitchFamily="34" charset="-122"/>
                </a:rPr>
                <a:t>X</a:t>
              </a:r>
            </a:p>
          </p:txBody>
        </p:sp>
        <p:sp>
          <p:nvSpPr>
            <p:cNvPr id="29" name="Text Box 27">
              <a:extLst>
                <a:ext uri="{FF2B5EF4-FFF2-40B4-BE49-F238E27FC236}">
                  <a16:creationId xmlns:a16="http://schemas.microsoft.com/office/drawing/2014/main" id="{260394FC-8AB4-4EF3-B1F7-336D9EA73DE7}"/>
                </a:ext>
              </a:extLst>
            </p:cNvPr>
            <p:cNvSpPr txBox="1">
              <a:spLocks noChangeArrowheads="1"/>
            </p:cNvSpPr>
            <p:nvPr/>
          </p:nvSpPr>
          <p:spPr bwMode="auto">
            <a:xfrm rot="16200000">
              <a:off x="2172145" y="5174106"/>
              <a:ext cx="1107996" cy="369332"/>
            </a:xfrm>
            <a:prstGeom prst="rect">
              <a:avLst/>
            </a:prstGeom>
            <a:noFill/>
            <a:ln w="9525">
              <a:noFill/>
              <a:miter lim="800000"/>
              <a:headEnd/>
              <a:tailEnd/>
            </a:ln>
            <a:effectLst/>
          </p:spPr>
          <p:txBody>
            <a:bodyPr wrap="none">
              <a:spAutoFit/>
            </a:bodyPr>
            <a:lstStyle/>
            <a:p>
              <a:pPr>
                <a:defRPr/>
              </a:pPr>
              <a:r>
                <a:rPr lang="zh-CN" altLang="en-US" dirty="0">
                  <a:ea typeface="宋体" pitchFamily="2" charset="-122"/>
                </a:rPr>
                <a:t>发送速率</a:t>
              </a:r>
              <a:endParaRPr lang="en-US" altLang="zh-CN" dirty="0">
                <a:ea typeface="宋体" pitchFamily="2" charset="-122"/>
              </a:endParaRPr>
            </a:p>
          </p:txBody>
        </p:sp>
        <p:sp>
          <p:nvSpPr>
            <p:cNvPr id="30" name="Text Box 28">
              <a:extLst>
                <a:ext uri="{FF2B5EF4-FFF2-40B4-BE49-F238E27FC236}">
                  <a16:creationId xmlns:a16="http://schemas.microsoft.com/office/drawing/2014/main" id="{4E0EBC36-3F64-4020-9C55-AB1BC3AA49E0}"/>
                </a:ext>
              </a:extLst>
            </p:cNvPr>
            <p:cNvSpPr txBox="1">
              <a:spLocks noChangeArrowheads="1"/>
            </p:cNvSpPr>
            <p:nvPr/>
          </p:nvSpPr>
          <p:spPr bwMode="auto">
            <a:xfrm>
              <a:off x="6412302" y="5951699"/>
              <a:ext cx="646331" cy="369332"/>
            </a:xfrm>
            <a:prstGeom prst="rect">
              <a:avLst/>
            </a:prstGeom>
            <a:noFill/>
            <a:ln w="9525">
              <a:noFill/>
              <a:miter lim="800000"/>
              <a:headEnd/>
              <a:tailEnd/>
            </a:ln>
            <a:effectLst/>
          </p:spPr>
          <p:txBody>
            <a:bodyPr wrap="none">
              <a:spAutoFit/>
            </a:bodyPr>
            <a:lstStyle/>
            <a:p>
              <a:pPr>
                <a:defRPr/>
              </a:pPr>
              <a:r>
                <a:rPr lang="zh-CN" altLang="en-US" dirty="0">
                  <a:ea typeface="宋体" pitchFamily="2" charset="-122"/>
                </a:rPr>
                <a:t>时间</a:t>
              </a:r>
              <a:endParaRPr lang="en-US" altLang="zh-CN" dirty="0">
                <a:ea typeface="宋体" pitchFamily="2" charset="-122"/>
              </a:endParaRPr>
            </a:p>
          </p:txBody>
        </p:sp>
        <p:sp>
          <p:nvSpPr>
            <p:cNvPr id="31" name="Line 29">
              <a:extLst>
                <a:ext uri="{FF2B5EF4-FFF2-40B4-BE49-F238E27FC236}">
                  <a16:creationId xmlns:a16="http://schemas.microsoft.com/office/drawing/2014/main" id="{EA8E76CA-4E79-467B-8BD4-E0FB3B7C572A}"/>
                </a:ext>
              </a:extLst>
            </p:cNvPr>
            <p:cNvSpPr>
              <a:spLocks noChangeShapeType="1"/>
            </p:cNvSpPr>
            <p:nvPr/>
          </p:nvSpPr>
          <p:spPr bwMode="auto">
            <a:xfrm flipV="1">
              <a:off x="6132919" y="5231774"/>
              <a:ext cx="541338" cy="465137"/>
            </a:xfrm>
            <a:prstGeom prst="line">
              <a:avLst/>
            </a:prstGeom>
            <a:noFill/>
            <a:ln w="19050">
              <a:solidFill>
                <a:schemeClr val="tx1"/>
              </a:solidFill>
              <a:round/>
              <a:headEnd/>
              <a:tailEnd/>
            </a:ln>
            <a:effectLst/>
          </p:spPr>
          <p:txBody>
            <a:bodyPr wrap="none"/>
            <a:lstStyle/>
            <a:p>
              <a:pPr>
                <a:defRPr/>
              </a:pPr>
              <a:endParaRPr lang="zh-CN" altLang="en-US" sz="2000"/>
            </a:p>
          </p:txBody>
        </p:sp>
        <p:sp>
          <p:nvSpPr>
            <p:cNvPr id="32" name="Line 30">
              <a:extLst>
                <a:ext uri="{FF2B5EF4-FFF2-40B4-BE49-F238E27FC236}">
                  <a16:creationId xmlns:a16="http://schemas.microsoft.com/office/drawing/2014/main" id="{D99410D5-FAD9-448E-8114-99C0510D4B7C}"/>
                </a:ext>
              </a:extLst>
            </p:cNvPr>
            <p:cNvSpPr>
              <a:spLocks noChangeShapeType="1"/>
            </p:cNvSpPr>
            <p:nvPr/>
          </p:nvSpPr>
          <p:spPr bwMode="auto">
            <a:xfrm flipV="1">
              <a:off x="6679020" y="4896811"/>
              <a:ext cx="392113" cy="327025"/>
            </a:xfrm>
            <a:prstGeom prst="line">
              <a:avLst/>
            </a:prstGeom>
            <a:noFill/>
            <a:ln w="19050">
              <a:solidFill>
                <a:schemeClr val="tx1"/>
              </a:solidFill>
              <a:prstDash val="dash"/>
              <a:round/>
              <a:headEnd/>
              <a:tailEnd/>
            </a:ln>
            <a:effectLst/>
          </p:spPr>
          <p:txBody>
            <a:bodyPr wrap="none"/>
            <a:lstStyle/>
            <a:p>
              <a:pPr>
                <a:defRPr/>
              </a:pPr>
              <a:endParaRPr lang="zh-CN" altLang="en-US" sz="2000"/>
            </a:p>
          </p:txBody>
        </p:sp>
      </p:grpSp>
      <p:sp>
        <p:nvSpPr>
          <p:cNvPr id="33"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6.3.7  </a:t>
            </a:r>
            <a:r>
              <a:rPr kumimoji="1" lang="zh-CN" altLang="en-US" dirty="0"/>
              <a:t>面向连接的传输：拥塞控制</a:t>
            </a:r>
          </a:p>
        </p:txBody>
      </p:sp>
      <p:sp>
        <p:nvSpPr>
          <p:cNvPr id="5" name="文本框 4"/>
          <p:cNvSpPr txBox="1"/>
          <p:nvPr/>
        </p:nvSpPr>
        <p:spPr>
          <a:xfrm>
            <a:off x="7458661" y="2057685"/>
            <a:ext cx="888165" cy="369332"/>
          </a:xfrm>
          <a:prstGeom prst="rect">
            <a:avLst/>
          </a:prstGeom>
          <a:noFill/>
        </p:spPr>
        <p:txBody>
          <a:bodyPr wrap="square" rtlCol="0">
            <a:spAutoFit/>
          </a:bodyPr>
          <a:lstStyle/>
          <a:p>
            <a:r>
              <a:rPr lang="zh-CN" altLang="en-US" dirty="0"/>
              <a:t>加性增</a:t>
            </a:r>
          </a:p>
        </p:txBody>
      </p:sp>
      <p:sp>
        <p:nvSpPr>
          <p:cNvPr id="57" name="Line 18">
            <a:extLst>
              <a:ext uri="{FF2B5EF4-FFF2-40B4-BE49-F238E27FC236}">
                <a16:creationId xmlns:a16="http://schemas.microsoft.com/office/drawing/2014/main" id="{C13A330A-C9D8-4FE5-97B3-99B84577A5C5}"/>
              </a:ext>
            </a:extLst>
          </p:cNvPr>
          <p:cNvSpPr>
            <a:spLocks noChangeShapeType="1"/>
          </p:cNvSpPr>
          <p:nvPr/>
        </p:nvSpPr>
        <p:spPr bwMode="auto">
          <a:xfrm>
            <a:off x="7744412" y="3653237"/>
            <a:ext cx="13094" cy="896992"/>
          </a:xfrm>
          <a:prstGeom prst="line">
            <a:avLst/>
          </a:prstGeom>
          <a:noFill/>
          <a:ln w="9525">
            <a:solidFill>
              <a:schemeClr val="tx1"/>
            </a:solidFill>
            <a:prstDash val="dash"/>
            <a:round/>
            <a:headEnd type="triangle"/>
            <a:tailEnd type="none" w="med" len="med"/>
          </a:ln>
          <a:effectLst/>
        </p:spPr>
        <p:txBody>
          <a:bodyPr wrap="none"/>
          <a:lstStyle/>
          <a:p>
            <a:pPr>
              <a:defRPr/>
            </a:pPr>
            <a:endParaRPr lang="zh-CN" altLang="en-US" sz="2000"/>
          </a:p>
        </p:txBody>
      </p:sp>
      <p:sp>
        <p:nvSpPr>
          <p:cNvPr id="58" name="Line 18">
            <a:extLst>
              <a:ext uri="{FF2B5EF4-FFF2-40B4-BE49-F238E27FC236}">
                <a16:creationId xmlns:a16="http://schemas.microsoft.com/office/drawing/2014/main" id="{C13A330A-C9D8-4FE5-97B3-99B84577A5C5}"/>
              </a:ext>
            </a:extLst>
          </p:cNvPr>
          <p:cNvSpPr>
            <a:spLocks noChangeShapeType="1"/>
          </p:cNvSpPr>
          <p:nvPr/>
        </p:nvSpPr>
        <p:spPr bwMode="auto">
          <a:xfrm>
            <a:off x="8092073" y="3827417"/>
            <a:ext cx="14288" cy="722812"/>
          </a:xfrm>
          <a:prstGeom prst="line">
            <a:avLst/>
          </a:prstGeom>
          <a:noFill/>
          <a:ln w="9525">
            <a:solidFill>
              <a:schemeClr val="tx1"/>
            </a:solidFill>
            <a:prstDash val="dash"/>
            <a:round/>
            <a:headEnd type="triangle"/>
            <a:tailEnd type="none" w="med" len="med"/>
          </a:ln>
          <a:effectLst/>
        </p:spPr>
        <p:txBody>
          <a:bodyPr wrap="none"/>
          <a:lstStyle/>
          <a:p>
            <a:pPr>
              <a:defRPr/>
            </a:pPr>
            <a:endParaRPr lang="zh-CN" altLang="en-US" sz="2000"/>
          </a:p>
        </p:txBody>
      </p:sp>
      <p:sp>
        <p:nvSpPr>
          <p:cNvPr id="8" name="矩形 7"/>
          <p:cNvSpPr/>
          <p:nvPr/>
        </p:nvSpPr>
        <p:spPr>
          <a:xfrm>
            <a:off x="7496328" y="4571936"/>
            <a:ext cx="877163" cy="369332"/>
          </a:xfrm>
          <a:prstGeom prst="rect">
            <a:avLst/>
          </a:prstGeom>
        </p:spPr>
        <p:txBody>
          <a:bodyPr wrap="none">
            <a:spAutoFit/>
          </a:bodyPr>
          <a:lstStyle/>
          <a:p>
            <a:r>
              <a:rPr lang="zh-CN" altLang="en-US" dirty="0"/>
              <a:t>乘性减</a:t>
            </a:r>
          </a:p>
        </p:txBody>
      </p:sp>
    </p:spTree>
    <p:extLst>
      <p:ext uri="{BB962C8B-B14F-4D97-AF65-F5344CB8AC3E}">
        <p14:creationId xmlns:p14="http://schemas.microsoft.com/office/powerpoint/2010/main" val="18710885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a:t>
            </a:r>
            <a:r>
              <a:rPr lang="zh-CN" altLang="en-US" dirty="0"/>
              <a:t>慢启动</a:t>
            </a:r>
          </a:p>
        </p:txBody>
      </p:sp>
      <p:sp>
        <p:nvSpPr>
          <p:cNvPr id="3" name="内容占位符 2"/>
          <p:cNvSpPr>
            <a:spLocks noGrp="1"/>
          </p:cNvSpPr>
          <p:nvPr>
            <p:ph idx="1"/>
          </p:nvPr>
        </p:nvSpPr>
        <p:spPr>
          <a:xfrm>
            <a:off x="838200" y="1510757"/>
            <a:ext cx="10515600" cy="4702755"/>
          </a:xfrm>
        </p:spPr>
        <p:txBody>
          <a:bodyPr>
            <a:normAutofit/>
          </a:bodyPr>
          <a:lstStyle/>
          <a:p>
            <a:pPr>
              <a:lnSpc>
                <a:spcPct val="110000"/>
              </a:lnSpc>
            </a:pPr>
            <a:r>
              <a:rPr lang="zh-CN" altLang="en-US" sz="2400" dirty="0">
                <a:latin typeface="微软雅黑" panose="020B0503020204020204" pitchFamily="34" charset="-122"/>
                <a:ea typeface="微软雅黑" panose="020B0503020204020204" pitchFamily="34" charset="-122"/>
              </a:rPr>
              <a:t>在新建的连接（或沉寂了一段时间的连接）上，以什么速率发送数据（此时接收窗口达最大值）</a:t>
            </a:r>
            <a:r>
              <a:rPr lang="en-US" altLang="zh-CN" sz="2400" dirty="0">
                <a:latin typeface="微软雅黑" panose="020B0503020204020204" pitchFamily="34" charset="-122"/>
                <a:ea typeface="微软雅黑" panose="020B0503020204020204" pitchFamily="34" charset="-122"/>
              </a:rPr>
              <a:t>?</a:t>
            </a:r>
          </a:p>
          <a:p>
            <a:pPr>
              <a:lnSpc>
                <a:spcPct val="110000"/>
              </a:lnSpc>
            </a:pPr>
            <a:r>
              <a:rPr lang="zh-CN" altLang="en-US" sz="2400" dirty="0">
                <a:latin typeface="微软雅黑" panose="020B0503020204020204" pitchFamily="34" charset="-122"/>
                <a:ea typeface="微软雅黑" panose="020B0503020204020204" pitchFamily="34" charset="-122"/>
              </a:rPr>
              <a:t>早期的</a:t>
            </a:r>
            <a:r>
              <a:rPr lang="en-US" altLang="zh-CN" sz="2400" dirty="0">
                <a:latin typeface="微软雅黑" panose="020B0503020204020204" pitchFamily="34" charset="-122"/>
                <a:ea typeface="微软雅黑" panose="020B0503020204020204" pitchFamily="34" charset="-122"/>
              </a:rPr>
              <a:t>TCP</a:t>
            </a:r>
            <a:r>
              <a:rPr lang="zh-CN" altLang="en-US" sz="2400" dirty="0">
                <a:latin typeface="微软雅黑" panose="020B0503020204020204" pitchFamily="34" charset="-122"/>
                <a:ea typeface="微软雅黑" panose="020B0503020204020204" pitchFamily="34" charset="-122"/>
              </a:rPr>
              <a:t>协议：</a:t>
            </a:r>
            <a:endParaRPr lang="en-US" altLang="zh-CN" sz="2400" dirty="0">
              <a:latin typeface="微软雅黑" panose="020B0503020204020204" pitchFamily="34" charset="-122"/>
              <a:ea typeface="微软雅黑" panose="020B0503020204020204" pitchFamily="34" charset="-122"/>
            </a:endParaRPr>
          </a:p>
          <a:p>
            <a:pPr lvl="1">
              <a:lnSpc>
                <a:spcPct val="110000"/>
              </a:lnSpc>
            </a:pPr>
            <a:r>
              <a:rPr lang="zh-CN" altLang="en-US" sz="2000" dirty="0">
                <a:latin typeface="微软雅黑" panose="020B0503020204020204" pitchFamily="34" charset="-122"/>
                <a:ea typeface="微软雅黑" panose="020B0503020204020204" pitchFamily="34" charset="-122"/>
              </a:rPr>
              <a:t>发送端仅以接收窗口大小限制发送速率，网络经常因为拥塞而崩溃！</a:t>
            </a:r>
            <a:endParaRPr lang="en-US" altLang="zh-CN" sz="2000" dirty="0">
              <a:latin typeface="微软雅黑" panose="020B0503020204020204" pitchFamily="34" charset="-122"/>
              <a:ea typeface="微软雅黑" panose="020B0503020204020204" pitchFamily="34" charset="-122"/>
            </a:endParaRPr>
          </a:p>
          <a:p>
            <a:pPr>
              <a:lnSpc>
                <a:spcPct val="110000"/>
              </a:lnSpc>
            </a:pPr>
            <a:r>
              <a:rPr lang="zh-CN" altLang="en-US" sz="2400" dirty="0">
                <a:latin typeface="微软雅黑" panose="020B0503020204020204" pitchFamily="34" charset="-122"/>
                <a:ea typeface="微软雅黑" panose="020B0503020204020204" pitchFamily="34" charset="-122"/>
              </a:rPr>
              <a:t>采用“加性增”增大发送窗口，太慢！</a:t>
            </a:r>
            <a:endParaRPr lang="en-US" altLang="zh-CN" sz="2400" dirty="0">
              <a:latin typeface="微软雅黑" panose="020B0503020204020204" pitchFamily="34" charset="-122"/>
              <a:ea typeface="微软雅黑" panose="020B0503020204020204" pitchFamily="34" charset="-122"/>
            </a:endParaRPr>
          </a:p>
          <a:p>
            <a:pPr lvl="1">
              <a:lnSpc>
                <a:spcPct val="110000"/>
              </a:lnSpc>
            </a:pPr>
            <a:r>
              <a:rPr lang="zh-CN" altLang="en-US" sz="2000" dirty="0">
                <a:latin typeface="微软雅黑" panose="020B0503020204020204" pitchFamily="34" charset="-122"/>
                <a:ea typeface="微软雅黑" panose="020B0503020204020204" pitchFamily="34" charset="-122"/>
              </a:rPr>
              <a:t>在新建连接上，令</a:t>
            </a:r>
            <a:r>
              <a:rPr lang="en-US" altLang="zh-CN" sz="2000" dirty="0" err="1">
                <a:latin typeface="微软雅黑" panose="020B0503020204020204" pitchFamily="34" charset="-122"/>
                <a:ea typeface="微软雅黑" panose="020B0503020204020204" pitchFamily="34" charset="-122"/>
              </a:rPr>
              <a:t>cwnd</a:t>
            </a:r>
            <a:r>
              <a:rPr lang="en-US" altLang="zh-CN" sz="2000" dirty="0">
                <a:latin typeface="微软雅黑" panose="020B0503020204020204" pitchFamily="34" charset="-122"/>
                <a:ea typeface="微软雅黑" panose="020B0503020204020204" pitchFamily="34" charset="-122"/>
              </a:rPr>
              <a:t> = 1 MSS</a:t>
            </a:r>
            <a:r>
              <a:rPr lang="zh-CN" altLang="en-US" sz="2000" dirty="0">
                <a:latin typeface="微软雅黑" panose="020B0503020204020204" pitchFamily="34" charset="-122"/>
                <a:ea typeface="微软雅黑" panose="020B0503020204020204" pitchFamily="34" charset="-122"/>
              </a:rPr>
              <a:t>，起始</a:t>
            </a:r>
            <a:r>
              <a:rPr lang="en-US" altLang="zh-CN" sz="2000" dirty="0" err="1">
                <a:latin typeface="微软雅黑" panose="020B0503020204020204" pitchFamily="34" charset="-122"/>
                <a:ea typeface="微软雅黑" panose="020B0503020204020204" pitchFamily="34" charset="-122"/>
              </a:rPr>
              <a:t>速度</a:t>
            </a:r>
            <a:r>
              <a:rPr lang="en-US" altLang="zh-CN" sz="2000" dirty="0">
                <a:latin typeface="微软雅黑" panose="020B0503020204020204" pitchFamily="34" charset="-122"/>
                <a:ea typeface="微软雅黑" panose="020B0503020204020204" pitchFamily="34" charset="-122"/>
              </a:rPr>
              <a:t>= MSS/RTT</a:t>
            </a:r>
          </a:p>
          <a:p>
            <a:pPr lvl="1">
              <a:lnSpc>
                <a:spcPct val="110000"/>
              </a:lnSpc>
            </a:pPr>
            <a:r>
              <a:rPr lang="zh-CN" altLang="en-US" sz="2000" dirty="0">
                <a:latin typeface="微软雅黑" panose="020B0503020204020204" pitchFamily="34" charset="-122"/>
                <a:ea typeface="微软雅黑" panose="020B0503020204020204" pitchFamily="34" charset="-122"/>
              </a:rPr>
              <a:t>然而，</a:t>
            </a:r>
            <a:r>
              <a:rPr lang="en-US" altLang="zh-CN" sz="2000" dirty="0" err="1">
                <a:latin typeface="微软雅黑" panose="020B0503020204020204" pitchFamily="34" charset="-122"/>
                <a:ea typeface="微软雅黑" panose="020B0503020204020204" pitchFamily="34" charset="-122"/>
              </a:rPr>
              <a:t>网络中的可用带宽可能远大于MSS</a:t>
            </a:r>
            <a:r>
              <a:rPr lang="en-US" altLang="zh-CN" sz="2000" dirty="0">
                <a:latin typeface="微软雅黑" panose="020B0503020204020204" pitchFamily="34" charset="-122"/>
                <a:ea typeface="微软雅黑" panose="020B0503020204020204" pitchFamily="34" charset="-122"/>
              </a:rPr>
              <a:t>/RTT </a:t>
            </a:r>
          </a:p>
          <a:p>
            <a:pPr>
              <a:lnSpc>
                <a:spcPct val="110000"/>
              </a:lnSpc>
            </a:pPr>
            <a:r>
              <a:rPr lang="zh-CN" altLang="en-US" sz="2400" dirty="0">
                <a:latin typeface="微软雅黑" panose="020B0503020204020204" pitchFamily="34" charset="-122"/>
                <a:ea typeface="微软雅黑" panose="020B0503020204020204" pitchFamily="34" charset="-122"/>
              </a:rPr>
              <a:t>慢启动的基本思想：</a:t>
            </a:r>
            <a:endParaRPr lang="en-US" altLang="zh-CN" sz="2400" dirty="0">
              <a:latin typeface="微软雅黑" panose="020B0503020204020204" pitchFamily="34" charset="-122"/>
              <a:ea typeface="微软雅黑" panose="020B0503020204020204" pitchFamily="34" charset="-122"/>
            </a:endParaRPr>
          </a:p>
          <a:p>
            <a:pPr lvl="1">
              <a:lnSpc>
                <a:spcPct val="110000"/>
              </a:lnSpc>
            </a:pPr>
            <a:r>
              <a:rPr lang="en-US" altLang="zh-CN" sz="2000" dirty="0" err="1">
                <a:latin typeface="微软雅黑" panose="020B0503020204020204" pitchFamily="34" charset="-122"/>
                <a:ea typeface="微软雅黑" panose="020B0503020204020204" pitchFamily="34" charset="-122"/>
              </a:rPr>
              <a:t>在新建连接上指数增大cwnd，直至检测到丢包（此时</a:t>
            </a:r>
            <a:r>
              <a:rPr lang="zh-CN" altLang="en-US" sz="2000" dirty="0">
                <a:latin typeface="微软雅黑" panose="020B0503020204020204" pitchFamily="34" charset="-122"/>
                <a:ea typeface="微软雅黑" panose="020B0503020204020204" pitchFamily="34" charset="-122"/>
              </a:rPr>
              <a:t>终止慢启动）</a:t>
            </a:r>
            <a:endParaRPr lang="en-US" altLang="zh-CN" sz="2000" dirty="0">
              <a:latin typeface="微软雅黑" panose="020B0503020204020204" pitchFamily="34" charset="-122"/>
              <a:ea typeface="微软雅黑" panose="020B0503020204020204" pitchFamily="34" charset="-122"/>
            </a:endParaRPr>
          </a:p>
          <a:p>
            <a:pPr lvl="1">
              <a:lnSpc>
                <a:spcPct val="110000"/>
              </a:lnSpc>
            </a:pPr>
            <a:r>
              <a:rPr lang="en-US" altLang="zh-CN" sz="2000" dirty="0" err="1">
                <a:latin typeface="微软雅黑" panose="020B0503020204020204" pitchFamily="34" charset="-122"/>
                <a:ea typeface="微软雅黑" panose="020B0503020204020204" pitchFamily="34" charset="-122"/>
              </a:rPr>
              <a:t>希望迅速增大cwnd至可用的发送速度</a:t>
            </a:r>
            <a:endParaRPr lang="en-US" altLang="zh-CN" sz="20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115</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6.3.7  </a:t>
            </a:r>
            <a:r>
              <a:rPr kumimoji="1" lang="zh-CN" altLang="en-US" dirty="0"/>
              <a:t>面向连接的传输：拥塞控制</a:t>
            </a:r>
          </a:p>
        </p:txBody>
      </p:sp>
    </p:spTree>
    <p:extLst>
      <p:ext uri="{BB962C8B-B14F-4D97-AF65-F5344CB8AC3E}">
        <p14:creationId xmlns:p14="http://schemas.microsoft.com/office/powerpoint/2010/main" val="7702272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慢启动的实施</a:t>
            </a:r>
          </a:p>
        </p:txBody>
      </p:sp>
      <p:sp>
        <p:nvSpPr>
          <p:cNvPr id="3" name="内容占位符 2"/>
          <p:cNvSpPr>
            <a:spLocks noGrp="1"/>
          </p:cNvSpPr>
          <p:nvPr>
            <p:ph idx="1"/>
          </p:nvPr>
        </p:nvSpPr>
        <p:spPr>
          <a:xfrm>
            <a:off x="838199" y="1510757"/>
            <a:ext cx="7007288" cy="4845593"/>
          </a:xfrm>
        </p:spPr>
        <p:txBody>
          <a:bodyPr>
            <a:normAutofit/>
          </a:bodyPr>
          <a:lstStyle/>
          <a:p>
            <a:pPr>
              <a:lnSpc>
                <a:spcPct val="120000"/>
              </a:lnSpc>
            </a:pPr>
            <a:r>
              <a:rPr lang="zh-CN" altLang="en-US" sz="2400" dirty="0">
                <a:latin typeface="微软雅黑" panose="020B0503020204020204" pitchFamily="34" charset="-122"/>
                <a:ea typeface="微软雅黑" panose="020B0503020204020204" pitchFamily="34" charset="-122"/>
              </a:rPr>
              <a:t>慢启动的策略：</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000" dirty="0">
                <a:latin typeface="微软雅黑" panose="020B0503020204020204" pitchFamily="34" charset="-122"/>
                <a:ea typeface="微软雅黑" panose="020B0503020204020204" pitchFamily="34" charset="-122"/>
              </a:rPr>
              <a:t>每经过一个</a:t>
            </a:r>
            <a:r>
              <a:rPr lang="en-US" altLang="zh-CN" sz="2000" dirty="0" err="1">
                <a:latin typeface="微软雅黑" panose="020B0503020204020204" pitchFamily="34" charset="-122"/>
                <a:ea typeface="微软雅黑" panose="020B0503020204020204" pitchFamily="34" charset="-122"/>
              </a:rPr>
              <a:t>RTT，将cwnd加倍</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zh-CN" altLang="en-US" sz="2400" dirty="0">
                <a:latin typeface="微软雅黑" panose="020B0503020204020204" pitchFamily="34" charset="-122"/>
                <a:ea typeface="微软雅黑" panose="020B0503020204020204" pitchFamily="34" charset="-122"/>
              </a:rPr>
              <a:t>慢启动的具体实施：</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000" dirty="0">
                <a:solidFill>
                  <a:srgbClr val="C00000"/>
                </a:solidFill>
                <a:latin typeface="微软雅黑" panose="020B0503020204020204" pitchFamily="34" charset="-122"/>
                <a:ea typeface="微软雅黑" panose="020B0503020204020204" pitchFamily="34" charset="-122"/>
              </a:rPr>
              <a:t>每收到一个</a:t>
            </a:r>
            <a:r>
              <a:rPr lang="en-US" altLang="zh-CN" sz="2000" dirty="0" err="1">
                <a:solidFill>
                  <a:srgbClr val="C00000"/>
                </a:solidFill>
                <a:latin typeface="微软雅黑" panose="020B0503020204020204" pitchFamily="34" charset="-122"/>
                <a:ea typeface="微软雅黑" panose="020B0503020204020204" pitchFamily="34" charset="-122"/>
              </a:rPr>
              <a:t>ACK段，cwnd增加一个MSS</a:t>
            </a:r>
            <a:endParaRPr lang="en-US" altLang="zh-CN" sz="2000" dirty="0">
              <a:solidFill>
                <a:srgbClr val="C00000"/>
              </a:solidFill>
              <a:latin typeface="微软雅黑" panose="020B0503020204020204" pitchFamily="34" charset="-122"/>
              <a:ea typeface="微软雅黑" panose="020B0503020204020204" pitchFamily="34" charset="-122"/>
            </a:endParaRPr>
          </a:p>
          <a:p>
            <a:pPr lvl="1">
              <a:lnSpc>
                <a:spcPct val="120000"/>
              </a:lnSpc>
            </a:pPr>
            <a:r>
              <a:rPr lang="zh-CN" altLang="en-US" sz="2000" dirty="0">
                <a:latin typeface="微软雅黑" panose="020B0503020204020204" pitchFamily="34" charset="-122"/>
                <a:ea typeface="微软雅黑" panose="020B0503020204020204" pitchFamily="34" charset="-122"/>
              </a:rPr>
              <a:t>只要发送窗口允许，发送端可以立即发送下一个报文段</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zh-CN" altLang="en-US" sz="2400" dirty="0">
                <a:latin typeface="微软雅黑" panose="020B0503020204020204" pitchFamily="34" charset="-122"/>
                <a:ea typeface="微软雅黑" panose="020B0503020204020204" pitchFamily="34" charset="-122"/>
              </a:rPr>
              <a:t>特点：</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000" dirty="0">
                <a:latin typeface="微软雅黑" panose="020B0503020204020204" pitchFamily="34" charset="-122"/>
                <a:ea typeface="微软雅黑" panose="020B0503020204020204" pitchFamily="34" charset="-122"/>
              </a:rPr>
              <a:t>以一个很低的速率开始，按指数增大发送速率</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zh-CN" altLang="en-US" sz="2400" dirty="0">
                <a:latin typeface="微软雅黑" panose="020B0503020204020204" pitchFamily="34" charset="-122"/>
                <a:ea typeface="微软雅黑" panose="020B0503020204020204" pitchFamily="34" charset="-122"/>
              </a:rPr>
              <a:t>慢启动比谁“慢”？</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000" dirty="0">
                <a:latin typeface="微软雅黑" panose="020B0503020204020204" pitchFamily="34" charset="-122"/>
                <a:ea typeface="微软雅黑" panose="020B0503020204020204" pitchFamily="34" charset="-122"/>
              </a:rPr>
              <a:t>与早期</a:t>
            </a:r>
            <a:r>
              <a:rPr lang="en-US" altLang="zh-CN" sz="2000" dirty="0">
                <a:latin typeface="微软雅黑" panose="020B0503020204020204" pitchFamily="34" charset="-122"/>
                <a:ea typeface="微软雅黑" panose="020B0503020204020204" pitchFamily="34" charset="-122"/>
              </a:rPr>
              <a:t>TCP</a:t>
            </a:r>
            <a:r>
              <a:rPr lang="zh-CN" altLang="en-US" sz="2000" dirty="0">
                <a:latin typeface="微软雅黑" panose="020B0503020204020204" pitchFamily="34" charset="-122"/>
                <a:ea typeface="微软雅黑" panose="020B0503020204020204" pitchFamily="34" charset="-122"/>
              </a:rPr>
              <a:t>按接收窗口发送数据的策略相比，采用慢启动后发送速率的增长较慢</a:t>
            </a:r>
            <a:endParaRPr lang="en-US" altLang="zh-CN" sz="2000" dirty="0">
              <a:latin typeface="微软雅黑" panose="020B0503020204020204" pitchFamily="34" charset="-122"/>
              <a:ea typeface="微软雅黑" panose="020B0503020204020204" pitchFamily="34" charset="-122"/>
            </a:endParaRPr>
          </a:p>
          <a:p>
            <a:pPr marL="457200" lvl="1" indent="0">
              <a:buNone/>
            </a:pPr>
            <a:endParaRPr lang="en-US" altLang="zh-CN" dirty="0">
              <a:solidFill>
                <a:srgbClr val="FE0000"/>
              </a:solidFill>
              <a:ea typeface="宋体" panose="02010600030101010101" pitchFamily="2"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116</a:t>
            </a:fld>
            <a:endParaRPr kumimoji="1" lang="zh-CN" altLang="en-US" dirty="0"/>
          </a:p>
        </p:txBody>
      </p:sp>
      <p:grpSp>
        <p:nvGrpSpPr>
          <p:cNvPr id="5" name="组合 4"/>
          <p:cNvGrpSpPr/>
          <p:nvPr/>
        </p:nvGrpSpPr>
        <p:grpSpPr>
          <a:xfrm>
            <a:off x="8062914" y="1674066"/>
            <a:ext cx="3270249" cy="4335463"/>
            <a:chOff x="6477001" y="1752600"/>
            <a:chExt cx="3270249" cy="4335463"/>
          </a:xfrm>
        </p:grpSpPr>
        <p:sp>
          <p:nvSpPr>
            <p:cNvPr id="6" name="Line 6"/>
            <p:cNvSpPr>
              <a:spLocks noChangeShapeType="1"/>
            </p:cNvSpPr>
            <p:nvPr/>
          </p:nvSpPr>
          <p:spPr bwMode="auto">
            <a:xfrm>
              <a:off x="6884989" y="2387601"/>
              <a:ext cx="2505075" cy="35242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 name="Object 7"/>
            <p:cNvGraphicFramePr>
              <a:graphicFrameLocks noChangeAspect="1"/>
            </p:cNvGraphicFramePr>
            <p:nvPr>
              <p:extLst>
                <p:ext uri="{D42A27DB-BD31-4B8C-83A1-F6EECF244321}">
                  <p14:modId xmlns:p14="http://schemas.microsoft.com/office/powerpoint/2010/main" val="3224556232"/>
                </p:ext>
              </p:extLst>
            </p:nvPr>
          </p:nvGraphicFramePr>
          <p:xfrm>
            <a:off x="6477001" y="1752601"/>
            <a:ext cx="485775" cy="385763"/>
          </p:xfrm>
          <a:graphic>
            <a:graphicData uri="http://schemas.openxmlformats.org/presentationml/2006/ole">
              <mc:AlternateContent xmlns:mc="http://schemas.openxmlformats.org/markup-compatibility/2006">
                <mc:Choice xmlns:v="urn:schemas-microsoft-com:vml" Requires="v">
                  <p:oleObj spid="_x0000_s33014" name="Clip" r:id="rId3" imgW="1307263" imgH="1084139" progId="MS_ClipArt_Gallery.2">
                    <p:embed/>
                  </p:oleObj>
                </mc:Choice>
                <mc:Fallback>
                  <p:oleObj name="Clip" r:id="rId3"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1" y="1752601"/>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8"/>
            <p:cNvSpPr txBox="1">
              <a:spLocks noChangeArrowheads="1"/>
            </p:cNvSpPr>
            <p:nvPr/>
          </p:nvSpPr>
          <p:spPr bwMode="auto">
            <a:xfrm>
              <a:off x="6886576" y="1752600"/>
              <a:ext cx="849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Host A</a:t>
              </a:r>
              <a:endParaRPr lang="en-US" altLang="zh-CN" sz="1000">
                <a:latin typeface="Times New Roman" panose="02020603050405020304" pitchFamily="18" charset="0"/>
                <a:ea typeface="宋体" panose="02010600030101010101" pitchFamily="2" charset="-122"/>
              </a:endParaRPr>
            </a:p>
          </p:txBody>
        </p:sp>
        <p:sp>
          <p:nvSpPr>
            <p:cNvPr id="9" name="Text Box 9"/>
            <p:cNvSpPr txBox="1">
              <a:spLocks noChangeArrowheads="1"/>
            </p:cNvSpPr>
            <p:nvPr/>
          </p:nvSpPr>
          <p:spPr bwMode="auto">
            <a:xfrm rot="408567">
              <a:off x="7891464" y="2354263"/>
              <a:ext cx="12080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latin typeface="Arial" panose="020B0604020202020204" pitchFamily="34" charset="0"/>
                  <a:ea typeface="宋体" panose="02010600030101010101" pitchFamily="2" charset="-122"/>
                </a:rPr>
                <a:t>one segment</a:t>
              </a:r>
              <a:endParaRPr lang="en-US" altLang="zh-CN" sz="1000">
                <a:latin typeface="Times New Roman" panose="02020603050405020304" pitchFamily="18" charset="0"/>
                <a:ea typeface="宋体" panose="02010600030101010101" pitchFamily="2" charset="-122"/>
              </a:endParaRPr>
            </a:p>
          </p:txBody>
        </p:sp>
        <p:sp>
          <p:nvSpPr>
            <p:cNvPr id="10" name="Text Box 10"/>
            <p:cNvSpPr txBox="1">
              <a:spLocks noChangeArrowheads="1"/>
            </p:cNvSpPr>
            <p:nvPr/>
          </p:nvSpPr>
          <p:spPr bwMode="auto">
            <a:xfrm rot="-5400000">
              <a:off x="6442076" y="2592388"/>
              <a:ext cx="536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ea typeface="宋体" panose="02010600030101010101" pitchFamily="2" charset="-122"/>
                </a:rPr>
                <a:t>RTT</a:t>
              </a:r>
              <a:endParaRPr lang="en-US" altLang="zh-CN" sz="1000">
                <a:latin typeface="Times New Roman" panose="02020603050405020304" pitchFamily="18" charset="0"/>
                <a:ea typeface="宋体" panose="02010600030101010101" pitchFamily="2" charset="-122"/>
              </a:endParaRPr>
            </a:p>
          </p:txBody>
        </p:sp>
        <p:graphicFrame>
          <p:nvGraphicFramePr>
            <p:cNvPr id="11" name="Object 11"/>
            <p:cNvGraphicFramePr>
              <a:graphicFrameLocks noChangeAspect="1"/>
            </p:cNvGraphicFramePr>
            <p:nvPr>
              <p:extLst>
                <p:ext uri="{D42A27DB-BD31-4B8C-83A1-F6EECF244321}">
                  <p14:modId xmlns:p14="http://schemas.microsoft.com/office/powerpoint/2010/main" val="2908839432"/>
                </p:ext>
              </p:extLst>
            </p:nvPr>
          </p:nvGraphicFramePr>
          <p:xfrm>
            <a:off x="9134476" y="1762126"/>
            <a:ext cx="485775" cy="385763"/>
          </p:xfrm>
          <a:graphic>
            <a:graphicData uri="http://schemas.openxmlformats.org/presentationml/2006/ole">
              <mc:AlternateContent xmlns:mc="http://schemas.openxmlformats.org/markup-compatibility/2006">
                <mc:Choice xmlns:v="urn:schemas-microsoft-com:vml" Requires="v">
                  <p:oleObj spid="_x0000_s33015" name="Clip" r:id="rId5" imgW="1307263" imgH="1084139" progId="MS_ClipArt_Gallery.2">
                    <p:embed/>
                  </p:oleObj>
                </mc:Choice>
                <mc:Fallback>
                  <p:oleObj name="Clip" r:id="rId5"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4476" y="1762126"/>
                          <a:ext cx="485775"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2"/>
            <p:cNvSpPr txBox="1">
              <a:spLocks noChangeArrowheads="1"/>
            </p:cNvSpPr>
            <p:nvPr/>
          </p:nvSpPr>
          <p:spPr bwMode="auto">
            <a:xfrm>
              <a:off x="8410576" y="1771650"/>
              <a:ext cx="828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Host B</a:t>
              </a:r>
              <a:endParaRPr lang="en-US" altLang="zh-CN" sz="1000">
                <a:latin typeface="Times New Roman" panose="02020603050405020304" pitchFamily="18" charset="0"/>
                <a:ea typeface="宋体" panose="02010600030101010101" pitchFamily="2" charset="-122"/>
              </a:endParaRPr>
            </a:p>
          </p:txBody>
        </p:sp>
        <p:sp>
          <p:nvSpPr>
            <p:cNvPr id="13" name="Line 13"/>
            <p:cNvSpPr>
              <a:spLocks noChangeShapeType="1"/>
            </p:cNvSpPr>
            <p:nvPr/>
          </p:nvSpPr>
          <p:spPr bwMode="auto">
            <a:xfrm>
              <a:off x="6880225" y="2201863"/>
              <a:ext cx="0" cy="38481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4"/>
            <p:cNvSpPr>
              <a:spLocks noChangeShapeType="1"/>
            </p:cNvSpPr>
            <p:nvPr/>
          </p:nvSpPr>
          <p:spPr bwMode="auto">
            <a:xfrm>
              <a:off x="9394825" y="2239963"/>
              <a:ext cx="0" cy="38481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5"/>
            <p:cNvSpPr>
              <a:spLocks noChangeShapeType="1"/>
            </p:cNvSpPr>
            <p:nvPr/>
          </p:nvSpPr>
          <p:spPr bwMode="auto">
            <a:xfrm flipH="1" flipV="1">
              <a:off x="6699251" y="2373314"/>
              <a:ext cx="4763" cy="2190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6"/>
            <p:cNvSpPr>
              <a:spLocks noChangeShapeType="1"/>
            </p:cNvSpPr>
            <p:nvPr/>
          </p:nvSpPr>
          <p:spPr bwMode="auto">
            <a:xfrm>
              <a:off x="6708776" y="2935289"/>
              <a:ext cx="4763" cy="22383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7"/>
            <p:cNvSpPr>
              <a:spLocks noChangeShapeType="1"/>
            </p:cNvSpPr>
            <p:nvPr/>
          </p:nvSpPr>
          <p:spPr bwMode="auto">
            <a:xfrm flipV="1">
              <a:off x="6861176" y="2792414"/>
              <a:ext cx="2505075" cy="352425"/>
            </a:xfrm>
            <a:prstGeom prst="line">
              <a:avLst/>
            </a:prstGeom>
            <a:noFill/>
            <a:ln w="28575">
              <a:solidFill>
                <a:schemeClr val="accent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8" name="Group 18"/>
            <p:cNvGrpSpPr>
              <a:grpSpLocks/>
            </p:cNvGrpSpPr>
            <p:nvPr/>
          </p:nvGrpSpPr>
          <p:grpSpPr bwMode="auto">
            <a:xfrm>
              <a:off x="9088438" y="5538788"/>
              <a:ext cx="658812" cy="366712"/>
              <a:chOff x="3304" y="3530"/>
              <a:chExt cx="415" cy="231"/>
            </a:xfrm>
          </p:grpSpPr>
          <p:sp>
            <p:nvSpPr>
              <p:cNvPr id="35" name="Rectangle 19"/>
              <p:cNvSpPr>
                <a:spLocks noChangeArrowheads="1"/>
              </p:cNvSpPr>
              <p:nvPr/>
            </p:nvSpPr>
            <p:spPr bwMode="auto">
              <a:xfrm>
                <a:off x="3342" y="3576"/>
                <a:ext cx="324" cy="1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36" name="Text Box 20"/>
              <p:cNvSpPr txBox="1">
                <a:spLocks noChangeArrowheads="1"/>
              </p:cNvSpPr>
              <p:nvPr/>
            </p:nvSpPr>
            <p:spPr bwMode="auto">
              <a:xfrm>
                <a:off x="3304" y="3530"/>
                <a:ext cx="4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800">
                    <a:ea typeface="宋体" panose="02010600030101010101" pitchFamily="2" charset="-122"/>
                  </a:rPr>
                  <a:t>time</a:t>
                </a:r>
                <a:endParaRPr lang="en-US" altLang="zh-CN" sz="1000">
                  <a:latin typeface="Times New Roman" panose="02020603050405020304" pitchFamily="18" charset="0"/>
                  <a:ea typeface="宋体" panose="02010600030101010101" pitchFamily="2" charset="-122"/>
                </a:endParaRPr>
              </a:p>
            </p:txBody>
          </p:sp>
        </p:grpSp>
        <p:sp>
          <p:nvSpPr>
            <p:cNvPr id="19" name="Line 21"/>
            <p:cNvSpPr>
              <a:spLocks noChangeShapeType="1"/>
            </p:cNvSpPr>
            <p:nvPr/>
          </p:nvSpPr>
          <p:spPr bwMode="auto">
            <a:xfrm>
              <a:off x="6889751" y="3168651"/>
              <a:ext cx="2505075" cy="35242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2"/>
            <p:cNvSpPr>
              <a:spLocks noChangeShapeType="1"/>
            </p:cNvSpPr>
            <p:nvPr/>
          </p:nvSpPr>
          <p:spPr bwMode="auto">
            <a:xfrm>
              <a:off x="6884989" y="3254376"/>
              <a:ext cx="2505075" cy="35242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3"/>
            <p:cNvSpPr>
              <a:spLocks noChangeShapeType="1"/>
            </p:cNvSpPr>
            <p:nvPr/>
          </p:nvSpPr>
          <p:spPr bwMode="auto">
            <a:xfrm flipV="1">
              <a:off x="6884989" y="3778250"/>
              <a:ext cx="2528887" cy="361950"/>
            </a:xfrm>
            <a:prstGeom prst="line">
              <a:avLst/>
            </a:prstGeom>
            <a:noFill/>
            <a:ln w="28575">
              <a:solidFill>
                <a:schemeClr val="accent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24"/>
            <p:cNvSpPr>
              <a:spLocks noChangeShapeType="1"/>
            </p:cNvSpPr>
            <p:nvPr/>
          </p:nvSpPr>
          <p:spPr bwMode="auto">
            <a:xfrm flipV="1">
              <a:off x="6858001" y="4038601"/>
              <a:ext cx="2505075" cy="352425"/>
            </a:xfrm>
            <a:prstGeom prst="line">
              <a:avLst/>
            </a:prstGeom>
            <a:noFill/>
            <a:ln w="28575">
              <a:solidFill>
                <a:schemeClr val="accent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Text Box 25"/>
            <p:cNvSpPr txBox="1">
              <a:spLocks noChangeArrowheads="1"/>
            </p:cNvSpPr>
            <p:nvPr/>
          </p:nvSpPr>
          <p:spPr bwMode="auto">
            <a:xfrm rot="408567">
              <a:off x="7889875" y="3140075"/>
              <a:ext cx="1277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latin typeface="Arial" panose="020B0604020202020204" pitchFamily="34" charset="0"/>
                  <a:ea typeface="宋体" panose="02010600030101010101" pitchFamily="2" charset="-122"/>
                </a:rPr>
                <a:t>two segments</a:t>
              </a:r>
              <a:endParaRPr lang="en-US" altLang="zh-CN" sz="1000">
                <a:latin typeface="Times New Roman" panose="02020603050405020304" pitchFamily="18" charset="0"/>
                <a:ea typeface="宋体" panose="02010600030101010101" pitchFamily="2" charset="-122"/>
              </a:endParaRPr>
            </a:p>
          </p:txBody>
        </p:sp>
        <p:sp>
          <p:nvSpPr>
            <p:cNvPr id="24" name="Text Box 26"/>
            <p:cNvSpPr txBox="1">
              <a:spLocks noChangeArrowheads="1"/>
            </p:cNvSpPr>
            <p:nvPr/>
          </p:nvSpPr>
          <p:spPr bwMode="auto">
            <a:xfrm rot="408567">
              <a:off x="7981951" y="4154488"/>
              <a:ext cx="13065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latin typeface="Arial" panose="020B0604020202020204" pitchFamily="34" charset="0"/>
                  <a:ea typeface="宋体" panose="02010600030101010101" pitchFamily="2" charset="-122"/>
                </a:rPr>
                <a:t>four segments</a:t>
              </a:r>
              <a:endParaRPr lang="en-US" altLang="zh-CN" sz="1000">
                <a:latin typeface="Times New Roman" panose="02020603050405020304" pitchFamily="18" charset="0"/>
                <a:ea typeface="宋体" panose="02010600030101010101" pitchFamily="2" charset="-122"/>
              </a:endParaRPr>
            </a:p>
          </p:txBody>
        </p:sp>
        <p:grpSp>
          <p:nvGrpSpPr>
            <p:cNvPr id="25" name="Group 27"/>
            <p:cNvGrpSpPr>
              <a:grpSpLocks/>
            </p:cNvGrpSpPr>
            <p:nvPr/>
          </p:nvGrpSpPr>
          <p:grpSpPr bwMode="auto">
            <a:xfrm>
              <a:off x="6880226" y="4173538"/>
              <a:ext cx="2519363" cy="652462"/>
              <a:chOff x="3954" y="2214"/>
              <a:chExt cx="1587" cy="411"/>
            </a:xfrm>
          </p:grpSpPr>
          <p:sp>
            <p:nvSpPr>
              <p:cNvPr id="31" name="Line 28"/>
              <p:cNvSpPr>
                <a:spLocks noChangeShapeType="1"/>
              </p:cNvSpPr>
              <p:nvPr/>
            </p:nvSpPr>
            <p:spPr bwMode="auto">
              <a:xfrm>
                <a:off x="3963" y="2214"/>
                <a:ext cx="1578" cy="22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29"/>
              <p:cNvSpPr>
                <a:spLocks noChangeShapeType="1"/>
              </p:cNvSpPr>
              <p:nvPr/>
            </p:nvSpPr>
            <p:spPr bwMode="auto">
              <a:xfrm>
                <a:off x="3954" y="2274"/>
                <a:ext cx="1578" cy="22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30"/>
              <p:cNvSpPr>
                <a:spLocks noChangeShapeType="1"/>
              </p:cNvSpPr>
              <p:nvPr/>
            </p:nvSpPr>
            <p:spPr bwMode="auto">
              <a:xfrm>
                <a:off x="3963" y="2340"/>
                <a:ext cx="1578" cy="22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31"/>
              <p:cNvSpPr>
                <a:spLocks noChangeShapeType="1"/>
              </p:cNvSpPr>
              <p:nvPr/>
            </p:nvSpPr>
            <p:spPr bwMode="auto">
              <a:xfrm>
                <a:off x="3957" y="2403"/>
                <a:ext cx="1578" cy="22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6" name="Group 32"/>
            <p:cNvGrpSpPr>
              <a:grpSpLocks/>
            </p:cNvGrpSpPr>
            <p:nvPr/>
          </p:nvGrpSpPr>
          <p:grpSpPr bwMode="auto">
            <a:xfrm flipV="1">
              <a:off x="7165975" y="4554539"/>
              <a:ext cx="2228850" cy="604837"/>
              <a:chOff x="3954" y="2214"/>
              <a:chExt cx="1587" cy="411"/>
            </a:xfrm>
          </p:grpSpPr>
          <p:sp>
            <p:nvSpPr>
              <p:cNvPr id="27" name="Line 33"/>
              <p:cNvSpPr>
                <a:spLocks noChangeShapeType="1"/>
              </p:cNvSpPr>
              <p:nvPr/>
            </p:nvSpPr>
            <p:spPr bwMode="auto">
              <a:xfrm>
                <a:off x="3963" y="2214"/>
                <a:ext cx="1578" cy="222"/>
              </a:xfrm>
              <a:prstGeom prst="line">
                <a:avLst/>
              </a:prstGeom>
              <a:noFill/>
              <a:ln w="28575">
                <a:solidFill>
                  <a:schemeClr val="accent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34"/>
              <p:cNvSpPr>
                <a:spLocks noChangeShapeType="1"/>
              </p:cNvSpPr>
              <p:nvPr/>
            </p:nvSpPr>
            <p:spPr bwMode="auto">
              <a:xfrm>
                <a:off x="3954" y="2274"/>
                <a:ext cx="1578" cy="222"/>
              </a:xfrm>
              <a:prstGeom prst="line">
                <a:avLst/>
              </a:prstGeom>
              <a:noFill/>
              <a:ln w="28575">
                <a:solidFill>
                  <a:schemeClr val="accent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5"/>
              <p:cNvSpPr>
                <a:spLocks noChangeShapeType="1"/>
              </p:cNvSpPr>
              <p:nvPr/>
            </p:nvSpPr>
            <p:spPr bwMode="auto">
              <a:xfrm>
                <a:off x="3963" y="2340"/>
                <a:ext cx="1578" cy="222"/>
              </a:xfrm>
              <a:prstGeom prst="line">
                <a:avLst/>
              </a:prstGeom>
              <a:noFill/>
              <a:ln w="28575">
                <a:solidFill>
                  <a:schemeClr val="accent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6"/>
              <p:cNvSpPr>
                <a:spLocks noChangeShapeType="1"/>
              </p:cNvSpPr>
              <p:nvPr/>
            </p:nvSpPr>
            <p:spPr bwMode="auto">
              <a:xfrm>
                <a:off x="3957" y="2403"/>
                <a:ext cx="1578" cy="222"/>
              </a:xfrm>
              <a:prstGeom prst="line">
                <a:avLst/>
              </a:prstGeom>
              <a:noFill/>
              <a:ln w="28575">
                <a:solidFill>
                  <a:schemeClr val="accent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7"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6.3.7  </a:t>
            </a:r>
            <a:r>
              <a:rPr kumimoji="1" lang="zh-CN" altLang="en-US" dirty="0"/>
              <a:t>面向连接的传输：拥塞控制</a:t>
            </a:r>
          </a:p>
        </p:txBody>
      </p:sp>
    </p:spTree>
    <p:extLst>
      <p:ext uri="{BB962C8B-B14F-4D97-AF65-F5344CB8AC3E}">
        <p14:creationId xmlns:p14="http://schemas.microsoft.com/office/powerpoint/2010/main" val="35162395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区分不同的丢包事件</a:t>
            </a:r>
          </a:p>
        </p:txBody>
      </p:sp>
      <p:sp>
        <p:nvSpPr>
          <p:cNvPr id="3" name="内容占位符 2"/>
          <p:cNvSpPr>
            <a:spLocks noGrp="1"/>
          </p:cNvSpPr>
          <p:nvPr>
            <p:ph idx="1"/>
          </p:nvPr>
        </p:nvSpPr>
        <p:spPr>
          <a:xfrm>
            <a:off x="672947" y="1543808"/>
            <a:ext cx="5265145" cy="4586694"/>
          </a:xfrm>
        </p:spPr>
        <p:txBody>
          <a:bodyPr>
            <a:normAutofit/>
          </a:bodyPr>
          <a:lstStyle/>
          <a:p>
            <a:pPr>
              <a:lnSpc>
                <a:spcPct val="120000"/>
              </a:lnSpc>
            </a:pPr>
            <a:r>
              <a:rPr lang="zh-CN" altLang="en-US" sz="2600" dirty="0">
                <a:latin typeface="微软雅黑" panose="020B0503020204020204" pitchFamily="34" charset="-122"/>
                <a:ea typeface="微软雅黑" panose="020B0503020204020204" pitchFamily="34" charset="-122"/>
              </a:rPr>
              <a:t>超时和收到</a:t>
            </a:r>
            <a:r>
              <a:rPr lang="en-US" altLang="zh-CN" sz="2600" dirty="0">
                <a:latin typeface="微软雅黑" panose="020B0503020204020204" pitchFamily="34" charset="-122"/>
                <a:ea typeface="微软雅黑" panose="020B0503020204020204" pitchFamily="34" charset="-122"/>
              </a:rPr>
              <a:t>3</a:t>
            </a:r>
            <a:r>
              <a:rPr lang="zh-CN" altLang="en-US" sz="2600" dirty="0">
                <a:latin typeface="微软雅黑" panose="020B0503020204020204" pitchFamily="34" charset="-122"/>
                <a:ea typeface="微软雅黑" panose="020B0503020204020204" pitchFamily="34" charset="-122"/>
              </a:rPr>
              <a:t>个重复的</a:t>
            </a:r>
            <a:r>
              <a:rPr lang="en-US" altLang="zh-CN" sz="2600" dirty="0">
                <a:latin typeface="微软雅黑" panose="020B0503020204020204" pitchFamily="34" charset="-122"/>
                <a:ea typeface="微软雅黑" panose="020B0503020204020204" pitchFamily="34" charset="-122"/>
              </a:rPr>
              <a:t>ACK</a:t>
            </a:r>
            <a:r>
              <a:rPr lang="zh-CN" altLang="en-US" sz="2600" dirty="0">
                <a:latin typeface="微软雅黑" panose="020B0503020204020204" pitchFamily="34" charset="-122"/>
                <a:ea typeface="微软雅黑" panose="020B0503020204020204" pitchFamily="34" charset="-122"/>
              </a:rPr>
              <a:t>，它们反映出来的网络拥塞程度是一样的吗？ </a:t>
            </a:r>
            <a:r>
              <a:rPr lang="zh-CN" altLang="en-US" sz="2600" dirty="0">
                <a:solidFill>
                  <a:srgbClr val="C00000"/>
                </a:solidFill>
                <a:latin typeface="微软雅黑" panose="020B0503020204020204" pitchFamily="34" charset="-122"/>
                <a:ea typeface="微软雅黑" panose="020B0503020204020204" pitchFamily="34" charset="-122"/>
              </a:rPr>
              <a:t>当然不一样！</a:t>
            </a:r>
            <a:endParaRPr lang="en-US" altLang="zh-CN" sz="2600" dirty="0">
              <a:solidFill>
                <a:srgbClr val="C00000"/>
              </a:solidFill>
              <a:latin typeface="微软雅黑" panose="020B0503020204020204" pitchFamily="34" charset="-122"/>
              <a:ea typeface="微软雅黑" panose="020B0503020204020204" pitchFamily="34" charset="-122"/>
            </a:endParaRPr>
          </a:p>
          <a:p>
            <a:pPr>
              <a:lnSpc>
                <a:spcPct val="120000"/>
              </a:lnSpc>
            </a:pPr>
            <a:r>
              <a:rPr lang="zh-CN" altLang="en-US" sz="2600" dirty="0">
                <a:solidFill>
                  <a:srgbClr val="C00000"/>
                </a:solidFill>
                <a:latin typeface="微软雅黑" panose="020B0503020204020204" pitchFamily="34" charset="-122"/>
                <a:ea typeface="微软雅黑" panose="020B0503020204020204" pitchFamily="34" charset="-122"/>
              </a:rPr>
              <a:t>超时：</a:t>
            </a:r>
            <a:r>
              <a:rPr lang="zh-CN" altLang="en-US" sz="2600" dirty="0">
                <a:latin typeface="微软雅黑" panose="020B0503020204020204" pitchFamily="34" charset="-122"/>
                <a:ea typeface="微软雅黑" panose="020B0503020204020204" pitchFamily="34" charset="-122"/>
              </a:rPr>
              <a:t>说明网络交付能力很差</a:t>
            </a:r>
            <a:endParaRPr lang="en-US" altLang="zh-CN" sz="2600" dirty="0">
              <a:latin typeface="微软雅黑" panose="020B0503020204020204" pitchFamily="34" charset="-122"/>
              <a:ea typeface="微软雅黑" panose="020B0503020204020204" pitchFamily="34" charset="-122"/>
            </a:endParaRPr>
          </a:p>
          <a:p>
            <a:pPr>
              <a:lnSpc>
                <a:spcPct val="120000"/>
              </a:lnSpc>
            </a:pPr>
            <a:r>
              <a:rPr lang="zh-CN" altLang="en-US" sz="2600" dirty="0">
                <a:solidFill>
                  <a:srgbClr val="C00000"/>
                </a:solidFill>
                <a:latin typeface="微软雅黑" panose="020B0503020204020204" pitchFamily="34" charset="-122"/>
                <a:ea typeface="微软雅黑" panose="020B0503020204020204" pitchFamily="34" charset="-122"/>
              </a:rPr>
              <a:t>收到</a:t>
            </a:r>
            <a:r>
              <a:rPr lang="en-US" altLang="zh-CN" sz="2600" dirty="0">
                <a:solidFill>
                  <a:srgbClr val="C00000"/>
                </a:solidFill>
                <a:latin typeface="微软雅黑" panose="020B0503020204020204" pitchFamily="34" charset="-122"/>
                <a:ea typeface="微软雅黑" panose="020B0503020204020204" pitchFamily="34" charset="-122"/>
              </a:rPr>
              <a:t>3个</a:t>
            </a:r>
            <a:r>
              <a:rPr lang="zh-CN" altLang="en-US" sz="2600" dirty="0">
                <a:solidFill>
                  <a:srgbClr val="C00000"/>
                </a:solidFill>
                <a:latin typeface="微软雅黑" panose="020B0503020204020204" pitchFamily="34" charset="-122"/>
                <a:ea typeface="微软雅黑" panose="020B0503020204020204" pitchFamily="34" charset="-122"/>
              </a:rPr>
              <a:t>重复的</a:t>
            </a:r>
            <a:r>
              <a:rPr lang="en-US" altLang="zh-CN" sz="2600" dirty="0">
                <a:solidFill>
                  <a:srgbClr val="C00000"/>
                </a:solidFill>
                <a:latin typeface="微软雅黑" panose="020B0503020204020204" pitchFamily="34" charset="-122"/>
                <a:ea typeface="微软雅黑" panose="020B0503020204020204" pitchFamily="34" charset="-122"/>
              </a:rPr>
              <a:t>ACK：</a:t>
            </a:r>
            <a:r>
              <a:rPr lang="en-US" altLang="zh-CN" sz="2600" dirty="0">
                <a:latin typeface="微软雅黑" panose="020B0503020204020204" pitchFamily="34" charset="-122"/>
                <a:ea typeface="微软雅黑" panose="020B0503020204020204" pitchFamily="34" charset="-122"/>
              </a:rPr>
              <a:t>说明网络仍有一定的交付能力</a:t>
            </a:r>
          </a:p>
          <a:p>
            <a:pPr>
              <a:lnSpc>
                <a:spcPct val="120000"/>
              </a:lnSpc>
            </a:pPr>
            <a:r>
              <a:rPr lang="zh-CN" altLang="en-US" sz="2600" dirty="0">
                <a:latin typeface="微软雅黑" panose="020B0503020204020204" pitchFamily="34" charset="-122"/>
                <a:ea typeface="微软雅黑" panose="020B0503020204020204" pitchFamily="34" charset="-122"/>
              </a:rPr>
              <a:t>目前的</a:t>
            </a:r>
            <a:r>
              <a:rPr lang="en-US" altLang="zh-CN" sz="2600" dirty="0">
                <a:latin typeface="微软雅黑" panose="020B0503020204020204" pitchFamily="34" charset="-122"/>
                <a:ea typeface="微软雅黑" panose="020B0503020204020204" pitchFamily="34" charset="-122"/>
              </a:rPr>
              <a:t>TCP实现区分上述两种不同的</a:t>
            </a:r>
            <a:r>
              <a:rPr lang="zh-CN" altLang="en-US" sz="2600" dirty="0">
                <a:latin typeface="微软雅黑" panose="020B0503020204020204" pitchFamily="34" charset="-122"/>
                <a:ea typeface="微软雅黑" panose="020B0503020204020204" pitchFamily="34" charset="-122"/>
              </a:rPr>
              <a:t>丢包事件</a:t>
            </a:r>
            <a:endParaRPr lang="en-US" altLang="zh-CN" sz="2600" dirty="0">
              <a:latin typeface="微软雅黑" panose="020B0503020204020204" pitchFamily="34" charset="-122"/>
              <a:ea typeface="微软雅黑" panose="020B0503020204020204" pitchFamily="34" charset="-122"/>
            </a:endParaRPr>
          </a:p>
          <a:p>
            <a:pPr>
              <a:lnSpc>
                <a:spcPct val="120000"/>
              </a:lnSpc>
            </a:pPr>
            <a:endParaRPr lang="en-US" altLang="zh-CN" sz="2600" dirty="0">
              <a:solidFill>
                <a:srgbClr val="C00000"/>
              </a:solidFill>
              <a:latin typeface="微软雅黑" panose="020B0503020204020204" pitchFamily="34" charset="-122"/>
              <a:ea typeface="微软雅黑" panose="020B0503020204020204" pitchFamily="34" charset="-122"/>
            </a:endParaRPr>
          </a:p>
          <a:p>
            <a:endParaRPr lang="en-US" altLang="zh-CN" sz="2200" dirty="0">
              <a:ea typeface="宋体" panose="02010600030101010101" pitchFamily="2"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117</a:t>
            </a:fld>
            <a:endParaRPr kumimoji="1" lang="zh-CN" altLang="en-US" dirty="0"/>
          </a:p>
        </p:txBody>
      </p:sp>
      <p:sp>
        <p:nvSpPr>
          <p:cNvPr id="5" name="内容占位符 2"/>
          <p:cNvSpPr txBox="1">
            <a:spLocks/>
          </p:cNvSpPr>
          <p:nvPr/>
        </p:nvSpPr>
        <p:spPr>
          <a:xfrm>
            <a:off x="6355080" y="1543808"/>
            <a:ext cx="5212632" cy="458669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600" dirty="0">
                <a:latin typeface="微软雅黑" panose="020B0503020204020204" pitchFamily="34" charset="-122"/>
                <a:ea typeface="微软雅黑" panose="020B0503020204020204" pitchFamily="34" charset="-122"/>
              </a:rPr>
              <a:t>收到</a:t>
            </a:r>
            <a:r>
              <a:rPr lang="en-US" altLang="zh-CN" sz="2600" dirty="0">
                <a:latin typeface="微软雅黑" panose="020B0503020204020204" pitchFamily="34" charset="-122"/>
                <a:ea typeface="微软雅黑" panose="020B0503020204020204" pitchFamily="34" charset="-122"/>
              </a:rPr>
              <a:t>3个</a:t>
            </a:r>
            <a:r>
              <a:rPr lang="zh-CN" altLang="en-US" sz="2600" dirty="0">
                <a:latin typeface="微软雅黑" panose="020B0503020204020204" pitchFamily="34" charset="-122"/>
                <a:ea typeface="微软雅黑" panose="020B0503020204020204" pitchFamily="34" charset="-122"/>
              </a:rPr>
              <a:t>重复的</a:t>
            </a:r>
            <a:r>
              <a:rPr lang="en-US" altLang="zh-CN" sz="2600" dirty="0">
                <a:latin typeface="微软雅黑" panose="020B0503020204020204" pitchFamily="34" charset="-122"/>
                <a:ea typeface="微软雅黑" panose="020B0503020204020204" pitchFamily="34" charset="-122"/>
              </a:rPr>
              <a:t>ACK：</a:t>
            </a:r>
          </a:p>
          <a:p>
            <a:pPr lvl="1">
              <a:lnSpc>
                <a:spcPct val="120000"/>
              </a:lnSpc>
            </a:pPr>
            <a:r>
              <a:rPr lang="en-US" altLang="zh-CN" sz="2600" dirty="0">
                <a:latin typeface="微软雅黑" panose="020B0503020204020204" pitchFamily="34" charset="-122"/>
                <a:ea typeface="微软雅黑" panose="020B0503020204020204" pitchFamily="34" charset="-122"/>
              </a:rPr>
              <a:t>将cwnd</a:t>
            </a:r>
            <a:r>
              <a:rPr lang="zh-CN" altLang="en-US" sz="2600" dirty="0">
                <a:latin typeface="微软雅黑" panose="020B0503020204020204" pitchFamily="34" charset="-122"/>
                <a:ea typeface="微软雅黑" panose="020B0503020204020204" pitchFamily="34" charset="-122"/>
              </a:rPr>
              <a:t>降至一半</a:t>
            </a:r>
            <a:endParaRPr lang="en-US" altLang="zh-CN" sz="2600" dirty="0">
              <a:latin typeface="微软雅黑" panose="020B0503020204020204" pitchFamily="34" charset="-122"/>
              <a:ea typeface="微软雅黑" panose="020B0503020204020204" pitchFamily="34" charset="-122"/>
            </a:endParaRPr>
          </a:p>
          <a:p>
            <a:pPr lvl="1">
              <a:lnSpc>
                <a:spcPct val="120000"/>
              </a:lnSpc>
            </a:pPr>
            <a:r>
              <a:rPr lang="zh-CN" altLang="en-US" sz="2600" dirty="0">
                <a:latin typeface="微软雅黑" panose="020B0503020204020204" pitchFamily="34" charset="-122"/>
                <a:ea typeface="微软雅黑" panose="020B0503020204020204" pitchFamily="34" charset="-122"/>
              </a:rPr>
              <a:t>使</a:t>
            </a:r>
            <a:r>
              <a:rPr lang="en-US" altLang="zh-CN" sz="2600" dirty="0">
                <a:latin typeface="微软雅黑" panose="020B0503020204020204" pitchFamily="34" charset="-122"/>
                <a:ea typeface="微软雅黑" panose="020B0503020204020204" pitchFamily="34" charset="-122"/>
              </a:rPr>
              <a:t>用AIMD调节cwnd</a:t>
            </a:r>
          </a:p>
          <a:p>
            <a:pPr>
              <a:lnSpc>
                <a:spcPct val="120000"/>
              </a:lnSpc>
            </a:pPr>
            <a:r>
              <a:rPr lang="zh-CN" altLang="en-US" sz="2600" dirty="0">
                <a:latin typeface="微软雅黑" panose="020B0503020204020204" pitchFamily="34" charset="-122"/>
                <a:ea typeface="微软雅黑" panose="020B0503020204020204" pitchFamily="34" charset="-122"/>
              </a:rPr>
              <a:t>超时： </a:t>
            </a:r>
            <a:endParaRPr lang="en-US" altLang="zh-CN" sz="2600" dirty="0">
              <a:latin typeface="微软雅黑" panose="020B0503020204020204" pitchFamily="34" charset="-122"/>
              <a:ea typeface="微软雅黑" panose="020B0503020204020204" pitchFamily="34" charset="-122"/>
            </a:endParaRPr>
          </a:p>
          <a:p>
            <a:pPr lvl="1">
              <a:lnSpc>
                <a:spcPct val="120000"/>
              </a:lnSpc>
            </a:pPr>
            <a:r>
              <a:rPr lang="zh-CN" altLang="en-US" sz="2600" dirty="0">
                <a:latin typeface="微软雅黑" panose="020B0503020204020204" pitchFamily="34" charset="-122"/>
                <a:ea typeface="微软雅黑" panose="020B0503020204020204" pitchFamily="34" charset="-122"/>
              </a:rPr>
              <a:t>设置门限 </a:t>
            </a:r>
            <a:r>
              <a:rPr lang="en-US" altLang="zh-CN" sz="2600" dirty="0">
                <a:ea typeface="宋体" panose="02010600030101010101" pitchFamily="2" charset="-122"/>
              </a:rPr>
              <a:t>=cwnd/2</a:t>
            </a:r>
            <a:endParaRPr lang="en-US" altLang="zh-CN" sz="2600" dirty="0">
              <a:latin typeface="微软雅黑" panose="020B0503020204020204" pitchFamily="34" charset="-122"/>
              <a:ea typeface="微软雅黑" panose="020B0503020204020204" pitchFamily="34" charset="-122"/>
            </a:endParaRPr>
          </a:p>
          <a:p>
            <a:pPr lvl="1">
              <a:lnSpc>
                <a:spcPct val="120000"/>
              </a:lnSpc>
            </a:pPr>
            <a:r>
              <a:rPr lang="en-US" altLang="zh-CN" sz="2600" dirty="0">
                <a:latin typeface="微软雅黑" panose="020B0503020204020204" pitchFamily="34" charset="-122"/>
                <a:ea typeface="微软雅黑" panose="020B0503020204020204" pitchFamily="34" charset="-122"/>
              </a:rPr>
              <a:t>cwnd=1MSS</a:t>
            </a:r>
          </a:p>
          <a:p>
            <a:pPr lvl="1">
              <a:lnSpc>
                <a:spcPct val="120000"/>
              </a:lnSpc>
            </a:pPr>
            <a:r>
              <a:rPr lang="zh-CN" altLang="en-US" sz="2600" dirty="0">
                <a:latin typeface="微软雅黑" panose="020B0503020204020204" pitchFamily="34" charset="-122"/>
                <a:ea typeface="微软雅黑" panose="020B0503020204020204" pitchFamily="34" charset="-122"/>
              </a:rPr>
              <a:t>使用慢启动增大</a:t>
            </a:r>
            <a:r>
              <a:rPr lang="en-US" altLang="zh-CN" sz="2600" dirty="0">
                <a:latin typeface="微软雅黑" panose="020B0503020204020204" pitchFamily="34" charset="-122"/>
                <a:ea typeface="微软雅黑" panose="020B0503020204020204" pitchFamily="34" charset="-122"/>
              </a:rPr>
              <a:t>cwnd</a:t>
            </a:r>
            <a:r>
              <a:rPr lang="zh-CN" altLang="en-US" sz="2600" dirty="0">
                <a:latin typeface="微软雅黑" panose="020B0503020204020204" pitchFamily="34" charset="-122"/>
                <a:ea typeface="微软雅黑" panose="020B0503020204020204" pitchFamily="34" charset="-122"/>
              </a:rPr>
              <a:t>至门限</a:t>
            </a:r>
            <a:endParaRPr lang="en-US" altLang="zh-CN" sz="2600" dirty="0">
              <a:ea typeface="宋体" panose="02010600030101010101" pitchFamily="2" charset="-122"/>
            </a:endParaRPr>
          </a:p>
          <a:p>
            <a:pPr lvl="1">
              <a:lnSpc>
                <a:spcPct val="120000"/>
              </a:lnSpc>
            </a:pPr>
            <a:r>
              <a:rPr lang="zh-CN" altLang="en-US" sz="2600" dirty="0">
                <a:latin typeface="微软雅黑" panose="020B0503020204020204" pitchFamily="34" charset="-122"/>
                <a:ea typeface="微软雅黑" panose="020B0503020204020204" pitchFamily="34" charset="-122"/>
              </a:rPr>
              <a:t>使用</a:t>
            </a:r>
            <a:r>
              <a:rPr lang="en-US" altLang="zh-CN" sz="2600" dirty="0">
                <a:latin typeface="微软雅黑" panose="020B0503020204020204" pitchFamily="34" charset="-122"/>
                <a:ea typeface="微软雅黑" panose="020B0503020204020204" pitchFamily="34" charset="-122"/>
              </a:rPr>
              <a:t>AIMD</a:t>
            </a:r>
            <a:r>
              <a:rPr lang="zh-CN" altLang="en-US" sz="2600" dirty="0">
                <a:latin typeface="微软雅黑" panose="020B0503020204020204" pitchFamily="34" charset="-122"/>
                <a:ea typeface="微软雅黑" panose="020B0503020204020204" pitchFamily="34" charset="-122"/>
              </a:rPr>
              <a:t>调节</a:t>
            </a:r>
            <a:r>
              <a:rPr lang="en-US" altLang="zh-CN" sz="2600" dirty="0">
                <a:latin typeface="微软雅黑" panose="020B0503020204020204" pitchFamily="34" charset="-122"/>
                <a:ea typeface="微软雅黑" panose="020B0503020204020204" pitchFamily="34" charset="-122"/>
              </a:rPr>
              <a:t>cwnd</a:t>
            </a:r>
            <a:endParaRPr lang="en-US" altLang="zh-CN" dirty="0">
              <a:ea typeface="宋体" panose="02010600030101010101" pitchFamily="2" charset="-122"/>
            </a:endParaRPr>
          </a:p>
          <a:p>
            <a:pPr lvl="1"/>
            <a:endParaRPr lang="zh-CN" altLang="en-US" dirty="0"/>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6.3.7  </a:t>
            </a:r>
            <a:r>
              <a:rPr kumimoji="1" lang="zh-CN" altLang="en-US" dirty="0"/>
              <a:t>面向连接的传输：拥塞控制</a:t>
            </a:r>
          </a:p>
        </p:txBody>
      </p:sp>
    </p:spTree>
    <p:extLst>
      <p:ext uri="{BB962C8B-B14F-4D97-AF65-F5344CB8AC3E}">
        <p14:creationId xmlns:p14="http://schemas.microsoft.com/office/powerpoint/2010/main" val="4952118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1290639" y="432127"/>
            <a:ext cx="7772400" cy="827087"/>
          </a:xfrm>
        </p:spPr>
        <p:txBody>
          <a:bodyPr/>
          <a:lstStyle/>
          <a:p>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拥塞控制的</a:t>
            </a:r>
            <a:r>
              <a:rPr lang="en-US" altLang="zh-CN" dirty="0" err="1">
                <a:latin typeface="微软雅黑" panose="020B0503020204020204" pitchFamily="34" charset="-122"/>
                <a:ea typeface="微软雅黑" panose="020B0503020204020204" pitchFamily="34" charset="-122"/>
              </a:rPr>
              <a:t>实现</a:t>
            </a:r>
            <a:endParaRPr lang="en-US" altLang="zh-CN" dirty="0">
              <a:latin typeface="微软雅黑" panose="020B0503020204020204" pitchFamily="34" charset="-122"/>
              <a:ea typeface="微软雅黑" panose="020B0503020204020204" pitchFamily="34" charset="-122"/>
            </a:endParaRPr>
          </a:p>
        </p:txBody>
      </p:sp>
      <p:sp>
        <p:nvSpPr>
          <p:cNvPr id="163843" name="Rectangle 3"/>
          <p:cNvSpPr>
            <a:spLocks noGrp="1" noChangeArrowheads="1"/>
          </p:cNvSpPr>
          <p:nvPr>
            <p:ph idx="1"/>
          </p:nvPr>
        </p:nvSpPr>
        <p:spPr>
          <a:xfrm>
            <a:off x="562775" y="1386556"/>
            <a:ext cx="5411305" cy="4551170"/>
          </a:xfrm>
        </p:spPr>
        <p:txBody>
          <a:bodyPr>
            <a:normAutofit/>
          </a:bodyPr>
          <a:lstStyle/>
          <a:p>
            <a:pPr>
              <a:lnSpc>
                <a:spcPct val="120000"/>
              </a:lnSpc>
            </a:pPr>
            <a:r>
              <a:rPr lang="zh-CN" altLang="en-US" sz="2400" dirty="0">
                <a:latin typeface="微软雅黑" panose="020B0503020204020204" pitchFamily="34" charset="-122"/>
                <a:ea typeface="微软雅黑" panose="020B0503020204020204" pitchFamily="34" charset="-122"/>
              </a:rPr>
              <a:t>发送方维护</a:t>
            </a:r>
            <a:r>
              <a:rPr lang="en-US" altLang="zh-CN" sz="2400" dirty="0">
                <a:latin typeface="微软雅黑" panose="020B0503020204020204" pitchFamily="34" charset="-122"/>
                <a:ea typeface="微软雅黑" panose="020B0503020204020204" pitchFamily="34" charset="-122"/>
              </a:rPr>
              <a:t>变量ssthresh </a:t>
            </a:r>
          </a:p>
          <a:p>
            <a:pPr>
              <a:lnSpc>
                <a:spcPct val="120000"/>
              </a:lnSpc>
            </a:pPr>
            <a:r>
              <a:rPr lang="en-US" altLang="zh-CN" sz="2400" dirty="0">
                <a:latin typeface="微软雅黑" panose="020B0503020204020204" pitchFamily="34" charset="-122"/>
                <a:ea typeface="微软雅黑" panose="020B0503020204020204" pitchFamily="34" charset="-122"/>
              </a:rPr>
              <a:t>发生丢包时，ssthresh=cwnd/2</a:t>
            </a:r>
          </a:p>
          <a:p>
            <a:pPr>
              <a:lnSpc>
                <a:spcPct val="120000"/>
              </a:lnSpc>
            </a:pPr>
            <a:r>
              <a:rPr lang="en-US" altLang="zh-CN" sz="2400" dirty="0">
                <a:solidFill>
                  <a:srgbClr val="C00000"/>
                </a:solidFill>
                <a:latin typeface="微软雅黑" panose="020B0503020204020204" pitchFamily="34" charset="-122"/>
                <a:ea typeface="微软雅黑" panose="020B0503020204020204" pitchFamily="34" charset="-122"/>
              </a:rPr>
              <a:t>ssthresh是从慢启动转为拥塞避免的分水岭：</a:t>
            </a:r>
          </a:p>
          <a:p>
            <a:pPr lvl="1">
              <a:lnSpc>
                <a:spcPct val="120000"/>
              </a:lnSpc>
            </a:pPr>
            <a:r>
              <a:rPr lang="en-US" altLang="zh-CN" sz="2200" dirty="0">
                <a:latin typeface="微软雅黑" panose="020B0503020204020204" pitchFamily="34" charset="-122"/>
                <a:ea typeface="微软雅黑" panose="020B0503020204020204" pitchFamily="34" charset="-122"/>
              </a:rPr>
              <a:t>cwnd</a:t>
            </a:r>
            <a:r>
              <a:rPr lang="zh-CN" altLang="en-US" sz="2200" dirty="0">
                <a:latin typeface="微软雅黑" panose="020B0503020204020204" pitchFamily="34" charset="-122"/>
                <a:ea typeface="微软雅黑" panose="020B0503020204020204" pitchFamily="34" charset="-122"/>
              </a:rPr>
              <a:t>低于门限时，执行慢启动</a:t>
            </a:r>
            <a:endParaRPr lang="en-US" altLang="zh-CN" sz="2200" dirty="0">
              <a:latin typeface="微软雅黑" panose="020B0503020204020204" pitchFamily="34" charset="-122"/>
              <a:ea typeface="微软雅黑" panose="020B0503020204020204" pitchFamily="34" charset="-122"/>
            </a:endParaRPr>
          </a:p>
          <a:p>
            <a:pPr lvl="1">
              <a:lnSpc>
                <a:spcPct val="120000"/>
              </a:lnSpc>
            </a:pPr>
            <a:r>
              <a:rPr lang="en-US" altLang="zh-CN" sz="2200" dirty="0">
                <a:latin typeface="微软雅黑" panose="020B0503020204020204" pitchFamily="34" charset="-122"/>
                <a:ea typeface="微软雅黑" panose="020B0503020204020204" pitchFamily="34" charset="-122"/>
              </a:rPr>
              <a:t>cwnd</a:t>
            </a:r>
            <a:r>
              <a:rPr lang="zh-CN" altLang="en-US" sz="2200" dirty="0">
                <a:latin typeface="微软雅黑" panose="020B0503020204020204" pitchFamily="34" charset="-122"/>
                <a:ea typeface="微软雅黑" panose="020B0503020204020204" pitchFamily="34" charset="-122"/>
              </a:rPr>
              <a:t>高于门限：执行拥塞避免</a:t>
            </a:r>
            <a:endParaRPr lang="en-US" altLang="zh-CN" sz="2200" dirty="0">
              <a:latin typeface="微软雅黑" panose="020B0503020204020204" pitchFamily="34" charset="-122"/>
              <a:ea typeface="微软雅黑" panose="020B0503020204020204" pitchFamily="34" charset="-122"/>
            </a:endParaRPr>
          </a:p>
          <a:p>
            <a:pPr>
              <a:lnSpc>
                <a:spcPct val="120000"/>
              </a:lnSpc>
            </a:pPr>
            <a:r>
              <a:rPr lang="zh-CN" altLang="en-US" sz="2400" dirty="0">
                <a:latin typeface="微软雅黑" panose="020B0503020204020204" pitchFamily="34" charset="-122"/>
                <a:ea typeface="微软雅黑" panose="020B0503020204020204" pitchFamily="34" charset="-122"/>
              </a:rPr>
              <a:t>拥塞避免阶段，拥塞窗口线性增长：</a:t>
            </a:r>
            <a:endParaRPr lang="en-US" altLang="zh-CN" sz="2400" dirty="0">
              <a:latin typeface="微软雅黑" panose="020B0503020204020204" pitchFamily="34" charset="-122"/>
              <a:ea typeface="微软雅黑" panose="020B0503020204020204" pitchFamily="34" charset="-122"/>
            </a:endParaRPr>
          </a:p>
          <a:p>
            <a:pPr lvl="1" eaLnBrk="0" hangingPunct="0">
              <a:lnSpc>
                <a:spcPct val="120000"/>
              </a:lnSpc>
            </a:pP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每当收到</a:t>
            </a: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ACK</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 cwnd=cwnd + MSS*(MSS/cwnd)</a:t>
            </a:r>
            <a:endParaRPr lang="en-US" altLang="zh-CN" sz="2200" dirty="0">
              <a:latin typeface="微软雅黑" panose="020B0503020204020204" pitchFamily="34" charset="-122"/>
              <a:ea typeface="微软雅黑" panose="020B0503020204020204" pitchFamily="34" charset="-122"/>
            </a:endParaRPr>
          </a:p>
          <a:p>
            <a:endParaRPr lang="en-US" altLang="zh-CN" sz="2000" dirty="0">
              <a:ea typeface="宋体" panose="02010600030101010101" pitchFamily="2" charset="-122"/>
            </a:endParaRPr>
          </a:p>
        </p:txBody>
      </p:sp>
      <p:sp>
        <p:nvSpPr>
          <p:cNvPr id="10"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6.3.7  </a:t>
            </a:r>
            <a:r>
              <a:rPr kumimoji="1" lang="zh-CN" altLang="en-US" dirty="0"/>
              <a:t>面向连接的传输：拥塞控制</a:t>
            </a:r>
          </a:p>
        </p:txBody>
      </p:sp>
      <p:pic>
        <p:nvPicPr>
          <p:cNvPr id="7" name="图片 6">
            <a:extLst>
              <a:ext uri="{FF2B5EF4-FFF2-40B4-BE49-F238E27FC236}">
                <a16:creationId xmlns:a16="http://schemas.microsoft.com/office/drawing/2014/main" id="{7C179F81-83FD-4B11-B30D-FEB879D8C5B5}"/>
              </a:ext>
            </a:extLst>
          </p:cNvPr>
          <p:cNvPicPr>
            <a:picLocks noChangeAspect="1"/>
          </p:cNvPicPr>
          <p:nvPr/>
        </p:nvPicPr>
        <p:blipFill>
          <a:blip r:embed="rId3"/>
          <a:stretch>
            <a:fillRect/>
          </a:stretch>
        </p:blipFill>
        <p:spPr>
          <a:xfrm>
            <a:off x="6310313" y="1386556"/>
            <a:ext cx="4799647" cy="3041409"/>
          </a:xfrm>
          <a:prstGeom prst="rect">
            <a:avLst/>
          </a:prstGeom>
        </p:spPr>
      </p:pic>
      <p:sp>
        <p:nvSpPr>
          <p:cNvPr id="8" name="内容占位符 2"/>
          <p:cNvSpPr txBox="1">
            <a:spLocks/>
          </p:cNvSpPr>
          <p:nvPr/>
        </p:nvSpPr>
        <p:spPr>
          <a:xfrm>
            <a:off x="6260672" y="4555307"/>
            <a:ext cx="5604733" cy="166569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latin typeface="微软雅黑" panose="020B0503020204020204" pitchFamily="34" charset="-122"/>
                <a:ea typeface="微软雅黑" panose="020B0503020204020204" pitchFamily="34" charset="-122"/>
              </a:rPr>
              <a:t>检测到3个重复的ACK后：</a:t>
            </a:r>
          </a:p>
          <a:p>
            <a:pPr lvl="1"/>
            <a:r>
              <a:rPr lang="en-US" altLang="zh-CN" sz="2200" dirty="0">
                <a:latin typeface="微软雅黑" panose="020B0503020204020204" pitchFamily="34" charset="-122"/>
                <a:ea typeface="微软雅黑" panose="020B0503020204020204" pitchFamily="34" charset="-122"/>
              </a:rPr>
              <a:t>TCP Reno</a:t>
            </a:r>
            <a:r>
              <a:rPr lang="zh-CN" altLang="en-US" sz="2200" dirty="0">
                <a:latin typeface="微软雅黑" panose="020B0503020204020204" pitchFamily="34" charset="-122"/>
                <a:ea typeface="微软雅黑" panose="020B0503020204020204" pitchFamily="34" charset="-122"/>
              </a:rPr>
              <a:t>实现</a:t>
            </a:r>
            <a:r>
              <a:rPr lang="en-US" altLang="zh-CN"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 cwnd= ssthresh+3，线性增长 </a:t>
            </a:r>
          </a:p>
          <a:p>
            <a:pPr lvl="1"/>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TCP Tahoe</a:t>
            </a:r>
            <a:r>
              <a:rPr lang="zh-CN" altLang="en-US" sz="2200" dirty="0">
                <a:latin typeface="微软雅黑" panose="020B0503020204020204" pitchFamily="34" charset="-122"/>
                <a:ea typeface="微软雅黑" panose="020B0503020204020204" pitchFamily="34" charset="-122"/>
                <a:cs typeface="Times New Roman" panose="02020603050405020304" pitchFamily="18" charset="0"/>
              </a:rPr>
              <a:t>实现</a:t>
            </a:r>
            <a:r>
              <a:rPr lang="en-US" altLang="zh-CN" sz="2200" dirty="0">
                <a:latin typeface="微软雅黑" panose="020B0503020204020204" pitchFamily="34" charset="-122"/>
                <a:ea typeface="微软雅黑" panose="020B0503020204020204" pitchFamily="34" charset="-122"/>
                <a:cs typeface="Times New Roman" panose="02020603050405020304" pitchFamily="18" charset="0"/>
              </a:rPr>
              <a:t>：cwnd=1 MSS，慢启动</a:t>
            </a:r>
            <a:endParaRPr lang="en-US" altLang="zh-CN" sz="2200" dirty="0">
              <a:latin typeface="微软雅黑" panose="020B0503020204020204" pitchFamily="34" charset="-122"/>
              <a:ea typeface="微软雅黑" panose="020B0503020204020204" pitchFamily="34" charset="-122"/>
            </a:endParaRPr>
          </a:p>
          <a:p>
            <a:endParaRPr lang="zh-CN" altLang="en-US" dirty="0"/>
          </a:p>
        </p:txBody>
      </p:sp>
      <p:sp>
        <p:nvSpPr>
          <p:cNvPr id="9" name="灯片编号占位符 3">
            <a:extLst>
              <a:ext uri="{FF2B5EF4-FFF2-40B4-BE49-F238E27FC236}">
                <a16:creationId xmlns:a16="http://schemas.microsoft.com/office/drawing/2014/main" id="{34403E48-D3F2-DB40-9AF1-07783D8EAF48}"/>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118</a:t>
            </a:fld>
            <a:endParaRPr kumimoji="1" lang="zh-CN" altLang="en-US" dirty="0"/>
          </a:p>
        </p:txBody>
      </p:sp>
    </p:spTree>
    <p:extLst>
      <p:ext uri="{BB962C8B-B14F-4D97-AF65-F5344CB8AC3E}">
        <p14:creationId xmlns:p14="http://schemas.microsoft.com/office/powerpoint/2010/main" val="15800050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a:t>
            </a:r>
            <a:r>
              <a:rPr lang="zh-CN" altLang="en-US" dirty="0"/>
              <a:t>发送端的事件与动作</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119</a:t>
            </a:fld>
            <a:endParaRPr kumimoji="1" lang="zh-CN" altLang="en-US" dirty="0"/>
          </a:p>
        </p:txBody>
      </p:sp>
      <p:graphicFrame>
        <p:nvGraphicFramePr>
          <p:cNvPr id="5" name="Group 351"/>
          <p:cNvGraphicFramePr>
            <a:graphicFrameLocks noGrp="1"/>
          </p:cNvGraphicFramePr>
          <p:nvPr>
            <p:extLst>
              <p:ext uri="{D42A27DB-BD31-4B8C-83A1-F6EECF244321}">
                <p14:modId xmlns:p14="http://schemas.microsoft.com/office/powerpoint/2010/main" val="1182967423"/>
              </p:ext>
            </p:extLst>
          </p:nvPr>
        </p:nvGraphicFramePr>
        <p:xfrm>
          <a:off x="731520" y="1419225"/>
          <a:ext cx="10744201" cy="4478675"/>
        </p:xfrm>
        <a:graphic>
          <a:graphicData uri="http://schemas.openxmlformats.org/drawingml/2006/table">
            <a:tbl>
              <a:tblPr/>
              <a:tblGrid>
                <a:gridCol w="1341120">
                  <a:extLst>
                    <a:ext uri="{9D8B030D-6E8A-4147-A177-3AD203B41FA5}">
                      <a16:colId xmlns:a16="http://schemas.microsoft.com/office/drawing/2014/main" val="20000"/>
                    </a:ext>
                  </a:extLst>
                </a:gridCol>
                <a:gridCol w="1844040">
                  <a:extLst>
                    <a:ext uri="{9D8B030D-6E8A-4147-A177-3AD203B41FA5}">
                      <a16:colId xmlns:a16="http://schemas.microsoft.com/office/drawing/2014/main" val="20001"/>
                    </a:ext>
                  </a:extLst>
                </a:gridCol>
                <a:gridCol w="4892040">
                  <a:extLst>
                    <a:ext uri="{9D8B030D-6E8A-4147-A177-3AD203B41FA5}">
                      <a16:colId xmlns:a16="http://schemas.microsoft.com/office/drawing/2014/main" val="20002"/>
                    </a:ext>
                  </a:extLst>
                </a:gridCol>
                <a:gridCol w="2667001">
                  <a:extLst>
                    <a:ext uri="{9D8B030D-6E8A-4147-A177-3AD203B41FA5}">
                      <a16:colId xmlns:a16="http://schemas.microsoft.com/office/drawing/2014/main" val="20003"/>
                    </a:ext>
                  </a:extLst>
                </a:gridCol>
              </a:tblGrid>
              <a:tr h="35617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State</a:t>
                      </a:r>
                    </a:p>
                  </a:txBody>
                  <a:tcPr marL="91443" marR="91443"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Event </a:t>
                      </a:r>
                    </a:p>
                  </a:txBody>
                  <a:tcPr marL="91443" marR="91443"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TCP Sender Action </a:t>
                      </a:r>
                    </a:p>
                  </a:txBody>
                  <a:tcPr marL="91443" marR="91443"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Commentary</a:t>
                      </a:r>
                    </a:p>
                  </a:txBody>
                  <a:tcPr marL="91443" marR="91443"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6839">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慢启动</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(SS)</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91443" marR="91443"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收到新的确认</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 </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91443" marR="91443"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cwnd = cwnd + MSS, </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If (cwnd &gt; ssthresh)</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      set state to “Congestion  Avoidance”</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91443" marR="91443"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每经过一个</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RTT</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cwnd</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加倍</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91443" marR="91443"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93469">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拥塞避免</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 (CA) </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91443" marR="91443"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收到新的确认</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91443" marR="91443"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cwnd = cwnd+MSS * (MSS/cwnd)</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     </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91443" marR="91443"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每经过一个</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RTT</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cwnd</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增加一个</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MSS</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91443" marR="91443"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50526">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SS or CA</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91443" marR="91443"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收到</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3</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个重复的确认</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91443" marR="91443"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ssthresh = cwnd/2,  </a:t>
                      </a:r>
                    </a:p>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cwnd = Threshold+3, </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Set state to “Congestion Avoidance”</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91443" marR="91443"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cwnd</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减半，然后线性增长</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91443" marR="91443"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23058">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SS or CA</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91443" marR="91443"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超时</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91443" marR="91443"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ssthresh = cwnd/2,      </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cwnd = 1 MSS,</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Set state to “Slow Start”</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91443" marR="91443"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cwnd</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降为一个</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MSS</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，进入慢启动</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91443" marR="91443"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79189">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Arial" pitchFamily="34" charset="0"/>
                        </a:rPr>
                        <a:t>SS or CA</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91443" marR="91443"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收到一个重复的确认</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91443" marR="91443"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统计收到的重复确认数</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91443" marR="91443"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cwnd </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和</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 ssthresh </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都不变</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L="91443" marR="91443"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7"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6.3.7  </a:t>
            </a:r>
            <a:r>
              <a:rPr kumimoji="1" lang="zh-CN" altLang="en-US" dirty="0"/>
              <a:t>面向连接的传输：拥塞控制</a:t>
            </a:r>
          </a:p>
        </p:txBody>
      </p:sp>
    </p:spTree>
    <p:extLst>
      <p:ext uri="{BB962C8B-B14F-4D97-AF65-F5344CB8AC3E}">
        <p14:creationId xmlns:p14="http://schemas.microsoft.com/office/powerpoint/2010/main" val="3739704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因特网传输层提供的服务</a:t>
            </a:r>
          </a:p>
        </p:txBody>
      </p:sp>
      <p:sp>
        <p:nvSpPr>
          <p:cNvPr id="3" name="内容占位符 2"/>
          <p:cNvSpPr>
            <a:spLocks noGrp="1"/>
          </p:cNvSpPr>
          <p:nvPr>
            <p:ph idx="1"/>
          </p:nvPr>
        </p:nvSpPr>
        <p:spPr>
          <a:xfrm>
            <a:off x="838200" y="1510758"/>
            <a:ext cx="5715000" cy="4586694"/>
          </a:xfrm>
        </p:spPr>
        <p:txBody>
          <a:bodyPr>
            <a:normAutofit/>
          </a:bodyPr>
          <a:lstStyle/>
          <a:p>
            <a:pPr>
              <a:lnSpc>
                <a:spcPct val="130000"/>
              </a:lnSpc>
            </a:pPr>
            <a:r>
              <a:rPr lang="zh-CN" altLang="en-US" dirty="0"/>
              <a:t>最低限度的传输服务：</a:t>
            </a:r>
            <a:endParaRPr lang="en-US" altLang="zh-CN" dirty="0"/>
          </a:p>
          <a:p>
            <a:pPr lvl="1">
              <a:lnSpc>
                <a:spcPct val="130000"/>
              </a:lnSpc>
            </a:pPr>
            <a:r>
              <a:rPr lang="zh-CN" altLang="en-US" dirty="0"/>
              <a:t>将终端</a:t>
            </a:r>
            <a:r>
              <a:rPr lang="en-US" altLang="zh-CN" dirty="0"/>
              <a:t>-</a:t>
            </a:r>
            <a:r>
              <a:rPr lang="zh-CN" altLang="en-US" dirty="0"/>
              <a:t>终端的数据交付扩展到进程</a:t>
            </a:r>
            <a:r>
              <a:rPr lang="en-US" altLang="zh-CN" dirty="0"/>
              <a:t>-进程的数据交付（6.3节）</a:t>
            </a:r>
          </a:p>
          <a:p>
            <a:pPr lvl="1">
              <a:lnSpc>
                <a:spcPct val="130000"/>
              </a:lnSpc>
            </a:pPr>
            <a:r>
              <a:rPr lang="zh-CN" altLang="en-US" dirty="0"/>
              <a:t>报文检错</a:t>
            </a:r>
            <a:endParaRPr lang="en-US" altLang="zh-CN" dirty="0"/>
          </a:p>
          <a:p>
            <a:pPr>
              <a:lnSpc>
                <a:spcPct val="130000"/>
              </a:lnSpc>
            </a:pPr>
            <a:r>
              <a:rPr lang="zh-CN" altLang="en-US" dirty="0"/>
              <a:t>增强服务：</a:t>
            </a:r>
            <a:endParaRPr lang="en-US" altLang="zh-CN" dirty="0"/>
          </a:p>
          <a:p>
            <a:pPr lvl="1">
              <a:lnSpc>
                <a:spcPct val="130000"/>
              </a:lnSpc>
            </a:pPr>
            <a:r>
              <a:rPr lang="zh-CN" altLang="en-US" dirty="0"/>
              <a:t>可靠数据传输</a:t>
            </a:r>
            <a:endParaRPr lang="en-US" altLang="zh-CN" dirty="0"/>
          </a:p>
          <a:p>
            <a:pPr lvl="1">
              <a:lnSpc>
                <a:spcPct val="130000"/>
              </a:lnSpc>
            </a:pPr>
            <a:r>
              <a:rPr lang="zh-CN" altLang="en-US" dirty="0"/>
              <a:t>流量控制</a:t>
            </a:r>
            <a:endParaRPr lang="en-US" altLang="zh-CN" dirty="0"/>
          </a:p>
          <a:p>
            <a:pPr lvl="1">
              <a:lnSpc>
                <a:spcPct val="130000"/>
              </a:lnSpc>
            </a:pPr>
            <a:r>
              <a:rPr lang="zh-CN" altLang="en-US" dirty="0"/>
              <a:t>拥塞控制</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12</a:t>
            </a:fld>
            <a:endParaRPr kumimoji="1" lang="zh-CN" altLang="en-US" dirty="0"/>
          </a:p>
        </p:txBody>
      </p:sp>
      <p:sp>
        <p:nvSpPr>
          <p:cNvPr id="5" name="内容占位符 2"/>
          <p:cNvSpPr txBox="1">
            <a:spLocks/>
          </p:cNvSpPr>
          <p:nvPr/>
        </p:nvSpPr>
        <p:spPr>
          <a:xfrm>
            <a:off x="6774873" y="1506934"/>
            <a:ext cx="4835235" cy="458669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dirty="0"/>
              <a:t>因特网传输层通过</a:t>
            </a:r>
            <a:r>
              <a:rPr lang="en-US" altLang="zh-CN" dirty="0" err="1"/>
              <a:t>UDP协议和TCP协议</a:t>
            </a:r>
            <a:r>
              <a:rPr lang="zh-CN" altLang="en-US" dirty="0"/>
              <a:t>，向应用层</a:t>
            </a:r>
            <a:r>
              <a:rPr lang="en-US" altLang="zh-CN" dirty="0" err="1"/>
              <a:t>提供两种</a:t>
            </a:r>
            <a:r>
              <a:rPr lang="zh-CN" altLang="en-US" dirty="0"/>
              <a:t>不同的</a:t>
            </a:r>
            <a:r>
              <a:rPr lang="en-US" altLang="zh-CN" dirty="0" err="1"/>
              <a:t>传输</a:t>
            </a:r>
            <a:r>
              <a:rPr lang="zh-CN" altLang="en-US" dirty="0"/>
              <a:t>服务：</a:t>
            </a:r>
            <a:endParaRPr lang="en-US" altLang="zh-CN" dirty="0"/>
          </a:p>
          <a:p>
            <a:pPr lvl="1">
              <a:lnSpc>
                <a:spcPct val="130000"/>
              </a:lnSpc>
            </a:pPr>
            <a:r>
              <a:rPr lang="en-US" altLang="zh-CN" dirty="0"/>
              <a:t>UDP协议（6.4节）：仅提供最低限度的传输服务</a:t>
            </a:r>
          </a:p>
          <a:p>
            <a:pPr lvl="1">
              <a:lnSpc>
                <a:spcPct val="130000"/>
              </a:lnSpc>
            </a:pPr>
            <a:r>
              <a:rPr lang="en-US" altLang="zh-CN" dirty="0"/>
              <a:t>TCP协议</a:t>
            </a:r>
            <a:r>
              <a:rPr lang="zh-CN" altLang="en-US" dirty="0"/>
              <a:t>（</a:t>
            </a:r>
            <a:r>
              <a:rPr lang="en-US" altLang="zh-CN" dirty="0"/>
              <a:t>6.5节，6.7节</a:t>
            </a:r>
            <a:r>
              <a:rPr lang="zh-CN" altLang="en-US" dirty="0"/>
              <a:t>）：提供基础服务和增强服务</a:t>
            </a:r>
          </a:p>
        </p:txBody>
      </p:sp>
      <p:sp>
        <p:nvSpPr>
          <p:cNvPr id="7" name="日期占位符 8">
            <a:extLst>
              <a:ext uri="{FF2B5EF4-FFF2-40B4-BE49-F238E27FC236}">
                <a16:creationId xmlns:a16="http://schemas.microsoft.com/office/drawing/2014/main" id="{554FA4D6-F291-8E47-9B14-A5F94835ECA9}"/>
              </a:ext>
            </a:extLst>
          </p:cNvPr>
          <p:cNvSpPr>
            <a:spLocks noGrp="1"/>
          </p:cNvSpPr>
          <p:nvPr>
            <p:ph type="dt" sz="half" idx="10"/>
          </p:nvPr>
        </p:nvSpPr>
        <p:spPr>
          <a:xfrm>
            <a:off x="177016" y="6489303"/>
            <a:ext cx="1853583" cy="365125"/>
          </a:xfrm>
        </p:spPr>
        <p:txBody>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6.1 </a:t>
            </a:r>
            <a:r>
              <a:rPr lang="en-US" altLang="zh-CN" dirty="0" err="1">
                <a:solidFill>
                  <a:schemeClr val="bg1">
                    <a:lumMod val="65000"/>
                  </a:schemeClr>
                </a:solidFill>
                <a:latin typeface="微软雅黑" panose="020B0503020204020204" pitchFamily="34" charset="-122"/>
                <a:ea typeface="微软雅黑" panose="020B0503020204020204" pitchFamily="34" charset="-122"/>
              </a:rPr>
              <a:t>概述和传输层服务</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88593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1297871" y="354883"/>
            <a:ext cx="8435095" cy="894622"/>
          </a:xfrm>
        </p:spPr>
        <p:txBody>
          <a:bodyPr>
            <a:normAutofit/>
          </a:bodyPr>
          <a:lstStyle/>
          <a:p>
            <a:r>
              <a:rPr lang="en-US" sz="4800" dirty="0"/>
              <a:t>TCP拥塞控制状态机</a:t>
            </a:r>
            <a:endParaRPr lang="en-US" sz="4400" b="0" dirty="0"/>
          </a:p>
        </p:txBody>
      </p:sp>
      <p:grpSp>
        <p:nvGrpSpPr>
          <p:cNvPr id="120" name="Group 240">
            <a:extLst>
              <a:ext uri="{FF2B5EF4-FFF2-40B4-BE49-F238E27FC236}">
                <a16:creationId xmlns:a16="http://schemas.microsoft.com/office/drawing/2014/main" id="{B8318BC0-AA34-2B4C-984C-EDCF98015A80}"/>
              </a:ext>
            </a:extLst>
          </p:cNvPr>
          <p:cNvGrpSpPr>
            <a:grpSpLocks/>
          </p:cNvGrpSpPr>
          <p:nvPr/>
        </p:nvGrpSpPr>
        <p:grpSpPr bwMode="auto">
          <a:xfrm>
            <a:off x="5041900" y="2967944"/>
            <a:ext cx="2133600" cy="814388"/>
            <a:chOff x="2168" y="1727"/>
            <a:chExt cx="1344" cy="513"/>
          </a:xfrm>
        </p:grpSpPr>
        <p:grpSp>
          <p:nvGrpSpPr>
            <p:cNvPr id="121" name="Group 171">
              <a:extLst>
                <a:ext uri="{FF2B5EF4-FFF2-40B4-BE49-F238E27FC236}">
                  <a16:creationId xmlns:a16="http://schemas.microsoft.com/office/drawing/2014/main" id="{D4CA30E0-0C2B-AE49-9354-140DEA72FEEE}"/>
                </a:ext>
              </a:extLst>
            </p:cNvPr>
            <p:cNvGrpSpPr>
              <a:grpSpLocks/>
            </p:cNvGrpSpPr>
            <p:nvPr/>
          </p:nvGrpSpPr>
          <p:grpSpPr bwMode="auto">
            <a:xfrm>
              <a:off x="2280" y="1727"/>
              <a:ext cx="1118" cy="513"/>
              <a:chOff x="2280" y="1727"/>
              <a:chExt cx="1118" cy="513"/>
            </a:xfrm>
          </p:grpSpPr>
          <p:sp>
            <p:nvSpPr>
              <p:cNvPr id="123" name="Text Box 172">
                <a:extLst>
                  <a:ext uri="{FF2B5EF4-FFF2-40B4-BE49-F238E27FC236}">
                    <a16:creationId xmlns:a16="http://schemas.microsoft.com/office/drawing/2014/main" id="{FF8E7E11-C655-8C41-BFE2-A6DA1E48685D}"/>
                  </a:ext>
                </a:extLst>
              </p:cNvPr>
              <p:cNvSpPr txBox="1">
                <a:spLocks noChangeArrowheads="1"/>
              </p:cNvSpPr>
              <p:nvPr/>
            </p:nvSpPr>
            <p:spPr bwMode="auto">
              <a:xfrm>
                <a:off x="2640" y="1727"/>
                <a:ext cx="377"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timeout</a:t>
                </a:r>
              </a:p>
            </p:txBody>
          </p:sp>
          <p:sp>
            <p:nvSpPr>
              <p:cNvPr id="124" name="Text Box 173">
                <a:extLst>
                  <a:ext uri="{FF2B5EF4-FFF2-40B4-BE49-F238E27FC236}">
                    <a16:creationId xmlns:a16="http://schemas.microsoft.com/office/drawing/2014/main" id="{781154BA-9409-094D-BBC4-EE21CE699661}"/>
                  </a:ext>
                </a:extLst>
              </p:cNvPr>
              <p:cNvSpPr txBox="1">
                <a:spLocks noChangeArrowheads="1"/>
              </p:cNvSpPr>
              <p:nvPr/>
            </p:nvSpPr>
            <p:spPr bwMode="auto">
              <a:xfrm>
                <a:off x="2280" y="1838"/>
                <a:ext cx="1118" cy="4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ssthresh = cwnd/2</a:t>
                </a:r>
              </a:p>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cwnd = 1 MSS</a:t>
                </a:r>
              </a:p>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dupACKcount = 0</a:t>
                </a:r>
              </a:p>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000" b="0" i="1" u="none" strike="noStrike" kern="0" cap="none" spc="0" normalizeH="0" baseline="0" noProof="0">
                    <a:ln>
                      <a:noFill/>
                    </a:ln>
                    <a:solidFill>
                      <a:srgbClr val="000099"/>
                    </a:solidFill>
                    <a:effectLst/>
                    <a:uLnTx/>
                    <a:uFillTx/>
                    <a:latin typeface="Arial" charset="0"/>
                    <a:ea typeface="ＭＳ Ｐゴシック" charset="0"/>
                    <a:cs typeface="+mn-cs"/>
                  </a:rPr>
                  <a:t>retransmit missing segment</a:t>
                </a: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 </a:t>
                </a:r>
              </a:p>
            </p:txBody>
          </p:sp>
          <p:sp>
            <p:nvSpPr>
              <p:cNvPr id="125" name="Line 174">
                <a:extLst>
                  <a:ext uri="{FF2B5EF4-FFF2-40B4-BE49-F238E27FC236}">
                    <a16:creationId xmlns:a16="http://schemas.microsoft.com/office/drawing/2014/main" id="{23E8607A-0151-5141-A774-0AAB4333ECA7}"/>
                  </a:ext>
                </a:extLst>
              </p:cNvPr>
              <p:cNvSpPr>
                <a:spLocks noChangeShapeType="1"/>
              </p:cNvSpPr>
              <p:nvPr/>
            </p:nvSpPr>
            <p:spPr bwMode="auto">
              <a:xfrm>
                <a:off x="2491" y="1857"/>
                <a:ext cx="697"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2" name="Line 175">
              <a:extLst>
                <a:ext uri="{FF2B5EF4-FFF2-40B4-BE49-F238E27FC236}">
                  <a16:creationId xmlns:a16="http://schemas.microsoft.com/office/drawing/2014/main" id="{480EB5CD-B8F2-AD46-B2D4-50FE6302F915}"/>
                </a:ext>
              </a:extLst>
            </p:cNvPr>
            <p:cNvSpPr>
              <a:spLocks noChangeShapeType="1"/>
            </p:cNvSpPr>
            <p:nvPr/>
          </p:nvSpPr>
          <p:spPr bwMode="auto">
            <a:xfrm flipH="1">
              <a:off x="2168" y="1734"/>
              <a:ext cx="134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6" name="Group 239">
            <a:extLst>
              <a:ext uri="{FF2B5EF4-FFF2-40B4-BE49-F238E27FC236}">
                <a16:creationId xmlns:a16="http://schemas.microsoft.com/office/drawing/2014/main" id="{BEAEB11D-18E7-8047-A552-B728B0628FCC}"/>
              </a:ext>
            </a:extLst>
          </p:cNvPr>
          <p:cNvGrpSpPr>
            <a:grpSpLocks/>
          </p:cNvGrpSpPr>
          <p:nvPr/>
        </p:nvGrpSpPr>
        <p:grpSpPr bwMode="auto">
          <a:xfrm>
            <a:off x="5072063" y="2491694"/>
            <a:ext cx="2133600" cy="398463"/>
            <a:chOff x="2187" y="1427"/>
            <a:chExt cx="1344" cy="251"/>
          </a:xfrm>
        </p:grpSpPr>
        <p:sp>
          <p:nvSpPr>
            <p:cNvPr id="127" name="Line 176">
              <a:extLst>
                <a:ext uri="{FF2B5EF4-FFF2-40B4-BE49-F238E27FC236}">
                  <a16:creationId xmlns:a16="http://schemas.microsoft.com/office/drawing/2014/main" id="{D84A4978-7B73-A04D-B0FB-C9ECAA3BFBCF}"/>
                </a:ext>
              </a:extLst>
            </p:cNvPr>
            <p:cNvSpPr>
              <a:spLocks noChangeShapeType="1"/>
            </p:cNvSpPr>
            <p:nvPr/>
          </p:nvSpPr>
          <p:spPr bwMode="auto">
            <a:xfrm flipH="1">
              <a:off x="2187" y="1673"/>
              <a:ext cx="1344" cy="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8" name="Text Box 181">
              <a:extLst>
                <a:ext uri="{FF2B5EF4-FFF2-40B4-BE49-F238E27FC236}">
                  <a16:creationId xmlns:a16="http://schemas.microsoft.com/office/drawing/2014/main" id="{67AF987A-C53D-534B-8C98-26557C3B4EEF}"/>
                </a:ext>
              </a:extLst>
            </p:cNvPr>
            <p:cNvSpPr txBox="1">
              <a:spLocks noChangeArrowheads="1"/>
            </p:cNvSpPr>
            <p:nvPr/>
          </p:nvSpPr>
          <p:spPr bwMode="auto">
            <a:xfrm>
              <a:off x="2740" y="1543"/>
              <a:ext cx="171" cy="1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ymbol" charset="0"/>
                  <a:ea typeface="ＭＳ Ｐゴシック" charset="0"/>
                  <a:cs typeface="+mn-cs"/>
                </a:rPr>
                <a:t>L</a:t>
              </a:r>
              <a:endParaRPr kumimoji="0" lang="en-US" sz="1200" b="0" i="0" u="none" strike="noStrike" kern="0" cap="none" spc="0" normalizeH="0" baseline="0" noProof="0">
                <a:ln>
                  <a:noFill/>
                </a:ln>
                <a:solidFill>
                  <a:srgbClr val="000000"/>
                </a:solidFill>
                <a:effectLst/>
                <a:uLnTx/>
                <a:uFillTx/>
                <a:latin typeface="Symbol" charset="0"/>
                <a:ea typeface="ＭＳ Ｐゴシック" charset="0"/>
                <a:cs typeface="+mn-cs"/>
              </a:endParaRPr>
            </a:p>
          </p:txBody>
        </p:sp>
        <p:sp>
          <p:nvSpPr>
            <p:cNvPr id="129" name="Line 182">
              <a:extLst>
                <a:ext uri="{FF2B5EF4-FFF2-40B4-BE49-F238E27FC236}">
                  <a16:creationId xmlns:a16="http://schemas.microsoft.com/office/drawing/2014/main" id="{0957FCBB-06D0-8E4D-B983-2F2597BDE03A}"/>
                </a:ext>
              </a:extLst>
            </p:cNvPr>
            <p:cNvSpPr>
              <a:spLocks noChangeShapeType="1"/>
            </p:cNvSpPr>
            <p:nvPr/>
          </p:nvSpPr>
          <p:spPr bwMode="auto">
            <a:xfrm>
              <a:off x="2572" y="1554"/>
              <a:ext cx="53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30" name="Group 183">
              <a:extLst>
                <a:ext uri="{FF2B5EF4-FFF2-40B4-BE49-F238E27FC236}">
                  <a16:creationId xmlns:a16="http://schemas.microsoft.com/office/drawing/2014/main" id="{2A6AF175-C9C0-F044-9ECF-011972294E6E}"/>
                </a:ext>
              </a:extLst>
            </p:cNvPr>
            <p:cNvGrpSpPr>
              <a:grpSpLocks/>
            </p:cNvGrpSpPr>
            <p:nvPr/>
          </p:nvGrpSpPr>
          <p:grpSpPr bwMode="auto">
            <a:xfrm>
              <a:off x="2486" y="1427"/>
              <a:ext cx="694" cy="154"/>
              <a:chOff x="2458" y="1450"/>
              <a:chExt cx="694" cy="154"/>
            </a:xfrm>
          </p:grpSpPr>
          <p:sp>
            <p:nvSpPr>
              <p:cNvPr id="131" name="Text Box 184">
                <a:extLst>
                  <a:ext uri="{FF2B5EF4-FFF2-40B4-BE49-F238E27FC236}">
                    <a16:creationId xmlns:a16="http://schemas.microsoft.com/office/drawing/2014/main" id="{69E43EDF-5B05-364C-B439-379F8E8E5464}"/>
                  </a:ext>
                </a:extLst>
              </p:cNvPr>
              <p:cNvSpPr txBox="1">
                <a:spLocks noChangeArrowheads="1"/>
              </p:cNvSpPr>
              <p:nvPr/>
            </p:nvSpPr>
            <p:spPr bwMode="auto">
              <a:xfrm>
                <a:off x="2458" y="1450"/>
                <a:ext cx="69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cwnd &gt; ssthresh</a:t>
                </a:r>
              </a:p>
            </p:txBody>
          </p:sp>
          <p:sp>
            <p:nvSpPr>
              <p:cNvPr id="132" name="Line 185">
                <a:extLst>
                  <a:ext uri="{FF2B5EF4-FFF2-40B4-BE49-F238E27FC236}">
                    <a16:creationId xmlns:a16="http://schemas.microsoft.com/office/drawing/2014/main" id="{A2D5E496-DCFA-5A4E-A6E2-D2DB456893C6}"/>
                  </a:ext>
                </a:extLst>
              </p:cNvPr>
              <p:cNvSpPr>
                <a:spLocks noChangeShapeType="1"/>
              </p:cNvSpPr>
              <p:nvPr/>
            </p:nvSpPr>
            <p:spPr bwMode="auto">
              <a:xfrm>
                <a:off x="2724" y="1557"/>
                <a:ext cx="47"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33" name="Group 242">
            <a:extLst>
              <a:ext uri="{FF2B5EF4-FFF2-40B4-BE49-F238E27FC236}">
                <a16:creationId xmlns:a16="http://schemas.microsoft.com/office/drawing/2014/main" id="{47D1413D-A42B-8C4D-87CC-5C4E42849EFF}"/>
              </a:ext>
            </a:extLst>
          </p:cNvPr>
          <p:cNvGrpSpPr>
            <a:grpSpLocks/>
          </p:cNvGrpSpPr>
          <p:nvPr/>
        </p:nvGrpSpPr>
        <p:grpSpPr bwMode="auto">
          <a:xfrm>
            <a:off x="7118352" y="1429657"/>
            <a:ext cx="2782888" cy="2398713"/>
            <a:chOff x="3476" y="786"/>
            <a:chExt cx="1753" cy="1511"/>
          </a:xfrm>
        </p:grpSpPr>
        <p:grpSp>
          <p:nvGrpSpPr>
            <p:cNvPr id="134" name="Group 164">
              <a:extLst>
                <a:ext uri="{FF2B5EF4-FFF2-40B4-BE49-F238E27FC236}">
                  <a16:creationId xmlns:a16="http://schemas.microsoft.com/office/drawing/2014/main" id="{13A111CF-BAAF-8E4B-AD25-85FAC5339083}"/>
                </a:ext>
              </a:extLst>
            </p:cNvPr>
            <p:cNvGrpSpPr>
              <a:grpSpLocks/>
            </p:cNvGrpSpPr>
            <p:nvPr/>
          </p:nvGrpSpPr>
          <p:grpSpPr bwMode="auto">
            <a:xfrm>
              <a:off x="3602" y="1330"/>
              <a:ext cx="820" cy="754"/>
              <a:chOff x="2293" y="2021"/>
              <a:chExt cx="820" cy="754"/>
            </a:xfrm>
          </p:grpSpPr>
          <p:sp>
            <p:nvSpPr>
              <p:cNvPr id="146" name="Oval 165">
                <a:extLst>
                  <a:ext uri="{FF2B5EF4-FFF2-40B4-BE49-F238E27FC236}">
                    <a16:creationId xmlns:a16="http://schemas.microsoft.com/office/drawing/2014/main" id="{7F0D89BB-B178-8C49-9E72-934506A1B7F6}"/>
                  </a:ext>
                </a:extLst>
              </p:cNvPr>
              <p:cNvSpPr>
                <a:spLocks noChangeArrowheads="1"/>
              </p:cNvSpPr>
              <p:nvPr/>
            </p:nvSpPr>
            <p:spPr bwMode="auto">
              <a:xfrm>
                <a:off x="2293" y="2021"/>
                <a:ext cx="800" cy="754"/>
              </a:xfrm>
              <a:prstGeom prst="ellipse">
                <a:avLst/>
              </a:prstGeom>
              <a:solidFill>
                <a:srgbClr val="00CC99"/>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7" name="Text Box 166">
                <a:extLst>
                  <a:ext uri="{FF2B5EF4-FFF2-40B4-BE49-F238E27FC236}">
                    <a16:creationId xmlns:a16="http://schemas.microsoft.com/office/drawing/2014/main" id="{F3628968-0539-164C-B861-FF5A02A982C1}"/>
                  </a:ext>
                </a:extLst>
              </p:cNvPr>
              <p:cNvSpPr txBox="1">
                <a:spLocks noChangeArrowheads="1"/>
              </p:cNvSpPr>
              <p:nvPr/>
            </p:nvSpPr>
            <p:spPr bwMode="auto">
              <a:xfrm>
                <a:off x="2294" y="2191"/>
                <a:ext cx="819" cy="5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rPr>
                  <a:t>congestion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rPr>
                  <a:t>avoidance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135" name="Group 190">
              <a:extLst>
                <a:ext uri="{FF2B5EF4-FFF2-40B4-BE49-F238E27FC236}">
                  <a16:creationId xmlns:a16="http://schemas.microsoft.com/office/drawing/2014/main" id="{412FAE5F-D426-1A41-B7BF-9EE3E24BCCB0}"/>
                </a:ext>
              </a:extLst>
            </p:cNvPr>
            <p:cNvGrpSpPr>
              <a:grpSpLocks/>
            </p:cNvGrpSpPr>
            <p:nvPr/>
          </p:nvGrpSpPr>
          <p:grpSpPr bwMode="auto">
            <a:xfrm>
              <a:off x="3476" y="786"/>
              <a:ext cx="1496" cy="575"/>
              <a:chOff x="3499" y="904"/>
              <a:chExt cx="1496" cy="575"/>
            </a:xfrm>
          </p:grpSpPr>
          <p:sp>
            <p:nvSpPr>
              <p:cNvPr id="142" name="Text Box 191">
                <a:extLst>
                  <a:ext uri="{FF2B5EF4-FFF2-40B4-BE49-F238E27FC236}">
                    <a16:creationId xmlns:a16="http://schemas.microsoft.com/office/drawing/2014/main" id="{44318C88-BEF5-7146-AE72-3458C7D49FA3}"/>
                  </a:ext>
                </a:extLst>
              </p:cNvPr>
              <p:cNvSpPr txBox="1">
                <a:spLocks noChangeArrowheads="1"/>
              </p:cNvSpPr>
              <p:nvPr/>
            </p:nvSpPr>
            <p:spPr bwMode="auto">
              <a:xfrm>
                <a:off x="3499" y="1037"/>
                <a:ext cx="1496" cy="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a:t>
                </a: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MSS    (MSS/</a:t>
                </a: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dupACKcount</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0</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050" b="0" i="1" u="none" strike="noStrike" kern="0" cap="none" spc="0" normalizeH="0" baseline="0" noProof="0" dirty="0">
                    <a:ln>
                      <a:noFill/>
                    </a:ln>
                    <a:solidFill>
                      <a:srgbClr val="000099"/>
                    </a:solidFill>
                    <a:effectLst/>
                    <a:uLnTx/>
                    <a:uFillTx/>
                    <a:latin typeface="Arial" charset="0"/>
                    <a:ea typeface="ＭＳ Ｐゴシック" charset="0"/>
                    <a:cs typeface="+mn-cs"/>
                  </a:rPr>
                  <a:t>transmit new segment(s), as allowed</a:t>
                </a:r>
              </a:p>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400" b="0" i="1"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3" name="Line 192">
                <a:extLst>
                  <a:ext uri="{FF2B5EF4-FFF2-40B4-BE49-F238E27FC236}">
                    <a16:creationId xmlns:a16="http://schemas.microsoft.com/office/drawing/2014/main" id="{EC5DE775-BD59-2247-B940-402844468A0E}"/>
                  </a:ext>
                </a:extLst>
              </p:cNvPr>
              <p:cNvSpPr>
                <a:spLocks noChangeShapeType="1"/>
              </p:cNvSpPr>
              <p:nvPr/>
            </p:nvSpPr>
            <p:spPr bwMode="auto">
              <a:xfrm>
                <a:off x="3976" y="1054"/>
                <a:ext cx="53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Text Box 193">
                <a:extLst>
                  <a:ext uri="{FF2B5EF4-FFF2-40B4-BE49-F238E27FC236}">
                    <a16:creationId xmlns:a16="http://schemas.microsoft.com/office/drawing/2014/main" id="{1953AC16-16E8-A640-AE22-73DEDE1D319F}"/>
                  </a:ext>
                </a:extLst>
              </p:cNvPr>
              <p:cNvSpPr txBox="1">
                <a:spLocks noChangeArrowheads="1"/>
              </p:cNvSpPr>
              <p:nvPr/>
            </p:nvSpPr>
            <p:spPr bwMode="auto">
              <a:xfrm>
                <a:off x="3974" y="915"/>
                <a:ext cx="471" cy="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new ACK</a:t>
                </a:r>
              </a:p>
            </p:txBody>
          </p:sp>
          <p:sp>
            <p:nvSpPr>
              <p:cNvPr id="145" name="Text Box 194">
                <a:extLst>
                  <a:ext uri="{FF2B5EF4-FFF2-40B4-BE49-F238E27FC236}">
                    <a16:creationId xmlns:a16="http://schemas.microsoft.com/office/drawing/2014/main" id="{6D1C4C5E-4778-AF4F-812A-CF7A44F21F90}"/>
                  </a:ext>
                </a:extLst>
              </p:cNvPr>
              <p:cNvSpPr txBox="1">
                <a:spLocks noChangeArrowheads="1"/>
              </p:cNvSpPr>
              <p:nvPr/>
            </p:nvSpPr>
            <p:spPr bwMode="auto">
              <a:xfrm>
                <a:off x="4311" y="904"/>
                <a:ext cx="173"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Times New Roman" charset="0"/>
                    <a:ea typeface="ＭＳ Ｐゴシック" charset="0"/>
                    <a:cs typeface="+mn-cs"/>
                  </a:rPr>
                  <a:t>.</a:t>
                </a:r>
              </a:p>
            </p:txBody>
          </p:sp>
        </p:grpSp>
        <p:sp>
          <p:nvSpPr>
            <p:cNvPr id="136" name="Freeform 195">
              <a:extLst>
                <a:ext uri="{FF2B5EF4-FFF2-40B4-BE49-F238E27FC236}">
                  <a16:creationId xmlns:a16="http://schemas.microsoft.com/office/drawing/2014/main" id="{4555525A-5282-E944-A402-41F5363AC763}"/>
                </a:ext>
              </a:extLst>
            </p:cNvPr>
            <p:cNvSpPr>
              <a:spLocks/>
            </p:cNvSpPr>
            <p:nvPr/>
          </p:nvSpPr>
          <p:spPr bwMode="auto">
            <a:xfrm rot="9705213">
              <a:off x="4212" y="1145"/>
              <a:ext cx="333" cy="452"/>
            </a:xfrm>
            <a:custGeom>
              <a:avLst/>
              <a:gdLst>
                <a:gd name="T0" fmla="*/ 112 w 376"/>
                <a:gd name="T1" fmla="*/ 306 h 452"/>
                <a:gd name="T2" fmla="*/ 24 w 376"/>
                <a:gd name="T3" fmla="*/ 269 h 452"/>
                <a:gd name="T4" fmla="*/ 62 w 376"/>
                <a:gd name="T5" fmla="*/ 0 h 452"/>
                <a:gd name="T6" fmla="*/ 0 60000 65536"/>
                <a:gd name="T7" fmla="*/ 0 60000 65536"/>
                <a:gd name="T8" fmla="*/ 0 60000 65536"/>
              </a:gdLst>
              <a:ahLst/>
              <a:cxnLst>
                <a:cxn ang="T6">
                  <a:pos x="T0" y="T1"/>
                </a:cxn>
                <a:cxn ang="T7">
                  <a:pos x="T2" y="T3"/>
                </a:cxn>
                <a:cxn ang="T8">
                  <a:pos x="T4" y="T5"/>
                </a:cxn>
              </a:cxnLst>
              <a:rect l="0" t="0" r="r" b="b"/>
              <a:pathLst>
                <a:path w="376" h="452">
                  <a:moveTo>
                    <a:pt x="376" y="306"/>
                  </a:moveTo>
                  <a:cubicBezTo>
                    <a:pt x="332" y="380"/>
                    <a:pt x="164" y="452"/>
                    <a:pt x="82" y="269"/>
                  </a:cubicBezTo>
                  <a:cubicBezTo>
                    <a:pt x="0" y="86"/>
                    <a:pt x="66" y="18"/>
                    <a:pt x="208" y="0"/>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37" name="Group 196">
              <a:extLst>
                <a:ext uri="{FF2B5EF4-FFF2-40B4-BE49-F238E27FC236}">
                  <a16:creationId xmlns:a16="http://schemas.microsoft.com/office/drawing/2014/main" id="{9CDBEBEA-0E7D-9247-8F24-8B50DDA32181}"/>
                </a:ext>
              </a:extLst>
            </p:cNvPr>
            <p:cNvGrpSpPr>
              <a:grpSpLocks/>
            </p:cNvGrpSpPr>
            <p:nvPr/>
          </p:nvGrpSpPr>
          <p:grpSpPr bwMode="auto">
            <a:xfrm>
              <a:off x="4489" y="1909"/>
              <a:ext cx="740" cy="388"/>
              <a:chOff x="4254" y="2922"/>
              <a:chExt cx="740" cy="388"/>
            </a:xfrm>
          </p:grpSpPr>
          <p:sp>
            <p:nvSpPr>
              <p:cNvPr id="139" name="Text Box 197">
                <a:extLst>
                  <a:ext uri="{FF2B5EF4-FFF2-40B4-BE49-F238E27FC236}">
                    <a16:creationId xmlns:a16="http://schemas.microsoft.com/office/drawing/2014/main" id="{F06A41AE-1F53-A747-A3E3-199BBEDFE503}"/>
                  </a:ext>
                </a:extLst>
              </p:cNvPr>
              <p:cNvSpPr txBox="1">
                <a:spLocks noChangeArrowheads="1"/>
              </p:cNvSpPr>
              <p:nvPr/>
            </p:nvSpPr>
            <p:spPr bwMode="auto">
              <a:xfrm>
                <a:off x="4254" y="3062"/>
                <a:ext cx="740" cy="2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dupACKcount++</a:t>
                </a:r>
              </a:p>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0" name="Line 198">
                <a:extLst>
                  <a:ext uri="{FF2B5EF4-FFF2-40B4-BE49-F238E27FC236}">
                    <a16:creationId xmlns:a16="http://schemas.microsoft.com/office/drawing/2014/main" id="{115AC45A-332B-D742-9EEC-EB81F6D52D7E}"/>
                  </a:ext>
                </a:extLst>
              </p:cNvPr>
              <p:cNvSpPr>
                <a:spLocks noChangeShapeType="1"/>
              </p:cNvSpPr>
              <p:nvPr/>
            </p:nvSpPr>
            <p:spPr bwMode="auto">
              <a:xfrm>
                <a:off x="4353" y="3071"/>
                <a:ext cx="53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1" name="Text Box 199">
                <a:extLst>
                  <a:ext uri="{FF2B5EF4-FFF2-40B4-BE49-F238E27FC236}">
                    <a16:creationId xmlns:a16="http://schemas.microsoft.com/office/drawing/2014/main" id="{6DB70069-D3EA-8747-8535-1CB6F40D1A8C}"/>
                  </a:ext>
                </a:extLst>
              </p:cNvPr>
              <p:cNvSpPr txBox="1">
                <a:spLocks noChangeArrowheads="1"/>
              </p:cNvSpPr>
              <p:nvPr/>
            </p:nvSpPr>
            <p:spPr bwMode="auto">
              <a:xfrm>
                <a:off x="4295" y="2922"/>
                <a:ext cx="656" cy="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duplicate ACK</a:t>
                </a:r>
              </a:p>
            </p:txBody>
          </p:sp>
        </p:grpSp>
        <p:sp>
          <p:nvSpPr>
            <p:cNvPr id="138" name="Freeform 200">
              <a:extLst>
                <a:ext uri="{FF2B5EF4-FFF2-40B4-BE49-F238E27FC236}">
                  <a16:creationId xmlns:a16="http://schemas.microsoft.com/office/drawing/2014/main" id="{0667830A-5A65-8243-809F-9599C40170E1}"/>
                </a:ext>
              </a:extLst>
            </p:cNvPr>
            <p:cNvSpPr>
              <a:spLocks/>
            </p:cNvSpPr>
            <p:nvPr/>
          </p:nvSpPr>
          <p:spPr bwMode="auto">
            <a:xfrm rot="-7516021">
              <a:off x="4290" y="1673"/>
              <a:ext cx="333" cy="452"/>
            </a:xfrm>
            <a:custGeom>
              <a:avLst/>
              <a:gdLst>
                <a:gd name="T0" fmla="*/ 112 w 376"/>
                <a:gd name="T1" fmla="*/ 306 h 452"/>
                <a:gd name="T2" fmla="*/ 24 w 376"/>
                <a:gd name="T3" fmla="*/ 269 h 452"/>
                <a:gd name="T4" fmla="*/ 62 w 376"/>
                <a:gd name="T5" fmla="*/ 0 h 452"/>
                <a:gd name="T6" fmla="*/ 0 60000 65536"/>
                <a:gd name="T7" fmla="*/ 0 60000 65536"/>
                <a:gd name="T8" fmla="*/ 0 60000 65536"/>
              </a:gdLst>
              <a:ahLst/>
              <a:cxnLst>
                <a:cxn ang="T6">
                  <a:pos x="T0" y="T1"/>
                </a:cxn>
                <a:cxn ang="T7">
                  <a:pos x="T2" y="T3"/>
                </a:cxn>
                <a:cxn ang="T8">
                  <a:pos x="T4" y="T5"/>
                </a:cxn>
              </a:cxnLst>
              <a:rect l="0" t="0" r="r" b="b"/>
              <a:pathLst>
                <a:path w="376" h="452">
                  <a:moveTo>
                    <a:pt x="376" y="306"/>
                  </a:moveTo>
                  <a:cubicBezTo>
                    <a:pt x="332" y="380"/>
                    <a:pt x="164" y="452"/>
                    <a:pt x="82" y="269"/>
                  </a:cubicBezTo>
                  <a:cubicBezTo>
                    <a:pt x="0" y="86"/>
                    <a:pt x="66" y="18"/>
                    <a:pt x="208" y="0"/>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48" name="Group 245">
            <a:extLst>
              <a:ext uri="{FF2B5EF4-FFF2-40B4-BE49-F238E27FC236}">
                <a16:creationId xmlns:a16="http://schemas.microsoft.com/office/drawing/2014/main" id="{A4501140-CDDA-3942-AE4A-E53AAAF4E371}"/>
              </a:ext>
            </a:extLst>
          </p:cNvPr>
          <p:cNvGrpSpPr>
            <a:grpSpLocks/>
          </p:cNvGrpSpPr>
          <p:nvPr/>
        </p:nvGrpSpPr>
        <p:grpSpPr bwMode="auto">
          <a:xfrm>
            <a:off x="5629276" y="4880882"/>
            <a:ext cx="3417888" cy="1758950"/>
            <a:chOff x="2538" y="2960"/>
            <a:chExt cx="2153" cy="1108"/>
          </a:xfrm>
        </p:grpSpPr>
        <p:grpSp>
          <p:nvGrpSpPr>
            <p:cNvPr id="149" name="Group 167">
              <a:extLst>
                <a:ext uri="{FF2B5EF4-FFF2-40B4-BE49-F238E27FC236}">
                  <a16:creationId xmlns:a16="http://schemas.microsoft.com/office/drawing/2014/main" id="{46D8A9BF-D4B3-C644-AE85-4535FBE08039}"/>
                </a:ext>
              </a:extLst>
            </p:cNvPr>
            <p:cNvGrpSpPr>
              <a:grpSpLocks/>
            </p:cNvGrpSpPr>
            <p:nvPr/>
          </p:nvGrpSpPr>
          <p:grpSpPr bwMode="auto">
            <a:xfrm>
              <a:off x="2538" y="2960"/>
              <a:ext cx="800" cy="767"/>
              <a:chOff x="2454" y="3045"/>
              <a:chExt cx="800" cy="767"/>
            </a:xfrm>
          </p:grpSpPr>
          <p:sp>
            <p:nvSpPr>
              <p:cNvPr id="155" name="Oval 168">
                <a:extLst>
                  <a:ext uri="{FF2B5EF4-FFF2-40B4-BE49-F238E27FC236}">
                    <a16:creationId xmlns:a16="http://schemas.microsoft.com/office/drawing/2014/main" id="{273F9850-79CE-154A-9851-2B7886F3C1C7}"/>
                  </a:ext>
                </a:extLst>
              </p:cNvPr>
              <p:cNvSpPr>
                <a:spLocks noChangeArrowheads="1"/>
              </p:cNvSpPr>
              <p:nvPr/>
            </p:nvSpPr>
            <p:spPr bwMode="auto">
              <a:xfrm>
                <a:off x="2454" y="3045"/>
                <a:ext cx="800" cy="754"/>
              </a:xfrm>
              <a:prstGeom prst="ellipse">
                <a:avLst/>
              </a:prstGeom>
              <a:solidFill>
                <a:srgbClr val="00CC99"/>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6" name="Text Box 169">
                <a:extLst>
                  <a:ext uri="{FF2B5EF4-FFF2-40B4-BE49-F238E27FC236}">
                    <a16:creationId xmlns:a16="http://schemas.microsoft.com/office/drawing/2014/main" id="{65FE5AF3-8597-FF4E-9C17-4817547D4F5B}"/>
                  </a:ext>
                </a:extLst>
              </p:cNvPr>
              <p:cNvSpPr txBox="1">
                <a:spLocks noChangeArrowheads="1"/>
              </p:cNvSpPr>
              <p:nvPr/>
            </p:nvSpPr>
            <p:spPr bwMode="auto">
              <a:xfrm>
                <a:off x="2794" y="3212"/>
                <a:ext cx="161" cy="4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mn-cs"/>
                  </a:rPr>
                  <a:t>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57" name="Text Box 170">
                <a:extLst>
                  <a:ext uri="{FF2B5EF4-FFF2-40B4-BE49-F238E27FC236}">
                    <a16:creationId xmlns:a16="http://schemas.microsoft.com/office/drawing/2014/main" id="{8568651A-5DCC-2242-83C4-76AC890933BB}"/>
                  </a:ext>
                </a:extLst>
              </p:cNvPr>
              <p:cNvSpPr txBox="1">
                <a:spLocks noChangeArrowheads="1"/>
              </p:cNvSpPr>
              <p:nvPr/>
            </p:nvSpPr>
            <p:spPr bwMode="auto">
              <a:xfrm>
                <a:off x="2466" y="3172"/>
                <a:ext cx="780" cy="6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mn-cs"/>
                  </a:rPr>
                  <a:t>fast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mn-cs"/>
                  </a:rPr>
                  <a:t>recovery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150" name="Freeform 220">
              <a:extLst>
                <a:ext uri="{FF2B5EF4-FFF2-40B4-BE49-F238E27FC236}">
                  <a16:creationId xmlns:a16="http://schemas.microsoft.com/office/drawing/2014/main" id="{F8DEF746-89F6-DD47-9435-3FA8C98BF657}"/>
                </a:ext>
              </a:extLst>
            </p:cNvPr>
            <p:cNvSpPr>
              <a:spLocks/>
            </p:cNvSpPr>
            <p:nvPr/>
          </p:nvSpPr>
          <p:spPr bwMode="auto">
            <a:xfrm>
              <a:off x="2775" y="3708"/>
              <a:ext cx="384" cy="161"/>
            </a:xfrm>
            <a:custGeom>
              <a:avLst/>
              <a:gdLst>
                <a:gd name="T0" fmla="*/ 317 w 384"/>
                <a:gd name="T1" fmla="*/ 0 h 161"/>
                <a:gd name="T2" fmla="*/ 189 w 384"/>
                <a:gd name="T3" fmla="*/ 155 h 161"/>
                <a:gd name="T4" fmla="*/ 59 w 384"/>
                <a:gd name="T5" fmla="*/ 13 h 161"/>
                <a:gd name="T6" fmla="*/ 0 60000 65536"/>
                <a:gd name="T7" fmla="*/ 0 60000 65536"/>
                <a:gd name="T8" fmla="*/ 0 60000 65536"/>
              </a:gdLst>
              <a:ahLst/>
              <a:cxnLst>
                <a:cxn ang="T6">
                  <a:pos x="T0" y="T1"/>
                </a:cxn>
                <a:cxn ang="T7">
                  <a:pos x="T2" y="T3"/>
                </a:cxn>
                <a:cxn ang="T8">
                  <a:pos x="T4" y="T5"/>
                </a:cxn>
              </a:cxnLst>
              <a:rect l="0" t="0" r="r" b="b"/>
              <a:pathLst>
                <a:path w="384" h="161">
                  <a:moveTo>
                    <a:pt x="317" y="0"/>
                  </a:moveTo>
                  <a:cubicBezTo>
                    <a:pt x="384" y="42"/>
                    <a:pt x="378" y="149"/>
                    <a:pt x="189" y="155"/>
                  </a:cubicBezTo>
                  <a:cubicBezTo>
                    <a:pt x="0" y="161"/>
                    <a:pt x="3" y="87"/>
                    <a:pt x="59" y="13"/>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1" name="Group 221">
              <a:extLst>
                <a:ext uri="{FF2B5EF4-FFF2-40B4-BE49-F238E27FC236}">
                  <a16:creationId xmlns:a16="http://schemas.microsoft.com/office/drawing/2014/main" id="{08A0BDC4-47ED-4A4B-B585-919226219BA9}"/>
                </a:ext>
              </a:extLst>
            </p:cNvPr>
            <p:cNvGrpSpPr>
              <a:grpSpLocks/>
            </p:cNvGrpSpPr>
            <p:nvPr/>
          </p:nvGrpSpPr>
          <p:grpSpPr bwMode="auto">
            <a:xfrm>
              <a:off x="3191" y="3592"/>
              <a:ext cx="1500" cy="476"/>
              <a:chOff x="3542" y="3496"/>
              <a:chExt cx="1500" cy="476"/>
            </a:xfrm>
          </p:grpSpPr>
          <p:sp>
            <p:nvSpPr>
              <p:cNvPr id="152" name="Text Box 222">
                <a:extLst>
                  <a:ext uri="{FF2B5EF4-FFF2-40B4-BE49-F238E27FC236}">
                    <a16:creationId xmlns:a16="http://schemas.microsoft.com/office/drawing/2014/main" id="{762B1387-82BE-254E-BE6D-368525568202}"/>
                  </a:ext>
                </a:extLst>
              </p:cNvPr>
              <p:cNvSpPr txBox="1">
                <a:spLocks noChangeArrowheads="1"/>
              </p:cNvSpPr>
              <p:nvPr/>
            </p:nvSpPr>
            <p:spPr bwMode="auto">
              <a:xfrm>
                <a:off x="3546" y="3632"/>
                <a:ext cx="1496" cy="3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a:t>
                </a: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MSS</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1" u="none" strike="noStrike" kern="0" cap="none" spc="0" normalizeH="0" baseline="0" noProof="0" dirty="0">
                    <a:ln>
                      <a:noFill/>
                    </a:ln>
                    <a:solidFill>
                      <a:srgbClr val="000099"/>
                    </a:solidFill>
                    <a:effectLst/>
                    <a:uLnTx/>
                    <a:uFillTx/>
                    <a:latin typeface="Arial" charset="0"/>
                    <a:ea typeface="ＭＳ Ｐゴシック" charset="0"/>
                    <a:cs typeface="+mn-cs"/>
                  </a:rPr>
                  <a:t>transmit new segment(s), as allowed</a:t>
                </a: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sz="1400" b="0" i="1" u="none" strike="noStrike" kern="0" cap="none" spc="0" normalizeH="0" baseline="0" noProof="0" dirty="0">
                  <a:ln>
                    <a:noFill/>
                  </a:ln>
                  <a:solidFill>
                    <a:srgbClr val="808080"/>
                  </a:solidFill>
                  <a:effectLst/>
                  <a:uLnTx/>
                  <a:uFillTx/>
                  <a:latin typeface="Arial" charset="0"/>
                  <a:ea typeface="ＭＳ Ｐゴシック" charset="0"/>
                  <a:cs typeface="+mn-cs"/>
                </a:endParaRPr>
              </a:p>
            </p:txBody>
          </p:sp>
          <p:sp>
            <p:nvSpPr>
              <p:cNvPr id="153" name="Line 223">
                <a:extLst>
                  <a:ext uri="{FF2B5EF4-FFF2-40B4-BE49-F238E27FC236}">
                    <a16:creationId xmlns:a16="http://schemas.microsoft.com/office/drawing/2014/main" id="{7058B91F-5545-B546-B726-F5E1D8BF2C19}"/>
                  </a:ext>
                </a:extLst>
              </p:cNvPr>
              <p:cNvSpPr>
                <a:spLocks noChangeShapeType="1"/>
              </p:cNvSpPr>
              <p:nvPr/>
            </p:nvSpPr>
            <p:spPr bwMode="auto">
              <a:xfrm>
                <a:off x="3600" y="3645"/>
                <a:ext cx="53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Text Box 224">
                <a:extLst>
                  <a:ext uri="{FF2B5EF4-FFF2-40B4-BE49-F238E27FC236}">
                    <a16:creationId xmlns:a16="http://schemas.microsoft.com/office/drawing/2014/main" id="{873E83D9-4BDC-D54A-8707-136424BDB746}"/>
                  </a:ext>
                </a:extLst>
              </p:cNvPr>
              <p:cNvSpPr txBox="1">
                <a:spLocks noChangeArrowheads="1"/>
              </p:cNvSpPr>
              <p:nvPr/>
            </p:nvSpPr>
            <p:spPr bwMode="auto">
              <a:xfrm>
                <a:off x="3542" y="3496"/>
                <a:ext cx="656" cy="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duplicate ACK</a:t>
                </a:r>
              </a:p>
            </p:txBody>
          </p:sp>
        </p:grpSp>
      </p:grpSp>
      <p:grpSp>
        <p:nvGrpSpPr>
          <p:cNvPr id="158" name="Group 246">
            <a:extLst>
              <a:ext uri="{FF2B5EF4-FFF2-40B4-BE49-F238E27FC236}">
                <a16:creationId xmlns:a16="http://schemas.microsoft.com/office/drawing/2014/main" id="{B8412DA9-2D8B-1C4F-98FE-2059BE8959A7}"/>
              </a:ext>
            </a:extLst>
          </p:cNvPr>
          <p:cNvGrpSpPr>
            <a:grpSpLocks/>
          </p:cNvGrpSpPr>
          <p:nvPr/>
        </p:nvGrpSpPr>
        <p:grpSpPr bwMode="auto">
          <a:xfrm>
            <a:off x="2427288" y="3561671"/>
            <a:ext cx="3935413" cy="1974851"/>
            <a:chOff x="521" y="2129"/>
            <a:chExt cx="2479" cy="1244"/>
          </a:xfrm>
        </p:grpSpPr>
        <p:grpSp>
          <p:nvGrpSpPr>
            <p:cNvPr id="159" name="Group 212">
              <a:extLst>
                <a:ext uri="{FF2B5EF4-FFF2-40B4-BE49-F238E27FC236}">
                  <a16:creationId xmlns:a16="http://schemas.microsoft.com/office/drawing/2014/main" id="{27BF6FD0-68C2-FB4E-A15D-7CB02F36F01F}"/>
                </a:ext>
              </a:extLst>
            </p:cNvPr>
            <p:cNvGrpSpPr>
              <a:grpSpLocks/>
            </p:cNvGrpSpPr>
            <p:nvPr/>
          </p:nvGrpSpPr>
          <p:grpSpPr bwMode="auto">
            <a:xfrm>
              <a:off x="521" y="2818"/>
              <a:ext cx="1205" cy="555"/>
              <a:chOff x="380" y="2768"/>
              <a:chExt cx="1205" cy="555"/>
            </a:xfrm>
          </p:grpSpPr>
          <p:sp>
            <p:nvSpPr>
              <p:cNvPr id="166" name="Text Box 213">
                <a:extLst>
                  <a:ext uri="{FF2B5EF4-FFF2-40B4-BE49-F238E27FC236}">
                    <a16:creationId xmlns:a16="http://schemas.microsoft.com/office/drawing/2014/main" id="{835AEF52-2056-D649-96F2-661A3FFF1842}"/>
                  </a:ext>
                </a:extLst>
              </p:cNvPr>
              <p:cNvSpPr txBox="1">
                <a:spLocks noChangeArrowheads="1"/>
              </p:cNvSpPr>
              <p:nvPr/>
            </p:nvSpPr>
            <p:spPr bwMode="auto">
              <a:xfrm>
                <a:off x="380" y="2912"/>
                <a:ext cx="1155" cy="4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ssthresh</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a:t>
                </a: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/2</a:t>
                </a:r>
              </a:p>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a:t>
                </a: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ssthresh</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+ 3</a:t>
                </a:r>
              </a:p>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1" u="none" strike="noStrike" kern="0" cap="none" spc="0" normalizeH="0" baseline="0" noProof="0" dirty="0">
                    <a:ln>
                      <a:noFill/>
                    </a:ln>
                    <a:solidFill>
                      <a:srgbClr val="000099"/>
                    </a:solidFill>
                    <a:effectLst/>
                    <a:uLnTx/>
                    <a:uFillTx/>
                    <a:latin typeface="Arial" charset="0"/>
                    <a:ea typeface="ＭＳ Ｐゴシック" charset="0"/>
                    <a:cs typeface="+mn-cs"/>
                  </a:rPr>
                  <a:t>retransmit missing segment</a:t>
                </a:r>
              </a:p>
              <a:p>
                <a:pPr marL="0" marR="0" lvl="0" indent="0" algn="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808080"/>
                  </a:solidFill>
                  <a:effectLst/>
                  <a:uLnTx/>
                  <a:uFillTx/>
                  <a:latin typeface="Arial" charset="0"/>
                  <a:ea typeface="ＭＳ Ｐゴシック" charset="0"/>
                  <a:cs typeface="+mn-cs"/>
                </a:endParaRPr>
              </a:p>
            </p:txBody>
          </p:sp>
          <p:sp>
            <p:nvSpPr>
              <p:cNvPr id="167" name="Line 214">
                <a:extLst>
                  <a:ext uri="{FF2B5EF4-FFF2-40B4-BE49-F238E27FC236}">
                    <a16:creationId xmlns:a16="http://schemas.microsoft.com/office/drawing/2014/main" id="{B74A6245-A319-3040-A4FD-51070B302938}"/>
                  </a:ext>
                </a:extLst>
              </p:cNvPr>
              <p:cNvSpPr>
                <a:spLocks noChangeShapeType="1"/>
              </p:cNvSpPr>
              <p:nvPr/>
            </p:nvSpPr>
            <p:spPr bwMode="auto">
              <a:xfrm>
                <a:off x="925" y="2913"/>
                <a:ext cx="53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8" name="Text Box 215">
                <a:extLst>
                  <a:ext uri="{FF2B5EF4-FFF2-40B4-BE49-F238E27FC236}">
                    <a16:creationId xmlns:a16="http://schemas.microsoft.com/office/drawing/2014/main" id="{92605A3F-01AC-204D-8ED2-AD8024A64FEF}"/>
                  </a:ext>
                </a:extLst>
              </p:cNvPr>
              <p:cNvSpPr txBox="1">
                <a:spLocks noChangeArrowheads="1"/>
              </p:cNvSpPr>
              <p:nvPr/>
            </p:nvSpPr>
            <p:spPr bwMode="auto">
              <a:xfrm>
                <a:off x="751" y="2768"/>
                <a:ext cx="834" cy="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 == 3</a:t>
                </a:r>
              </a:p>
            </p:txBody>
          </p:sp>
        </p:grpSp>
        <p:grpSp>
          <p:nvGrpSpPr>
            <p:cNvPr id="160" name="Group 216">
              <a:extLst>
                <a:ext uri="{FF2B5EF4-FFF2-40B4-BE49-F238E27FC236}">
                  <a16:creationId xmlns:a16="http://schemas.microsoft.com/office/drawing/2014/main" id="{88759198-6D7D-C744-9B7A-D82AAED1D6D1}"/>
                </a:ext>
              </a:extLst>
            </p:cNvPr>
            <p:cNvGrpSpPr>
              <a:grpSpLocks/>
            </p:cNvGrpSpPr>
            <p:nvPr/>
          </p:nvGrpSpPr>
          <p:grpSpPr bwMode="auto">
            <a:xfrm>
              <a:off x="1813" y="2454"/>
              <a:ext cx="1187" cy="550"/>
              <a:chOff x="419" y="2872"/>
              <a:chExt cx="1187" cy="550"/>
            </a:xfrm>
          </p:grpSpPr>
          <p:sp>
            <p:nvSpPr>
              <p:cNvPr id="163" name="Text Box 217">
                <a:extLst>
                  <a:ext uri="{FF2B5EF4-FFF2-40B4-BE49-F238E27FC236}">
                    <a16:creationId xmlns:a16="http://schemas.microsoft.com/office/drawing/2014/main" id="{D4ECB2B0-F2B3-8C4C-BF69-C3CF649CE91F}"/>
                  </a:ext>
                </a:extLst>
              </p:cNvPr>
              <p:cNvSpPr txBox="1">
                <a:spLocks noChangeArrowheads="1"/>
              </p:cNvSpPr>
              <p:nvPr/>
            </p:nvSpPr>
            <p:spPr bwMode="auto">
              <a:xfrm>
                <a:off x="439" y="2872"/>
                <a:ext cx="395" cy="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timeout</a:t>
                </a:r>
              </a:p>
            </p:txBody>
          </p:sp>
          <p:sp>
            <p:nvSpPr>
              <p:cNvPr id="164" name="Text Box 218">
                <a:extLst>
                  <a:ext uri="{FF2B5EF4-FFF2-40B4-BE49-F238E27FC236}">
                    <a16:creationId xmlns:a16="http://schemas.microsoft.com/office/drawing/2014/main" id="{2E4D69CF-352A-DC44-ABC3-90682BEB8316}"/>
                  </a:ext>
                </a:extLst>
              </p:cNvPr>
              <p:cNvSpPr txBox="1">
                <a:spLocks noChangeArrowheads="1"/>
              </p:cNvSpPr>
              <p:nvPr/>
            </p:nvSpPr>
            <p:spPr bwMode="auto">
              <a:xfrm>
                <a:off x="419" y="2989"/>
                <a:ext cx="1187" cy="4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ssthresh = cwnd/2</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cwnd = 1 </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 = 0</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1" u="none" strike="noStrike" kern="0" cap="none" spc="0" normalizeH="0" baseline="0" noProof="0">
                    <a:ln>
                      <a:noFill/>
                    </a:ln>
                    <a:solidFill>
                      <a:srgbClr val="000099"/>
                    </a:solidFill>
                    <a:effectLst/>
                    <a:uLnTx/>
                    <a:uFillTx/>
                    <a:latin typeface="Arial" charset="0"/>
                    <a:ea typeface="ＭＳ Ｐゴシック" charset="0"/>
                    <a:cs typeface="+mn-cs"/>
                  </a:rPr>
                  <a:t>retransmit missing segment</a:t>
                </a: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rPr>
                  <a:t> </a:t>
                </a:r>
              </a:p>
            </p:txBody>
          </p:sp>
          <p:sp>
            <p:nvSpPr>
              <p:cNvPr id="165" name="Line 219">
                <a:extLst>
                  <a:ext uri="{FF2B5EF4-FFF2-40B4-BE49-F238E27FC236}">
                    <a16:creationId xmlns:a16="http://schemas.microsoft.com/office/drawing/2014/main" id="{87674141-7331-B643-AD17-90663185B00F}"/>
                  </a:ext>
                </a:extLst>
              </p:cNvPr>
              <p:cNvSpPr>
                <a:spLocks noChangeShapeType="1"/>
              </p:cNvSpPr>
              <p:nvPr/>
            </p:nvSpPr>
            <p:spPr bwMode="auto">
              <a:xfrm>
                <a:off x="471" y="3014"/>
                <a:ext cx="697"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1" name="Freeform 225">
              <a:extLst>
                <a:ext uri="{FF2B5EF4-FFF2-40B4-BE49-F238E27FC236}">
                  <a16:creationId xmlns:a16="http://schemas.microsoft.com/office/drawing/2014/main" id="{D0DF1910-CE16-3F4D-82F2-6661A32D1366}"/>
                </a:ext>
              </a:extLst>
            </p:cNvPr>
            <p:cNvSpPr>
              <a:spLocks/>
            </p:cNvSpPr>
            <p:nvPr/>
          </p:nvSpPr>
          <p:spPr bwMode="auto">
            <a:xfrm>
              <a:off x="1722" y="2129"/>
              <a:ext cx="740" cy="1146"/>
            </a:xfrm>
            <a:custGeom>
              <a:avLst/>
              <a:gdLst>
                <a:gd name="T0" fmla="*/ 0 w 740"/>
                <a:gd name="T1" fmla="*/ 0 h 1146"/>
                <a:gd name="T2" fmla="*/ 0 w 740"/>
                <a:gd name="T3" fmla="*/ 1146 h 1146"/>
                <a:gd name="T4" fmla="*/ 740 w 740"/>
                <a:gd name="T5" fmla="*/ 1146 h 1146"/>
                <a:gd name="T6" fmla="*/ 0 60000 65536"/>
                <a:gd name="T7" fmla="*/ 0 60000 65536"/>
                <a:gd name="T8" fmla="*/ 0 60000 65536"/>
              </a:gdLst>
              <a:ahLst/>
              <a:cxnLst>
                <a:cxn ang="T6">
                  <a:pos x="T0" y="T1"/>
                </a:cxn>
                <a:cxn ang="T7">
                  <a:pos x="T2" y="T3"/>
                </a:cxn>
                <a:cxn ang="T8">
                  <a:pos x="T4" y="T5"/>
                </a:cxn>
              </a:cxnLst>
              <a:rect l="0" t="0" r="r" b="b"/>
              <a:pathLst>
                <a:path w="740" h="1146">
                  <a:moveTo>
                    <a:pt x="0" y="0"/>
                  </a:moveTo>
                  <a:lnTo>
                    <a:pt x="0" y="1146"/>
                  </a:lnTo>
                  <a:lnTo>
                    <a:pt x="740" y="1146"/>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2" name="Freeform 226">
              <a:extLst>
                <a:ext uri="{FF2B5EF4-FFF2-40B4-BE49-F238E27FC236}">
                  <a16:creationId xmlns:a16="http://schemas.microsoft.com/office/drawing/2014/main" id="{C17ADBE8-E774-7744-9627-8EAB27CA498D}"/>
                </a:ext>
              </a:extLst>
            </p:cNvPr>
            <p:cNvSpPr>
              <a:spLocks/>
            </p:cNvSpPr>
            <p:nvPr/>
          </p:nvSpPr>
          <p:spPr bwMode="auto">
            <a:xfrm>
              <a:off x="1791" y="2146"/>
              <a:ext cx="700" cy="1051"/>
            </a:xfrm>
            <a:custGeom>
              <a:avLst/>
              <a:gdLst>
                <a:gd name="T0" fmla="*/ 700 w 700"/>
                <a:gd name="T1" fmla="*/ 1051 h 1051"/>
                <a:gd name="T2" fmla="*/ 0 w 700"/>
                <a:gd name="T3" fmla="*/ 1051 h 1051"/>
                <a:gd name="T4" fmla="*/ 0 w 700"/>
                <a:gd name="T5" fmla="*/ 0 h 1051"/>
                <a:gd name="T6" fmla="*/ 0 60000 65536"/>
                <a:gd name="T7" fmla="*/ 0 60000 65536"/>
                <a:gd name="T8" fmla="*/ 0 60000 65536"/>
              </a:gdLst>
              <a:ahLst/>
              <a:cxnLst>
                <a:cxn ang="T6">
                  <a:pos x="T0" y="T1"/>
                </a:cxn>
                <a:cxn ang="T7">
                  <a:pos x="T2" y="T3"/>
                </a:cxn>
                <a:cxn ang="T8">
                  <a:pos x="T4" y="T5"/>
                </a:cxn>
              </a:cxnLst>
              <a:rect l="0" t="0" r="r" b="b"/>
              <a:pathLst>
                <a:path w="700" h="1051">
                  <a:moveTo>
                    <a:pt x="700" y="1051"/>
                  </a:moveTo>
                  <a:lnTo>
                    <a:pt x="0" y="1051"/>
                  </a:lnTo>
                  <a:lnTo>
                    <a:pt x="0" y="0"/>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9" name="Group 244">
            <a:extLst>
              <a:ext uri="{FF2B5EF4-FFF2-40B4-BE49-F238E27FC236}">
                <a16:creationId xmlns:a16="http://schemas.microsoft.com/office/drawing/2014/main" id="{E119EB29-C756-884C-BC38-0987621B3623}"/>
              </a:ext>
            </a:extLst>
          </p:cNvPr>
          <p:cNvGrpSpPr>
            <a:grpSpLocks/>
          </p:cNvGrpSpPr>
          <p:nvPr/>
        </p:nvGrpSpPr>
        <p:grpSpPr bwMode="auto">
          <a:xfrm>
            <a:off x="6951663" y="3553730"/>
            <a:ext cx="3022600" cy="1963736"/>
            <a:chOff x="3371" y="2124"/>
            <a:chExt cx="1904" cy="1237"/>
          </a:xfrm>
        </p:grpSpPr>
        <p:grpSp>
          <p:nvGrpSpPr>
            <p:cNvPr id="170" name="Group 201">
              <a:extLst>
                <a:ext uri="{FF2B5EF4-FFF2-40B4-BE49-F238E27FC236}">
                  <a16:creationId xmlns:a16="http://schemas.microsoft.com/office/drawing/2014/main" id="{4F04D146-2950-3743-B95A-4A10EFF81DB8}"/>
                </a:ext>
              </a:extLst>
            </p:cNvPr>
            <p:cNvGrpSpPr>
              <a:grpSpLocks/>
            </p:cNvGrpSpPr>
            <p:nvPr/>
          </p:nvGrpSpPr>
          <p:grpSpPr bwMode="auto">
            <a:xfrm>
              <a:off x="4120" y="2796"/>
              <a:ext cx="1155" cy="565"/>
              <a:chOff x="4142" y="2802"/>
              <a:chExt cx="1155" cy="565"/>
            </a:xfrm>
          </p:grpSpPr>
          <p:sp>
            <p:nvSpPr>
              <p:cNvPr id="172" name="Text Box 202">
                <a:extLst>
                  <a:ext uri="{FF2B5EF4-FFF2-40B4-BE49-F238E27FC236}">
                    <a16:creationId xmlns:a16="http://schemas.microsoft.com/office/drawing/2014/main" id="{9BFA3E4C-9614-6849-975F-C63A42B8182A}"/>
                  </a:ext>
                </a:extLst>
              </p:cNvPr>
              <p:cNvSpPr txBox="1">
                <a:spLocks noChangeArrowheads="1"/>
              </p:cNvSpPr>
              <p:nvPr/>
            </p:nvSpPr>
            <p:spPr bwMode="auto">
              <a:xfrm>
                <a:off x="4142" y="2956"/>
                <a:ext cx="1155" cy="4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ssthresh</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a:t>
                </a: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/2</a:t>
                </a:r>
              </a:p>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a:t>
                </a: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ssthresh</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+ 3</a:t>
                </a:r>
              </a:p>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1050" b="0" i="1" u="none" strike="noStrike" kern="0" cap="none" spc="0" normalizeH="0" baseline="0" noProof="0" dirty="0">
                    <a:ln>
                      <a:noFill/>
                    </a:ln>
                    <a:solidFill>
                      <a:srgbClr val="000099"/>
                    </a:solidFill>
                    <a:effectLst/>
                    <a:uLnTx/>
                    <a:uFillTx/>
                    <a:latin typeface="Arial" charset="0"/>
                    <a:ea typeface="ＭＳ Ｐゴシック" charset="0"/>
                    <a:cs typeface="+mn-cs"/>
                  </a:rPr>
                  <a:t>retransmit missing segment</a:t>
                </a: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sz="1400" b="0" i="1"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73" name="Line 203">
                <a:extLst>
                  <a:ext uri="{FF2B5EF4-FFF2-40B4-BE49-F238E27FC236}">
                    <a16:creationId xmlns:a16="http://schemas.microsoft.com/office/drawing/2014/main" id="{0526C70E-8831-7543-9A32-E54939C11F43}"/>
                  </a:ext>
                </a:extLst>
              </p:cNvPr>
              <p:cNvSpPr>
                <a:spLocks noChangeShapeType="1"/>
              </p:cNvSpPr>
              <p:nvPr/>
            </p:nvSpPr>
            <p:spPr bwMode="auto">
              <a:xfrm>
                <a:off x="4211" y="2950"/>
                <a:ext cx="53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4" name="Text Box 204">
                <a:extLst>
                  <a:ext uri="{FF2B5EF4-FFF2-40B4-BE49-F238E27FC236}">
                    <a16:creationId xmlns:a16="http://schemas.microsoft.com/office/drawing/2014/main" id="{E38A96D7-56D5-4A41-8FD3-090F5E1651F2}"/>
                  </a:ext>
                </a:extLst>
              </p:cNvPr>
              <p:cNvSpPr txBox="1">
                <a:spLocks noChangeArrowheads="1"/>
              </p:cNvSpPr>
              <p:nvPr/>
            </p:nvSpPr>
            <p:spPr bwMode="auto">
              <a:xfrm>
                <a:off x="4154" y="2802"/>
                <a:ext cx="834" cy="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 == 3</a:t>
                </a:r>
              </a:p>
            </p:txBody>
          </p:sp>
        </p:grpSp>
        <p:sp>
          <p:nvSpPr>
            <p:cNvPr id="171" name="Freeform 227">
              <a:extLst>
                <a:ext uri="{FF2B5EF4-FFF2-40B4-BE49-F238E27FC236}">
                  <a16:creationId xmlns:a16="http://schemas.microsoft.com/office/drawing/2014/main" id="{88695EF7-3EC6-874B-9CFA-5F89AE2AD674}"/>
                </a:ext>
              </a:extLst>
            </p:cNvPr>
            <p:cNvSpPr>
              <a:spLocks/>
            </p:cNvSpPr>
            <p:nvPr/>
          </p:nvSpPr>
          <p:spPr bwMode="auto">
            <a:xfrm flipH="1">
              <a:off x="3371" y="2124"/>
              <a:ext cx="740" cy="1146"/>
            </a:xfrm>
            <a:custGeom>
              <a:avLst/>
              <a:gdLst>
                <a:gd name="T0" fmla="*/ 0 w 740"/>
                <a:gd name="T1" fmla="*/ 0 h 1146"/>
                <a:gd name="T2" fmla="*/ 0 w 740"/>
                <a:gd name="T3" fmla="*/ 1146 h 1146"/>
                <a:gd name="T4" fmla="*/ 740 w 740"/>
                <a:gd name="T5" fmla="*/ 1146 h 1146"/>
                <a:gd name="T6" fmla="*/ 0 60000 65536"/>
                <a:gd name="T7" fmla="*/ 0 60000 65536"/>
                <a:gd name="T8" fmla="*/ 0 60000 65536"/>
              </a:gdLst>
              <a:ahLst/>
              <a:cxnLst>
                <a:cxn ang="T6">
                  <a:pos x="T0" y="T1"/>
                </a:cxn>
                <a:cxn ang="T7">
                  <a:pos x="T2" y="T3"/>
                </a:cxn>
                <a:cxn ang="T8">
                  <a:pos x="T4" y="T5"/>
                </a:cxn>
              </a:cxnLst>
              <a:rect l="0" t="0" r="r" b="b"/>
              <a:pathLst>
                <a:path w="740" h="1146">
                  <a:moveTo>
                    <a:pt x="0" y="0"/>
                  </a:moveTo>
                  <a:lnTo>
                    <a:pt x="0" y="1146"/>
                  </a:lnTo>
                  <a:lnTo>
                    <a:pt x="740" y="1146"/>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75" name="Group 243">
            <a:extLst>
              <a:ext uri="{FF2B5EF4-FFF2-40B4-BE49-F238E27FC236}">
                <a16:creationId xmlns:a16="http://schemas.microsoft.com/office/drawing/2014/main" id="{0C2B747B-2F42-7146-A691-54156D653646}"/>
              </a:ext>
            </a:extLst>
          </p:cNvPr>
          <p:cNvGrpSpPr>
            <a:grpSpLocks/>
          </p:cNvGrpSpPr>
          <p:nvPr/>
        </p:nvGrpSpPr>
        <p:grpSpPr bwMode="auto">
          <a:xfrm>
            <a:off x="6716713" y="3579131"/>
            <a:ext cx="1276350" cy="1689099"/>
            <a:chOff x="3223" y="2140"/>
            <a:chExt cx="804" cy="1064"/>
          </a:xfrm>
        </p:grpSpPr>
        <p:sp>
          <p:nvSpPr>
            <p:cNvPr id="176" name="Freeform 228">
              <a:extLst>
                <a:ext uri="{FF2B5EF4-FFF2-40B4-BE49-F238E27FC236}">
                  <a16:creationId xmlns:a16="http://schemas.microsoft.com/office/drawing/2014/main" id="{BFB3D697-0B16-7148-BB51-FD8EA08C4A4A}"/>
                </a:ext>
              </a:extLst>
            </p:cNvPr>
            <p:cNvSpPr>
              <a:spLocks/>
            </p:cNvSpPr>
            <p:nvPr/>
          </p:nvSpPr>
          <p:spPr bwMode="auto">
            <a:xfrm flipH="1">
              <a:off x="3327" y="2140"/>
              <a:ext cx="700" cy="1051"/>
            </a:xfrm>
            <a:custGeom>
              <a:avLst/>
              <a:gdLst>
                <a:gd name="T0" fmla="*/ 700 w 700"/>
                <a:gd name="T1" fmla="*/ 1051 h 1051"/>
                <a:gd name="T2" fmla="*/ 0 w 700"/>
                <a:gd name="T3" fmla="*/ 1051 h 1051"/>
                <a:gd name="T4" fmla="*/ 0 w 700"/>
                <a:gd name="T5" fmla="*/ 0 h 1051"/>
                <a:gd name="T6" fmla="*/ 0 60000 65536"/>
                <a:gd name="T7" fmla="*/ 0 60000 65536"/>
                <a:gd name="T8" fmla="*/ 0 60000 65536"/>
              </a:gdLst>
              <a:ahLst/>
              <a:cxnLst>
                <a:cxn ang="T6">
                  <a:pos x="T0" y="T1"/>
                </a:cxn>
                <a:cxn ang="T7">
                  <a:pos x="T2" y="T3"/>
                </a:cxn>
                <a:cxn ang="T8">
                  <a:pos x="T4" y="T5"/>
                </a:cxn>
              </a:cxnLst>
              <a:rect l="0" t="0" r="r" b="b"/>
              <a:pathLst>
                <a:path w="700" h="1051">
                  <a:moveTo>
                    <a:pt x="700" y="1051"/>
                  </a:moveTo>
                  <a:lnTo>
                    <a:pt x="0" y="1051"/>
                  </a:lnTo>
                  <a:lnTo>
                    <a:pt x="0" y="0"/>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7" name="Group 229">
              <a:extLst>
                <a:ext uri="{FF2B5EF4-FFF2-40B4-BE49-F238E27FC236}">
                  <a16:creationId xmlns:a16="http://schemas.microsoft.com/office/drawing/2014/main" id="{93E7F93E-B410-1B4A-BF61-0D2CB5DE5C53}"/>
                </a:ext>
              </a:extLst>
            </p:cNvPr>
            <p:cNvGrpSpPr>
              <a:grpSpLocks/>
            </p:cNvGrpSpPr>
            <p:nvPr/>
          </p:nvGrpSpPr>
          <p:grpSpPr bwMode="auto">
            <a:xfrm>
              <a:off x="3223" y="2649"/>
              <a:ext cx="785" cy="555"/>
              <a:chOff x="1015" y="3496"/>
              <a:chExt cx="785" cy="555"/>
            </a:xfrm>
          </p:grpSpPr>
          <p:sp>
            <p:nvSpPr>
              <p:cNvPr id="178" name="Text Box 230">
                <a:extLst>
                  <a:ext uri="{FF2B5EF4-FFF2-40B4-BE49-F238E27FC236}">
                    <a16:creationId xmlns:a16="http://schemas.microsoft.com/office/drawing/2014/main" id="{FAD437E2-871A-9848-91F5-5E5990E0131E}"/>
                  </a:ext>
                </a:extLst>
              </p:cNvPr>
              <p:cNvSpPr txBox="1">
                <a:spLocks noChangeArrowheads="1"/>
              </p:cNvSpPr>
              <p:nvPr/>
            </p:nvSpPr>
            <p:spPr bwMode="auto">
              <a:xfrm>
                <a:off x="1015" y="3640"/>
                <a:ext cx="785" cy="4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a:t>
                </a: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ssthresh</a:t>
                </a:r>
                <a:endPar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dupACKcount</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0</a:t>
                </a:r>
              </a:p>
              <a:p>
                <a:pPr marL="0" marR="0" lvl="0" indent="0" algn="r" defTabSz="914400" rtl="0" eaLnBrk="1" fontAlgn="base" latinLnBrk="0" hangingPunct="1">
                  <a:lnSpc>
                    <a:spcPct val="8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179" name="Group 231">
                <a:extLst>
                  <a:ext uri="{FF2B5EF4-FFF2-40B4-BE49-F238E27FC236}">
                    <a16:creationId xmlns:a16="http://schemas.microsoft.com/office/drawing/2014/main" id="{E00D3831-3686-434C-A9FB-CC62A89C2D35}"/>
                  </a:ext>
                </a:extLst>
              </p:cNvPr>
              <p:cNvGrpSpPr>
                <a:grpSpLocks/>
              </p:cNvGrpSpPr>
              <p:nvPr/>
            </p:nvGrpSpPr>
            <p:grpSpPr bwMode="auto">
              <a:xfrm>
                <a:off x="1190" y="3496"/>
                <a:ext cx="582" cy="160"/>
                <a:chOff x="1190" y="3496"/>
                <a:chExt cx="582" cy="160"/>
              </a:xfrm>
            </p:grpSpPr>
            <p:sp>
              <p:nvSpPr>
                <p:cNvPr id="180" name="Line 232">
                  <a:extLst>
                    <a:ext uri="{FF2B5EF4-FFF2-40B4-BE49-F238E27FC236}">
                      <a16:creationId xmlns:a16="http://schemas.microsoft.com/office/drawing/2014/main" id="{97E85298-2987-D742-8F32-C0FF7A3D4B93}"/>
                    </a:ext>
                  </a:extLst>
                </p:cNvPr>
                <p:cNvSpPr>
                  <a:spLocks noChangeShapeType="1"/>
                </p:cNvSpPr>
                <p:nvPr/>
              </p:nvSpPr>
              <p:spPr bwMode="auto">
                <a:xfrm>
                  <a:off x="1190" y="3641"/>
                  <a:ext cx="53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1" name="Text Box 233">
                  <a:extLst>
                    <a:ext uri="{FF2B5EF4-FFF2-40B4-BE49-F238E27FC236}">
                      <a16:creationId xmlns:a16="http://schemas.microsoft.com/office/drawing/2014/main" id="{3BF52C9D-20DA-2242-A28A-394E7476B8A1}"/>
                    </a:ext>
                  </a:extLst>
                </p:cNvPr>
                <p:cNvSpPr txBox="1">
                  <a:spLocks noChangeArrowheads="1"/>
                </p:cNvSpPr>
                <p:nvPr/>
              </p:nvSpPr>
              <p:spPr bwMode="auto">
                <a:xfrm>
                  <a:off x="1287" y="3496"/>
                  <a:ext cx="485" cy="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New ACK</a:t>
                  </a:r>
                </a:p>
              </p:txBody>
            </p:sp>
          </p:grpSp>
        </p:grpSp>
      </p:grpSp>
      <p:grpSp>
        <p:nvGrpSpPr>
          <p:cNvPr id="182" name="Group 241">
            <a:extLst>
              <a:ext uri="{FF2B5EF4-FFF2-40B4-BE49-F238E27FC236}">
                <a16:creationId xmlns:a16="http://schemas.microsoft.com/office/drawing/2014/main" id="{CDA92C42-F115-FC40-A5F8-C407673481F7}"/>
              </a:ext>
            </a:extLst>
          </p:cNvPr>
          <p:cNvGrpSpPr>
            <a:grpSpLocks/>
          </p:cNvGrpSpPr>
          <p:nvPr/>
        </p:nvGrpSpPr>
        <p:grpSpPr bwMode="auto">
          <a:xfrm>
            <a:off x="2386012" y="1545544"/>
            <a:ext cx="5038723" cy="2706689"/>
            <a:chOff x="495" y="859"/>
            <a:chExt cx="3174" cy="1705"/>
          </a:xfrm>
        </p:grpSpPr>
        <p:grpSp>
          <p:nvGrpSpPr>
            <p:cNvPr id="183" name="Group 161">
              <a:extLst>
                <a:ext uri="{FF2B5EF4-FFF2-40B4-BE49-F238E27FC236}">
                  <a16:creationId xmlns:a16="http://schemas.microsoft.com/office/drawing/2014/main" id="{7F0341B7-207C-3E40-8EC6-5911313C0608}"/>
                </a:ext>
              </a:extLst>
            </p:cNvPr>
            <p:cNvGrpSpPr>
              <a:grpSpLocks/>
            </p:cNvGrpSpPr>
            <p:nvPr/>
          </p:nvGrpSpPr>
          <p:grpSpPr bwMode="auto">
            <a:xfrm>
              <a:off x="1329" y="1320"/>
              <a:ext cx="800" cy="754"/>
              <a:chOff x="996" y="1773"/>
              <a:chExt cx="800" cy="754"/>
            </a:xfrm>
          </p:grpSpPr>
          <p:sp>
            <p:nvSpPr>
              <p:cNvPr id="204" name="Oval 162">
                <a:extLst>
                  <a:ext uri="{FF2B5EF4-FFF2-40B4-BE49-F238E27FC236}">
                    <a16:creationId xmlns:a16="http://schemas.microsoft.com/office/drawing/2014/main" id="{85E503DF-C6D4-9C4A-947F-F93B4C816434}"/>
                  </a:ext>
                </a:extLst>
              </p:cNvPr>
              <p:cNvSpPr>
                <a:spLocks noChangeArrowheads="1"/>
              </p:cNvSpPr>
              <p:nvPr/>
            </p:nvSpPr>
            <p:spPr bwMode="auto">
              <a:xfrm>
                <a:off x="996" y="1773"/>
                <a:ext cx="800" cy="754"/>
              </a:xfrm>
              <a:prstGeom prst="ellipse">
                <a:avLst/>
              </a:prstGeom>
              <a:solidFill>
                <a:srgbClr val="00CC99"/>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5" name="Text Box 163">
                <a:extLst>
                  <a:ext uri="{FF2B5EF4-FFF2-40B4-BE49-F238E27FC236}">
                    <a16:creationId xmlns:a16="http://schemas.microsoft.com/office/drawing/2014/main" id="{30575E3B-F1CE-CF43-A7C5-219046488BC3}"/>
                  </a:ext>
                </a:extLst>
              </p:cNvPr>
              <p:cNvSpPr txBox="1">
                <a:spLocks noChangeArrowheads="1"/>
              </p:cNvSpPr>
              <p:nvPr/>
            </p:nvSpPr>
            <p:spPr bwMode="auto">
              <a:xfrm>
                <a:off x="1159" y="1946"/>
                <a:ext cx="485" cy="4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mn-cs"/>
                  </a:rPr>
                  <a:t>slow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mn-cs"/>
                  </a:rPr>
                  <a:t>start</a:t>
                </a:r>
              </a:p>
            </p:txBody>
          </p:sp>
        </p:grpSp>
        <p:grpSp>
          <p:nvGrpSpPr>
            <p:cNvPr id="184" name="Group 177">
              <a:extLst>
                <a:ext uri="{FF2B5EF4-FFF2-40B4-BE49-F238E27FC236}">
                  <a16:creationId xmlns:a16="http://schemas.microsoft.com/office/drawing/2014/main" id="{5836A4F2-D62D-B147-A532-A57E3C2474B2}"/>
                </a:ext>
              </a:extLst>
            </p:cNvPr>
            <p:cNvGrpSpPr>
              <a:grpSpLocks/>
            </p:cNvGrpSpPr>
            <p:nvPr/>
          </p:nvGrpSpPr>
          <p:grpSpPr bwMode="auto">
            <a:xfrm>
              <a:off x="496" y="2026"/>
              <a:ext cx="1187" cy="538"/>
              <a:chOff x="384" y="2713"/>
              <a:chExt cx="1187" cy="538"/>
            </a:xfrm>
          </p:grpSpPr>
          <p:sp>
            <p:nvSpPr>
              <p:cNvPr id="201" name="Text Box 178">
                <a:extLst>
                  <a:ext uri="{FF2B5EF4-FFF2-40B4-BE49-F238E27FC236}">
                    <a16:creationId xmlns:a16="http://schemas.microsoft.com/office/drawing/2014/main" id="{1852AE28-C2EC-5542-A261-91B127FC6EEC}"/>
                  </a:ext>
                </a:extLst>
              </p:cNvPr>
              <p:cNvSpPr txBox="1">
                <a:spLocks noChangeArrowheads="1"/>
              </p:cNvSpPr>
              <p:nvPr/>
            </p:nvSpPr>
            <p:spPr bwMode="auto">
              <a:xfrm>
                <a:off x="777" y="2713"/>
                <a:ext cx="395" cy="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timeout</a:t>
                </a:r>
              </a:p>
            </p:txBody>
          </p:sp>
          <p:sp>
            <p:nvSpPr>
              <p:cNvPr id="202" name="Text Box 179">
                <a:extLst>
                  <a:ext uri="{FF2B5EF4-FFF2-40B4-BE49-F238E27FC236}">
                    <a16:creationId xmlns:a16="http://schemas.microsoft.com/office/drawing/2014/main" id="{238E26A7-D428-7446-B0EA-57A95D6A24D0}"/>
                  </a:ext>
                </a:extLst>
              </p:cNvPr>
              <p:cNvSpPr txBox="1">
                <a:spLocks noChangeArrowheads="1"/>
              </p:cNvSpPr>
              <p:nvPr/>
            </p:nvSpPr>
            <p:spPr bwMode="auto">
              <a:xfrm>
                <a:off x="384" y="2840"/>
                <a:ext cx="1187" cy="4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ssthresh = cwnd/2 </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cwnd = 1 MSS</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 = 0</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1" u="none" strike="noStrike" kern="0" cap="none" spc="0" normalizeH="0" baseline="0" noProof="0">
                    <a:ln>
                      <a:noFill/>
                    </a:ln>
                    <a:solidFill>
                      <a:srgbClr val="000099"/>
                    </a:solidFill>
                    <a:effectLst/>
                    <a:uLnTx/>
                    <a:uFillTx/>
                    <a:latin typeface="Arial" charset="0"/>
                    <a:ea typeface="ＭＳ Ｐゴシック" charset="0"/>
                    <a:cs typeface="+mn-cs"/>
                  </a:rPr>
                  <a:t>retransmit missing segment</a:t>
                </a: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rPr>
                  <a:t> </a:t>
                </a:r>
              </a:p>
            </p:txBody>
          </p:sp>
          <p:sp>
            <p:nvSpPr>
              <p:cNvPr id="203" name="Line 180">
                <a:extLst>
                  <a:ext uri="{FF2B5EF4-FFF2-40B4-BE49-F238E27FC236}">
                    <a16:creationId xmlns:a16="http://schemas.microsoft.com/office/drawing/2014/main" id="{4D339203-1563-3844-9642-20DAA4DBE4B3}"/>
                  </a:ext>
                </a:extLst>
              </p:cNvPr>
              <p:cNvSpPr>
                <a:spLocks noChangeShapeType="1"/>
              </p:cNvSpPr>
              <p:nvPr/>
            </p:nvSpPr>
            <p:spPr bwMode="auto">
              <a:xfrm>
                <a:off x="709" y="2855"/>
                <a:ext cx="53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85" name="Group 186">
              <a:extLst>
                <a:ext uri="{FF2B5EF4-FFF2-40B4-BE49-F238E27FC236}">
                  <a16:creationId xmlns:a16="http://schemas.microsoft.com/office/drawing/2014/main" id="{F5B6412F-86EA-644E-B751-4756A58400F6}"/>
                </a:ext>
              </a:extLst>
            </p:cNvPr>
            <p:cNvGrpSpPr>
              <a:grpSpLocks/>
            </p:cNvGrpSpPr>
            <p:nvPr/>
          </p:nvGrpSpPr>
          <p:grpSpPr bwMode="auto">
            <a:xfrm>
              <a:off x="2173" y="960"/>
              <a:ext cx="1496" cy="561"/>
              <a:chOff x="2683" y="798"/>
              <a:chExt cx="1496" cy="561"/>
            </a:xfrm>
          </p:grpSpPr>
          <p:sp>
            <p:nvSpPr>
              <p:cNvPr id="198" name="Text Box 187">
                <a:extLst>
                  <a:ext uri="{FF2B5EF4-FFF2-40B4-BE49-F238E27FC236}">
                    <a16:creationId xmlns:a16="http://schemas.microsoft.com/office/drawing/2014/main" id="{33745650-56D6-E74A-A07A-E27A58809560}"/>
                  </a:ext>
                </a:extLst>
              </p:cNvPr>
              <p:cNvSpPr txBox="1">
                <a:spLocks noChangeArrowheads="1"/>
              </p:cNvSpPr>
              <p:nvPr/>
            </p:nvSpPr>
            <p:spPr bwMode="auto">
              <a:xfrm>
                <a:off x="2683" y="917"/>
                <a:ext cx="1496" cy="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cwnd = cwnd+MSS</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 = 0</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50" b="0" i="1" u="none" strike="noStrike" kern="0" cap="none" spc="0" normalizeH="0" baseline="0" noProof="0">
                    <a:ln>
                      <a:noFill/>
                    </a:ln>
                    <a:solidFill>
                      <a:srgbClr val="000099"/>
                    </a:solidFill>
                    <a:effectLst/>
                    <a:uLnTx/>
                    <a:uFillTx/>
                    <a:latin typeface="Arial" charset="0"/>
                    <a:ea typeface="ＭＳ Ｐゴシック" charset="0"/>
                    <a:cs typeface="+mn-cs"/>
                  </a:rPr>
                  <a:t>transmit new segment(s), as allowed</a:t>
                </a: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99" name="Line 188">
                <a:extLst>
                  <a:ext uri="{FF2B5EF4-FFF2-40B4-BE49-F238E27FC236}">
                    <a16:creationId xmlns:a16="http://schemas.microsoft.com/office/drawing/2014/main" id="{77E99221-132E-174B-8CBE-C1A955C064C2}"/>
                  </a:ext>
                </a:extLst>
              </p:cNvPr>
              <p:cNvSpPr>
                <a:spLocks noChangeShapeType="1"/>
              </p:cNvSpPr>
              <p:nvPr/>
            </p:nvSpPr>
            <p:spPr bwMode="auto">
              <a:xfrm>
                <a:off x="2744" y="934"/>
                <a:ext cx="53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Text Box 189">
                <a:extLst>
                  <a:ext uri="{FF2B5EF4-FFF2-40B4-BE49-F238E27FC236}">
                    <a16:creationId xmlns:a16="http://schemas.microsoft.com/office/drawing/2014/main" id="{321F9ADE-2971-8D42-964D-F2D594BDE59B}"/>
                  </a:ext>
                </a:extLst>
              </p:cNvPr>
              <p:cNvSpPr txBox="1">
                <a:spLocks noChangeArrowheads="1"/>
              </p:cNvSpPr>
              <p:nvPr/>
            </p:nvSpPr>
            <p:spPr bwMode="auto">
              <a:xfrm>
                <a:off x="2697" y="798"/>
                <a:ext cx="471" cy="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new ACK</a:t>
                </a:r>
              </a:p>
            </p:txBody>
          </p:sp>
        </p:grpSp>
        <p:sp>
          <p:nvSpPr>
            <p:cNvPr id="186" name="Freeform 205">
              <a:extLst>
                <a:ext uri="{FF2B5EF4-FFF2-40B4-BE49-F238E27FC236}">
                  <a16:creationId xmlns:a16="http://schemas.microsoft.com/office/drawing/2014/main" id="{B9844AE8-814B-7A49-BCA7-110579E99E1F}"/>
                </a:ext>
              </a:extLst>
            </p:cNvPr>
            <p:cNvSpPr>
              <a:spLocks/>
            </p:cNvSpPr>
            <p:nvPr/>
          </p:nvSpPr>
          <p:spPr bwMode="auto">
            <a:xfrm>
              <a:off x="1601" y="1129"/>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Freeform 206">
              <a:extLst>
                <a:ext uri="{FF2B5EF4-FFF2-40B4-BE49-F238E27FC236}">
                  <a16:creationId xmlns:a16="http://schemas.microsoft.com/office/drawing/2014/main" id="{750DB278-39B5-E245-8F7C-23929FAC1479}"/>
                </a:ext>
              </a:extLst>
            </p:cNvPr>
            <p:cNvSpPr>
              <a:spLocks/>
            </p:cNvSpPr>
            <p:nvPr/>
          </p:nvSpPr>
          <p:spPr bwMode="auto">
            <a:xfrm rot="2575893">
              <a:off x="1950" y="1316"/>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8" name="Group 207">
              <a:extLst>
                <a:ext uri="{FF2B5EF4-FFF2-40B4-BE49-F238E27FC236}">
                  <a16:creationId xmlns:a16="http://schemas.microsoft.com/office/drawing/2014/main" id="{4E427184-7EF7-C840-827D-A9660DD49F4A}"/>
                </a:ext>
              </a:extLst>
            </p:cNvPr>
            <p:cNvGrpSpPr>
              <a:grpSpLocks/>
            </p:cNvGrpSpPr>
            <p:nvPr/>
          </p:nvGrpSpPr>
          <p:grpSpPr bwMode="auto">
            <a:xfrm>
              <a:off x="1445" y="859"/>
              <a:ext cx="740" cy="388"/>
              <a:chOff x="4254" y="2922"/>
              <a:chExt cx="740" cy="388"/>
            </a:xfrm>
          </p:grpSpPr>
          <p:sp>
            <p:nvSpPr>
              <p:cNvPr id="195" name="Text Box 208">
                <a:extLst>
                  <a:ext uri="{FF2B5EF4-FFF2-40B4-BE49-F238E27FC236}">
                    <a16:creationId xmlns:a16="http://schemas.microsoft.com/office/drawing/2014/main" id="{7E5221C3-2422-AB42-AB8F-F98DF12DC473}"/>
                  </a:ext>
                </a:extLst>
              </p:cNvPr>
              <p:cNvSpPr txBox="1">
                <a:spLocks noChangeArrowheads="1"/>
              </p:cNvSpPr>
              <p:nvPr/>
            </p:nvSpPr>
            <p:spPr bwMode="auto">
              <a:xfrm>
                <a:off x="4254" y="3062"/>
                <a:ext cx="740" cy="2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a:t>
                </a:r>
              </a:p>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96" name="Line 209">
                <a:extLst>
                  <a:ext uri="{FF2B5EF4-FFF2-40B4-BE49-F238E27FC236}">
                    <a16:creationId xmlns:a16="http://schemas.microsoft.com/office/drawing/2014/main" id="{0ED363ED-03C6-214E-BEF4-679C86095020}"/>
                  </a:ext>
                </a:extLst>
              </p:cNvPr>
              <p:cNvSpPr>
                <a:spLocks noChangeShapeType="1"/>
              </p:cNvSpPr>
              <p:nvPr/>
            </p:nvSpPr>
            <p:spPr bwMode="auto">
              <a:xfrm>
                <a:off x="4353" y="3071"/>
                <a:ext cx="53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7" name="Text Box 210">
                <a:extLst>
                  <a:ext uri="{FF2B5EF4-FFF2-40B4-BE49-F238E27FC236}">
                    <a16:creationId xmlns:a16="http://schemas.microsoft.com/office/drawing/2014/main" id="{2593DC72-BD77-FC4D-AA2D-CA14FF49E8C6}"/>
                  </a:ext>
                </a:extLst>
              </p:cNvPr>
              <p:cNvSpPr txBox="1">
                <a:spLocks noChangeArrowheads="1"/>
              </p:cNvSpPr>
              <p:nvPr/>
            </p:nvSpPr>
            <p:spPr bwMode="auto">
              <a:xfrm>
                <a:off x="4295" y="2922"/>
                <a:ext cx="656" cy="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duplicate ACK</a:t>
                </a:r>
              </a:p>
            </p:txBody>
          </p:sp>
        </p:grpSp>
        <p:sp>
          <p:nvSpPr>
            <p:cNvPr id="189" name="Freeform 211">
              <a:extLst>
                <a:ext uri="{FF2B5EF4-FFF2-40B4-BE49-F238E27FC236}">
                  <a16:creationId xmlns:a16="http://schemas.microsoft.com/office/drawing/2014/main" id="{3E6B1AA0-4286-9245-837B-6CBC21CE7E5B}"/>
                </a:ext>
              </a:extLst>
            </p:cNvPr>
            <p:cNvSpPr>
              <a:spLocks/>
            </p:cNvSpPr>
            <p:nvPr/>
          </p:nvSpPr>
          <p:spPr bwMode="auto">
            <a:xfrm rot="-8222029">
              <a:off x="1204" y="1903"/>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34">
              <a:extLst>
                <a:ext uri="{FF2B5EF4-FFF2-40B4-BE49-F238E27FC236}">
                  <a16:creationId xmlns:a16="http://schemas.microsoft.com/office/drawing/2014/main" id="{F4D43A0C-EE6E-EC4A-8B33-48E0CE84AD67}"/>
                </a:ext>
              </a:extLst>
            </p:cNvPr>
            <p:cNvSpPr>
              <a:spLocks noChangeShapeType="1"/>
            </p:cNvSpPr>
            <p:nvPr/>
          </p:nvSpPr>
          <p:spPr bwMode="auto">
            <a:xfrm>
              <a:off x="536" y="1649"/>
              <a:ext cx="752" cy="1"/>
            </a:xfrm>
            <a:prstGeom prst="line">
              <a:avLst/>
            </a:prstGeom>
            <a:noFill/>
            <a:ln w="9525">
              <a:solidFill>
                <a:srgbClr val="000000"/>
              </a:solidFill>
              <a:prstDash val="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91" name="Group 235">
              <a:extLst>
                <a:ext uri="{FF2B5EF4-FFF2-40B4-BE49-F238E27FC236}">
                  <a16:creationId xmlns:a16="http://schemas.microsoft.com/office/drawing/2014/main" id="{A04F248C-CB56-5341-9121-CD7548EA20D6}"/>
                </a:ext>
              </a:extLst>
            </p:cNvPr>
            <p:cNvGrpSpPr>
              <a:grpSpLocks/>
            </p:cNvGrpSpPr>
            <p:nvPr/>
          </p:nvGrpSpPr>
          <p:grpSpPr bwMode="auto">
            <a:xfrm>
              <a:off x="495" y="1255"/>
              <a:ext cx="785" cy="429"/>
              <a:chOff x="517" y="936"/>
              <a:chExt cx="785" cy="429"/>
            </a:xfrm>
          </p:grpSpPr>
          <p:sp>
            <p:nvSpPr>
              <p:cNvPr id="192" name="Text Box 236">
                <a:extLst>
                  <a:ext uri="{FF2B5EF4-FFF2-40B4-BE49-F238E27FC236}">
                    <a16:creationId xmlns:a16="http://schemas.microsoft.com/office/drawing/2014/main" id="{DFCAD05B-CECB-F74A-83C0-04809C56403D}"/>
                  </a:ext>
                </a:extLst>
              </p:cNvPr>
              <p:cNvSpPr txBox="1">
                <a:spLocks noChangeArrowheads="1"/>
              </p:cNvSpPr>
              <p:nvPr/>
            </p:nvSpPr>
            <p:spPr bwMode="auto">
              <a:xfrm>
                <a:off x="816" y="936"/>
                <a:ext cx="175" cy="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ymbol" charset="0"/>
                    <a:ea typeface="ＭＳ Ｐゴシック" charset="0"/>
                    <a:cs typeface="+mn-cs"/>
                  </a:rPr>
                  <a:t>L</a:t>
                </a:r>
              </a:p>
            </p:txBody>
          </p:sp>
          <p:sp>
            <p:nvSpPr>
              <p:cNvPr id="193" name="Text Box 237">
                <a:extLst>
                  <a:ext uri="{FF2B5EF4-FFF2-40B4-BE49-F238E27FC236}">
                    <a16:creationId xmlns:a16="http://schemas.microsoft.com/office/drawing/2014/main" id="{74E71529-C1EB-3448-B321-63BB937B34FE}"/>
                  </a:ext>
                </a:extLst>
              </p:cNvPr>
              <p:cNvSpPr txBox="1">
                <a:spLocks noChangeArrowheads="1"/>
              </p:cNvSpPr>
              <p:nvPr/>
            </p:nvSpPr>
            <p:spPr bwMode="auto">
              <a:xfrm>
                <a:off x="517" y="1063"/>
                <a:ext cx="785" cy="3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cwnd = 1 MSS</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ssthresh = 64 KB</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 = 0</a:t>
                </a: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94" name="Line 238">
                <a:extLst>
                  <a:ext uri="{FF2B5EF4-FFF2-40B4-BE49-F238E27FC236}">
                    <a16:creationId xmlns:a16="http://schemas.microsoft.com/office/drawing/2014/main" id="{6EA26674-D5C9-9744-9287-ED272FC85120}"/>
                  </a:ext>
                </a:extLst>
              </p:cNvPr>
              <p:cNvSpPr>
                <a:spLocks noChangeShapeType="1"/>
              </p:cNvSpPr>
              <p:nvPr/>
            </p:nvSpPr>
            <p:spPr bwMode="auto">
              <a:xfrm>
                <a:off x="641" y="1078"/>
                <a:ext cx="53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206" name="Group 255">
            <a:extLst>
              <a:ext uri="{FF2B5EF4-FFF2-40B4-BE49-F238E27FC236}">
                <a16:creationId xmlns:a16="http://schemas.microsoft.com/office/drawing/2014/main" id="{A2B043F7-099D-4D44-B22F-E06E9FF1DB1B}"/>
              </a:ext>
            </a:extLst>
          </p:cNvPr>
          <p:cNvGrpSpPr>
            <a:grpSpLocks/>
          </p:cNvGrpSpPr>
          <p:nvPr/>
        </p:nvGrpSpPr>
        <p:grpSpPr bwMode="auto">
          <a:xfrm>
            <a:off x="2405063" y="2982232"/>
            <a:ext cx="3167062" cy="1312862"/>
            <a:chOff x="509" y="1766"/>
            <a:chExt cx="1995" cy="827"/>
          </a:xfrm>
        </p:grpSpPr>
        <p:pic>
          <p:nvPicPr>
            <p:cNvPr id="207" name="Picture 252">
              <a:extLst>
                <a:ext uri="{FF2B5EF4-FFF2-40B4-BE49-F238E27FC236}">
                  <a16:creationId xmlns:a16="http://schemas.microsoft.com/office/drawing/2014/main" id="{13117D26-6951-3D4A-A5F0-C71B4A0E4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09" y="1992"/>
              <a:ext cx="262" cy="2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08" name="Picture 253">
              <a:extLst>
                <a:ext uri="{FF2B5EF4-FFF2-40B4-BE49-F238E27FC236}">
                  <a16:creationId xmlns:a16="http://schemas.microsoft.com/office/drawing/2014/main" id="{DB7493BD-9E6A-CC43-BB12-1EF71B377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42" y="1766"/>
              <a:ext cx="262" cy="2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09" name="Picture 254">
              <a:extLst>
                <a:ext uri="{FF2B5EF4-FFF2-40B4-BE49-F238E27FC236}">
                  <a16:creationId xmlns:a16="http://schemas.microsoft.com/office/drawing/2014/main" id="{919A68A3-008C-A945-88F7-16E52DA21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64" y="2348"/>
              <a:ext cx="262" cy="2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grpSp>
        <p:nvGrpSpPr>
          <p:cNvPr id="210" name="Group 297">
            <a:extLst>
              <a:ext uri="{FF2B5EF4-FFF2-40B4-BE49-F238E27FC236}">
                <a16:creationId xmlns:a16="http://schemas.microsoft.com/office/drawing/2014/main" id="{439C2129-4880-6149-9CCA-EB3347A6F350}"/>
              </a:ext>
            </a:extLst>
          </p:cNvPr>
          <p:cNvGrpSpPr>
            <a:grpSpLocks/>
          </p:cNvGrpSpPr>
          <p:nvPr/>
        </p:nvGrpSpPr>
        <p:grpSpPr bwMode="auto">
          <a:xfrm>
            <a:off x="5102225" y="1208994"/>
            <a:ext cx="4333875" cy="3243263"/>
            <a:chOff x="2205" y="641"/>
            <a:chExt cx="2730" cy="2043"/>
          </a:xfrm>
        </p:grpSpPr>
        <p:grpSp>
          <p:nvGrpSpPr>
            <p:cNvPr id="211" name="Group 282">
              <a:extLst>
                <a:ext uri="{FF2B5EF4-FFF2-40B4-BE49-F238E27FC236}">
                  <a16:creationId xmlns:a16="http://schemas.microsoft.com/office/drawing/2014/main" id="{6BDFE812-AF51-D241-B4AE-BA4F204E8DF8}"/>
                </a:ext>
              </a:extLst>
            </p:cNvPr>
            <p:cNvGrpSpPr>
              <a:grpSpLocks/>
            </p:cNvGrpSpPr>
            <p:nvPr/>
          </p:nvGrpSpPr>
          <p:grpSpPr bwMode="auto">
            <a:xfrm>
              <a:off x="3381" y="2381"/>
              <a:ext cx="583" cy="303"/>
              <a:chOff x="1166" y="3601"/>
              <a:chExt cx="583" cy="303"/>
            </a:xfrm>
          </p:grpSpPr>
          <p:grpSp>
            <p:nvGrpSpPr>
              <p:cNvPr id="222" name="Group 283">
                <a:extLst>
                  <a:ext uri="{FF2B5EF4-FFF2-40B4-BE49-F238E27FC236}">
                    <a16:creationId xmlns:a16="http://schemas.microsoft.com/office/drawing/2014/main" id="{82205633-61E5-A34B-80F4-B06EBB50B0C8}"/>
                  </a:ext>
                </a:extLst>
              </p:cNvPr>
              <p:cNvGrpSpPr>
                <a:grpSpLocks/>
              </p:cNvGrpSpPr>
              <p:nvPr/>
            </p:nvGrpSpPr>
            <p:grpSpPr bwMode="auto">
              <a:xfrm>
                <a:off x="1166" y="3601"/>
                <a:ext cx="583" cy="303"/>
                <a:chOff x="990" y="4570"/>
                <a:chExt cx="597" cy="380"/>
              </a:xfrm>
            </p:grpSpPr>
            <p:pic>
              <p:nvPicPr>
                <p:cNvPr id="224" name="Picture 284">
                  <a:extLst>
                    <a:ext uri="{FF2B5EF4-FFF2-40B4-BE49-F238E27FC236}">
                      <a16:creationId xmlns:a16="http://schemas.microsoft.com/office/drawing/2014/main" id="{123D55D6-C521-5C4A-A99B-9A81EB885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25" name="Rectangle 285">
                  <a:extLst>
                    <a:ext uri="{FF2B5EF4-FFF2-40B4-BE49-F238E27FC236}">
                      <a16:creationId xmlns:a16="http://schemas.microsoft.com/office/drawing/2014/main" id="{5A2AADA4-95A5-1140-A8E2-F7E1D634D77A}"/>
                    </a:ext>
                  </a:extLst>
                </p:cNvPr>
                <p:cNvSpPr>
                  <a:spLocks noChangeArrowheads="1"/>
                </p:cNvSpPr>
                <p:nvPr/>
              </p:nvSpPr>
              <p:spPr bwMode="auto">
                <a:xfrm>
                  <a:off x="1124" y="4679"/>
                  <a:ext cx="356" cy="148"/>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223" name="Text Box 286">
                <a:extLst>
                  <a:ext uri="{FF2B5EF4-FFF2-40B4-BE49-F238E27FC236}">
                    <a16:creationId xmlns:a16="http://schemas.microsoft.com/office/drawing/2014/main" id="{A04DE5D7-1E27-9345-953B-F2F6817401D2}"/>
                  </a:ext>
                </a:extLst>
              </p:cNvPr>
              <p:cNvSpPr txBox="1">
                <a:spLocks noChangeArrowheads="1"/>
              </p:cNvSpPr>
              <p:nvPr/>
            </p:nvSpPr>
            <p:spPr bwMode="auto">
              <a:xfrm>
                <a:off x="1274" y="3633"/>
                <a:ext cx="397" cy="2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Comic Sans MS" charset="0"/>
                    <a:ea typeface="ＭＳ Ｐゴシック" charset="0"/>
                    <a:cs typeface="+mn-cs"/>
                  </a:rPr>
                  <a:t>New</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Comic Sans MS" charset="0"/>
                    <a:ea typeface="ＭＳ Ｐゴシック" charset="0"/>
                    <a:cs typeface="+mn-cs"/>
                  </a:rPr>
                  <a:t>ACK!</a:t>
                </a:r>
              </a:p>
            </p:txBody>
          </p:sp>
        </p:grpSp>
        <p:grpSp>
          <p:nvGrpSpPr>
            <p:cNvPr id="212" name="Group 287">
              <a:extLst>
                <a:ext uri="{FF2B5EF4-FFF2-40B4-BE49-F238E27FC236}">
                  <a16:creationId xmlns:a16="http://schemas.microsoft.com/office/drawing/2014/main" id="{0901017F-3507-C540-B99D-306E862349DB}"/>
                </a:ext>
              </a:extLst>
            </p:cNvPr>
            <p:cNvGrpSpPr>
              <a:grpSpLocks/>
            </p:cNvGrpSpPr>
            <p:nvPr/>
          </p:nvGrpSpPr>
          <p:grpSpPr bwMode="auto">
            <a:xfrm>
              <a:off x="2205" y="700"/>
              <a:ext cx="583" cy="303"/>
              <a:chOff x="1166" y="3601"/>
              <a:chExt cx="583" cy="303"/>
            </a:xfrm>
          </p:grpSpPr>
          <p:grpSp>
            <p:nvGrpSpPr>
              <p:cNvPr id="218" name="Group 288">
                <a:extLst>
                  <a:ext uri="{FF2B5EF4-FFF2-40B4-BE49-F238E27FC236}">
                    <a16:creationId xmlns:a16="http://schemas.microsoft.com/office/drawing/2014/main" id="{6BA56D00-0006-F044-83B1-AAE6B004468E}"/>
                  </a:ext>
                </a:extLst>
              </p:cNvPr>
              <p:cNvGrpSpPr>
                <a:grpSpLocks/>
              </p:cNvGrpSpPr>
              <p:nvPr/>
            </p:nvGrpSpPr>
            <p:grpSpPr bwMode="auto">
              <a:xfrm>
                <a:off x="1166" y="3601"/>
                <a:ext cx="583" cy="303"/>
                <a:chOff x="990" y="4570"/>
                <a:chExt cx="597" cy="380"/>
              </a:xfrm>
            </p:grpSpPr>
            <p:pic>
              <p:nvPicPr>
                <p:cNvPr id="220" name="Picture 289">
                  <a:extLst>
                    <a:ext uri="{FF2B5EF4-FFF2-40B4-BE49-F238E27FC236}">
                      <a16:creationId xmlns:a16="http://schemas.microsoft.com/office/drawing/2014/main" id="{C017D357-3300-D245-BAF6-F1F404699D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21" name="Rectangle 290">
                  <a:extLst>
                    <a:ext uri="{FF2B5EF4-FFF2-40B4-BE49-F238E27FC236}">
                      <a16:creationId xmlns:a16="http://schemas.microsoft.com/office/drawing/2014/main" id="{71EEC757-0CB1-5245-8660-0181A2DC62D4}"/>
                    </a:ext>
                  </a:extLst>
                </p:cNvPr>
                <p:cNvSpPr>
                  <a:spLocks noChangeArrowheads="1"/>
                </p:cNvSpPr>
                <p:nvPr/>
              </p:nvSpPr>
              <p:spPr bwMode="auto">
                <a:xfrm>
                  <a:off x="1124" y="4679"/>
                  <a:ext cx="356" cy="148"/>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219" name="Text Box 291">
                <a:extLst>
                  <a:ext uri="{FF2B5EF4-FFF2-40B4-BE49-F238E27FC236}">
                    <a16:creationId xmlns:a16="http://schemas.microsoft.com/office/drawing/2014/main" id="{FEBEF8FC-A920-4A49-A1BF-3B6F2FA29D39}"/>
                  </a:ext>
                </a:extLst>
              </p:cNvPr>
              <p:cNvSpPr txBox="1">
                <a:spLocks noChangeArrowheads="1"/>
              </p:cNvSpPr>
              <p:nvPr/>
            </p:nvSpPr>
            <p:spPr bwMode="auto">
              <a:xfrm>
                <a:off x="1274" y="3633"/>
                <a:ext cx="397" cy="2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Comic Sans MS" charset="0"/>
                    <a:ea typeface="ＭＳ Ｐゴシック" charset="0"/>
                    <a:cs typeface="+mn-cs"/>
                  </a:rPr>
                  <a:t>New</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Comic Sans MS" charset="0"/>
                    <a:ea typeface="ＭＳ Ｐゴシック" charset="0"/>
                    <a:cs typeface="+mn-cs"/>
                  </a:rPr>
                  <a:t>ACK!</a:t>
                </a:r>
              </a:p>
            </p:txBody>
          </p:sp>
        </p:grpSp>
        <p:grpSp>
          <p:nvGrpSpPr>
            <p:cNvPr id="213" name="Group 292">
              <a:extLst>
                <a:ext uri="{FF2B5EF4-FFF2-40B4-BE49-F238E27FC236}">
                  <a16:creationId xmlns:a16="http://schemas.microsoft.com/office/drawing/2014/main" id="{2201CF4D-D367-D544-9B09-D38B651E98BE}"/>
                </a:ext>
              </a:extLst>
            </p:cNvPr>
            <p:cNvGrpSpPr>
              <a:grpSpLocks/>
            </p:cNvGrpSpPr>
            <p:nvPr/>
          </p:nvGrpSpPr>
          <p:grpSpPr bwMode="auto">
            <a:xfrm>
              <a:off x="4352" y="641"/>
              <a:ext cx="583" cy="303"/>
              <a:chOff x="1166" y="3601"/>
              <a:chExt cx="583" cy="303"/>
            </a:xfrm>
          </p:grpSpPr>
          <p:grpSp>
            <p:nvGrpSpPr>
              <p:cNvPr id="214" name="Group 293">
                <a:extLst>
                  <a:ext uri="{FF2B5EF4-FFF2-40B4-BE49-F238E27FC236}">
                    <a16:creationId xmlns:a16="http://schemas.microsoft.com/office/drawing/2014/main" id="{255AC563-CE69-7346-8853-7B52DB2C3916}"/>
                  </a:ext>
                </a:extLst>
              </p:cNvPr>
              <p:cNvGrpSpPr>
                <a:grpSpLocks/>
              </p:cNvGrpSpPr>
              <p:nvPr/>
            </p:nvGrpSpPr>
            <p:grpSpPr bwMode="auto">
              <a:xfrm>
                <a:off x="1166" y="3601"/>
                <a:ext cx="583" cy="303"/>
                <a:chOff x="990" y="4570"/>
                <a:chExt cx="597" cy="380"/>
              </a:xfrm>
            </p:grpSpPr>
            <p:pic>
              <p:nvPicPr>
                <p:cNvPr id="216" name="Picture 294">
                  <a:extLst>
                    <a:ext uri="{FF2B5EF4-FFF2-40B4-BE49-F238E27FC236}">
                      <a16:creationId xmlns:a16="http://schemas.microsoft.com/office/drawing/2014/main" id="{3CFEE67E-B886-8D4D-9258-34C8D95DCD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17" name="Rectangle 295">
                  <a:extLst>
                    <a:ext uri="{FF2B5EF4-FFF2-40B4-BE49-F238E27FC236}">
                      <a16:creationId xmlns:a16="http://schemas.microsoft.com/office/drawing/2014/main" id="{E84E7D88-9214-BA40-BC66-CD8AA28583A0}"/>
                    </a:ext>
                  </a:extLst>
                </p:cNvPr>
                <p:cNvSpPr>
                  <a:spLocks noChangeArrowheads="1"/>
                </p:cNvSpPr>
                <p:nvPr/>
              </p:nvSpPr>
              <p:spPr bwMode="auto">
                <a:xfrm>
                  <a:off x="1124" y="4679"/>
                  <a:ext cx="356" cy="148"/>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215" name="Text Box 296">
                <a:extLst>
                  <a:ext uri="{FF2B5EF4-FFF2-40B4-BE49-F238E27FC236}">
                    <a16:creationId xmlns:a16="http://schemas.microsoft.com/office/drawing/2014/main" id="{C078F33E-5513-B743-BE29-CF96B31ECD31}"/>
                  </a:ext>
                </a:extLst>
              </p:cNvPr>
              <p:cNvSpPr txBox="1">
                <a:spLocks noChangeArrowheads="1"/>
              </p:cNvSpPr>
              <p:nvPr/>
            </p:nvSpPr>
            <p:spPr bwMode="auto">
              <a:xfrm>
                <a:off x="1274" y="3633"/>
                <a:ext cx="397" cy="2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Comic Sans MS" charset="0"/>
                    <a:ea typeface="ＭＳ Ｐゴシック" charset="0"/>
                    <a:cs typeface="+mn-cs"/>
                  </a:rPr>
                  <a:t>New</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Comic Sans MS" charset="0"/>
                    <a:ea typeface="ＭＳ Ｐゴシック" charset="0"/>
                    <a:cs typeface="+mn-cs"/>
                  </a:rPr>
                  <a:t>ACK!</a:t>
                </a:r>
              </a:p>
            </p:txBody>
          </p:sp>
        </p:grpSp>
      </p:grpSp>
      <p:sp>
        <p:nvSpPr>
          <p:cNvPr id="110"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6.3.7  </a:t>
            </a:r>
            <a:r>
              <a:rPr kumimoji="1" lang="zh-CN" altLang="en-US" dirty="0"/>
              <a:t>面向连接的传输：拥塞控制</a:t>
            </a:r>
          </a:p>
        </p:txBody>
      </p:sp>
      <p:sp>
        <p:nvSpPr>
          <p:cNvPr id="111" name="灯片编号占位符 3">
            <a:extLst>
              <a:ext uri="{FF2B5EF4-FFF2-40B4-BE49-F238E27FC236}">
                <a16:creationId xmlns:a16="http://schemas.microsoft.com/office/drawing/2014/main" id="{129B70DD-9A72-3B4A-A627-BB164528F7EA}"/>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120</a:t>
            </a:fld>
            <a:endParaRPr kumimoji="1" lang="zh-CN" altLang="en-US" dirty="0"/>
          </a:p>
        </p:txBody>
      </p:sp>
    </p:spTree>
    <p:extLst>
      <p:ext uri="{BB962C8B-B14F-4D97-AF65-F5344CB8AC3E}">
        <p14:creationId xmlns:p14="http://schemas.microsoft.com/office/powerpoint/2010/main" val="187045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dissolve">
                                      <p:cBhvr>
                                        <p:cTn id="7" dur="500"/>
                                        <p:tgtEl>
                                          <p:spTgt spid="1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wipe(left)">
                                      <p:cBhvr>
                                        <p:cTn id="12" dur="500"/>
                                        <p:tgtEl>
                                          <p:spTgt spid="12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dissolve">
                                      <p:cBhvr>
                                        <p:cTn id="17" dur="500"/>
                                        <p:tgtEl>
                                          <p:spTgt spid="1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wipe(right)">
                                      <p:cBhvr>
                                        <p:cTn id="22" dur="500"/>
                                        <p:tgtEl>
                                          <p:spTgt spid="1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69"/>
                                        </p:tgtEl>
                                        <p:attrNameLst>
                                          <p:attrName>style.visibility</p:attrName>
                                        </p:attrNameLst>
                                      </p:cBhvr>
                                      <p:to>
                                        <p:strVal val="visible"/>
                                      </p:to>
                                    </p:set>
                                    <p:animEffect transition="in" filter="wipe(up)">
                                      <p:cBhvr>
                                        <p:cTn id="27" dur="500"/>
                                        <p:tgtEl>
                                          <p:spTgt spid="16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4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wipe(left)">
                                      <p:cBhvr>
                                        <p:cTn id="36" dur="500"/>
                                        <p:tgtEl>
                                          <p:spTgt spid="17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dissolve">
                                      <p:cBhvr>
                                        <p:cTn id="41" dur="500"/>
                                        <p:tgtEl>
                                          <p:spTgt spid="158"/>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0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210"/>
                                        </p:tgtEl>
                                        <p:attrNameLst>
                                          <p:attrName>style.visibility</p:attrName>
                                        </p:attrNameLst>
                                      </p:cBhvr>
                                      <p:to>
                                        <p:strVal val="visible"/>
                                      </p:to>
                                    </p:set>
                                    <p:animEffect transition="in" filter="dissolve">
                                      <p:cBhvr>
                                        <p:cTn id="50"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a:t>
            </a:r>
            <a:r>
              <a:rPr lang="zh-CN" altLang="en-US" dirty="0"/>
              <a:t>连接的吞吐量</a:t>
            </a:r>
          </a:p>
        </p:txBody>
      </p:sp>
      <p:sp>
        <p:nvSpPr>
          <p:cNvPr id="3" name="内容占位符 2"/>
          <p:cNvSpPr>
            <a:spLocks noGrp="1"/>
          </p:cNvSpPr>
          <p:nvPr>
            <p:ph idx="1"/>
          </p:nvPr>
        </p:nvSpPr>
        <p:spPr>
          <a:xfrm>
            <a:off x="838200" y="2024977"/>
            <a:ext cx="6726964" cy="4131982"/>
          </a:xfrm>
        </p:spPr>
        <p:txBody>
          <a:bodyPr>
            <a:normAutofit fontScale="92500" lnSpcReduction="20000"/>
          </a:bodyPr>
          <a:lstStyle/>
          <a:p>
            <a:pPr>
              <a:lnSpc>
                <a:spcPct val="120000"/>
              </a:lnSpc>
            </a:pPr>
            <a:r>
              <a:rPr lang="zh-CN" altLang="en-US" sz="2600" dirty="0">
                <a:latin typeface="微软雅黑" panose="020B0503020204020204" pitchFamily="34" charset="-122"/>
                <a:ea typeface="微软雅黑" panose="020B0503020204020204" pitchFamily="34" charset="-122"/>
              </a:rPr>
              <a:t>忽略慢启动阶段（该阶段时间很短），只考虑拥塞避免阶段</a:t>
            </a:r>
            <a:endParaRPr lang="en-US" altLang="zh-CN" sz="2600" dirty="0">
              <a:latin typeface="微软雅黑" panose="020B0503020204020204" pitchFamily="34" charset="-122"/>
              <a:ea typeface="微软雅黑" panose="020B0503020204020204" pitchFamily="34" charset="-122"/>
            </a:endParaRPr>
          </a:p>
          <a:p>
            <a:pPr>
              <a:lnSpc>
                <a:spcPct val="120000"/>
              </a:lnSpc>
            </a:pPr>
            <a:r>
              <a:rPr lang="zh-CN" altLang="en-US" sz="2600" dirty="0">
                <a:latin typeface="微软雅黑" panose="020B0503020204020204" pitchFamily="34" charset="-122"/>
                <a:ea typeface="微软雅黑" panose="020B0503020204020204" pitchFamily="34" charset="-122"/>
              </a:rPr>
              <a:t>令</a:t>
            </a:r>
            <a:r>
              <a:rPr lang="en-US" altLang="zh-CN" sz="2600" dirty="0">
                <a:latin typeface="微软雅黑" panose="020B0503020204020204" pitchFamily="34" charset="-122"/>
                <a:ea typeface="微软雅黑" panose="020B0503020204020204" pitchFamily="34" charset="-122"/>
              </a:rPr>
              <a:t>W=发生丢包时的拥塞窗口，此时有：</a:t>
            </a:r>
          </a:p>
          <a:p>
            <a:pPr>
              <a:lnSpc>
                <a:spcPct val="120000"/>
              </a:lnSpc>
              <a:buFont typeface="ZapfDingbats" pitchFamily="82" charset="2"/>
              <a:buNone/>
            </a:pPr>
            <a:r>
              <a:rPr lang="en-US" altLang="zh-CN"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throughput = W/RTT</a:t>
            </a:r>
          </a:p>
          <a:p>
            <a:pPr>
              <a:lnSpc>
                <a:spcPct val="120000"/>
              </a:lnSpc>
            </a:pPr>
            <a:r>
              <a:rPr lang="zh-CN" altLang="en-US" sz="2600" dirty="0">
                <a:latin typeface="微软雅黑" panose="020B0503020204020204" pitchFamily="34" charset="-122"/>
                <a:ea typeface="微软雅黑" panose="020B0503020204020204" pitchFamily="34" charset="-122"/>
              </a:rPr>
              <a:t>发生</a:t>
            </a:r>
            <a:r>
              <a:rPr lang="en-US" altLang="zh-CN" sz="2600" dirty="0">
                <a:latin typeface="微软雅黑" panose="020B0503020204020204" pitchFamily="34" charset="-122"/>
                <a:ea typeface="微软雅黑" panose="020B0503020204020204" pitchFamily="34" charset="-122"/>
              </a:rPr>
              <a:t>丢包后调整 cwnd=W/2，此时有：</a:t>
            </a:r>
          </a:p>
          <a:p>
            <a:pPr marL="0" indent="0">
              <a:lnSpc>
                <a:spcPct val="120000"/>
              </a:lnSpc>
              <a:buNone/>
            </a:pPr>
            <a:r>
              <a:rPr lang="en-US" altLang="zh-CN" sz="2400" dirty="0">
                <a:latin typeface="微软雅黑" panose="020B0503020204020204" pitchFamily="34" charset="-122"/>
                <a:ea typeface="微软雅黑" panose="020B0503020204020204" pitchFamily="34" charset="-122"/>
              </a:rPr>
              <a:t>       throughput=W/2RTT</a:t>
            </a:r>
          </a:p>
          <a:p>
            <a:pPr>
              <a:lnSpc>
                <a:spcPct val="120000"/>
              </a:lnSpc>
            </a:pPr>
            <a:r>
              <a:rPr lang="en-US" altLang="zh-CN" sz="2600" dirty="0" err="1">
                <a:latin typeface="微软雅黑" panose="020B0503020204020204" pitchFamily="34" charset="-122"/>
                <a:ea typeface="微软雅黑" panose="020B0503020204020204" pitchFamily="34" charset="-122"/>
              </a:rPr>
              <a:t>假设在TCP连接的生命期内，RTT</a:t>
            </a:r>
            <a:r>
              <a:rPr lang="en-US" altLang="zh-CN"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和 </a:t>
            </a:r>
            <a:r>
              <a:rPr lang="en-US" altLang="zh-CN" sz="2600" dirty="0">
                <a:latin typeface="微软雅黑" panose="020B0503020204020204" pitchFamily="34" charset="-122"/>
                <a:ea typeface="微软雅黑" panose="020B0503020204020204" pitchFamily="34" charset="-122"/>
              </a:rPr>
              <a:t>W几乎不变，有：</a:t>
            </a:r>
          </a:p>
          <a:p>
            <a:pPr marL="0" indent="0">
              <a:lnSpc>
                <a:spcPct val="120000"/>
              </a:lnSpc>
              <a:buNone/>
            </a:pPr>
            <a:r>
              <a:rPr lang="en-US" altLang="zh-CN" sz="2400" dirty="0">
                <a:latin typeface="微软雅黑" panose="020B0503020204020204" pitchFamily="34" charset="-122"/>
                <a:ea typeface="微软雅黑" panose="020B0503020204020204" pitchFamily="34" charset="-122"/>
              </a:rPr>
              <a:t>      Average throughout=0.75 W/RTT</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121</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6.3.7  </a:t>
            </a:r>
            <a:r>
              <a:rPr kumimoji="1" lang="zh-CN" altLang="en-US" dirty="0"/>
              <a:t>面向连接的传输：拥塞控制</a:t>
            </a:r>
          </a:p>
        </p:txBody>
      </p:sp>
      <p:grpSp>
        <p:nvGrpSpPr>
          <p:cNvPr id="6" name="Group 35">
            <a:extLst>
              <a:ext uri="{FF2B5EF4-FFF2-40B4-BE49-F238E27FC236}">
                <a16:creationId xmlns:a16="http://schemas.microsoft.com/office/drawing/2014/main" id="{2479703A-FA6A-E84F-A637-14C1FE031DFD}"/>
              </a:ext>
            </a:extLst>
          </p:cNvPr>
          <p:cNvGrpSpPr>
            <a:grpSpLocks/>
          </p:cNvGrpSpPr>
          <p:nvPr/>
        </p:nvGrpSpPr>
        <p:grpSpPr bwMode="auto">
          <a:xfrm>
            <a:off x="7411389" y="3212088"/>
            <a:ext cx="4233862" cy="1757759"/>
            <a:chOff x="279" y="2432"/>
            <a:chExt cx="3070" cy="1259"/>
          </a:xfrm>
        </p:grpSpPr>
        <p:sp>
          <p:nvSpPr>
            <p:cNvPr id="7" name="Freeform 26">
              <a:extLst>
                <a:ext uri="{FF2B5EF4-FFF2-40B4-BE49-F238E27FC236}">
                  <a16:creationId xmlns:a16="http://schemas.microsoft.com/office/drawing/2014/main" id="{87BE4853-1141-6346-AB76-7F109427DE7E}"/>
                </a:ext>
              </a:extLst>
            </p:cNvPr>
            <p:cNvSpPr>
              <a:spLocks/>
            </p:cNvSpPr>
            <p:nvPr/>
          </p:nvSpPr>
          <p:spPr bwMode="auto">
            <a:xfrm>
              <a:off x="678" y="2556"/>
              <a:ext cx="2481" cy="579"/>
            </a:xfrm>
            <a:custGeom>
              <a:avLst/>
              <a:gdLst>
                <a:gd name="T0" fmla="*/ 0 w 2481"/>
                <a:gd name="T1" fmla="*/ 573 h 579"/>
                <a:gd name="T2" fmla="*/ 414 w 2481"/>
                <a:gd name="T3" fmla="*/ 18 h 579"/>
                <a:gd name="T4" fmla="*/ 414 w 2481"/>
                <a:gd name="T5" fmla="*/ 579 h 579"/>
                <a:gd name="T6" fmla="*/ 819 w 2481"/>
                <a:gd name="T7" fmla="*/ 18 h 579"/>
                <a:gd name="T8" fmla="*/ 825 w 2481"/>
                <a:gd name="T9" fmla="*/ 579 h 579"/>
                <a:gd name="T10" fmla="*/ 1245 w 2481"/>
                <a:gd name="T11" fmla="*/ 15 h 579"/>
                <a:gd name="T12" fmla="*/ 1245 w 2481"/>
                <a:gd name="T13" fmla="*/ 576 h 579"/>
                <a:gd name="T14" fmla="*/ 1647 w 2481"/>
                <a:gd name="T15" fmla="*/ 6 h 579"/>
                <a:gd name="T16" fmla="*/ 1647 w 2481"/>
                <a:gd name="T17" fmla="*/ 570 h 579"/>
                <a:gd name="T18" fmla="*/ 2064 w 2481"/>
                <a:gd name="T19" fmla="*/ 6 h 579"/>
                <a:gd name="T20" fmla="*/ 2064 w 2481"/>
                <a:gd name="T21" fmla="*/ 564 h 579"/>
                <a:gd name="T22" fmla="*/ 2481 w 2481"/>
                <a:gd name="T23" fmla="*/ 0 h 5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1" h="579">
                  <a:moveTo>
                    <a:pt x="0" y="573"/>
                  </a:moveTo>
                  <a:lnTo>
                    <a:pt x="414" y="18"/>
                  </a:lnTo>
                  <a:lnTo>
                    <a:pt x="414" y="579"/>
                  </a:lnTo>
                  <a:lnTo>
                    <a:pt x="819" y="18"/>
                  </a:lnTo>
                  <a:lnTo>
                    <a:pt x="825" y="579"/>
                  </a:lnTo>
                  <a:lnTo>
                    <a:pt x="1245" y="15"/>
                  </a:lnTo>
                  <a:lnTo>
                    <a:pt x="1245" y="576"/>
                  </a:lnTo>
                  <a:lnTo>
                    <a:pt x="1647" y="6"/>
                  </a:lnTo>
                  <a:lnTo>
                    <a:pt x="1647" y="570"/>
                  </a:lnTo>
                  <a:lnTo>
                    <a:pt x="2064" y="6"/>
                  </a:lnTo>
                  <a:lnTo>
                    <a:pt x="2064" y="564"/>
                  </a:lnTo>
                  <a:lnTo>
                    <a:pt x="2481" y="0"/>
                  </a:ln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Line 28">
              <a:extLst>
                <a:ext uri="{FF2B5EF4-FFF2-40B4-BE49-F238E27FC236}">
                  <a16:creationId xmlns:a16="http://schemas.microsoft.com/office/drawing/2014/main" id="{EC26311E-99BB-1542-99FB-E558D040D98E}"/>
                </a:ext>
              </a:extLst>
            </p:cNvPr>
            <p:cNvSpPr>
              <a:spLocks noChangeShapeType="1"/>
            </p:cNvSpPr>
            <p:nvPr/>
          </p:nvSpPr>
          <p:spPr bwMode="auto">
            <a:xfrm>
              <a:off x="675" y="3685"/>
              <a:ext cx="267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9" name="Line 29">
              <a:extLst>
                <a:ext uri="{FF2B5EF4-FFF2-40B4-BE49-F238E27FC236}">
                  <a16:creationId xmlns:a16="http://schemas.microsoft.com/office/drawing/2014/main" id="{FE2B50C7-7D72-3942-9A3E-8BA7DFA0DA2B}"/>
                </a:ext>
              </a:extLst>
            </p:cNvPr>
            <p:cNvSpPr>
              <a:spLocks noChangeShapeType="1"/>
            </p:cNvSpPr>
            <p:nvPr/>
          </p:nvSpPr>
          <p:spPr bwMode="auto">
            <a:xfrm>
              <a:off x="682" y="2432"/>
              <a:ext cx="0" cy="1259"/>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 name="Line 31">
              <a:extLst>
                <a:ext uri="{FF2B5EF4-FFF2-40B4-BE49-F238E27FC236}">
                  <a16:creationId xmlns:a16="http://schemas.microsoft.com/office/drawing/2014/main" id="{D7188C24-3E4F-7041-920C-19DDFB19B36C}"/>
                </a:ext>
              </a:extLst>
            </p:cNvPr>
            <p:cNvSpPr>
              <a:spLocks noChangeShapeType="1"/>
            </p:cNvSpPr>
            <p:nvPr/>
          </p:nvSpPr>
          <p:spPr bwMode="auto">
            <a:xfrm>
              <a:off x="606" y="2571"/>
              <a:ext cx="7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 name="Line 32">
              <a:extLst>
                <a:ext uri="{FF2B5EF4-FFF2-40B4-BE49-F238E27FC236}">
                  <a16:creationId xmlns:a16="http://schemas.microsoft.com/office/drawing/2014/main" id="{DAE1910D-F0E1-B146-A3C4-50DBFA7AD125}"/>
                </a:ext>
              </a:extLst>
            </p:cNvPr>
            <p:cNvSpPr>
              <a:spLocks noChangeShapeType="1"/>
            </p:cNvSpPr>
            <p:nvPr/>
          </p:nvSpPr>
          <p:spPr bwMode="auto">
            <a:xfrm>
              <a:off x="606" y="3117"/>
              <a:ext cx="7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2" name="Text Box 33">
              <a:extLst>
                <a:ext uri="{FF2B5EF4-FFF2-40B4-BE49-F238E27FC236}">
                  <a16:creationId xmlns:a16="http://schemas.microsoft.com/office/drawing/2014/main" id="{DF448B5C-FD99-294E-BBAD-2F62F67BC92D}"/>
                </a:ext>
              </a:extLst>
            </p:cNvPr>
            <p:cNvSpPr txBox="1">
              <a:spLocks noChangeArrowheads="1"/>
            </p:cNvSpPr>
            <p:nvPr/>
          </p:nvSpPr>
          <p:spPr bwMode="auto">
            <a:xfrm>
              <a:off x="380" y="2453"/>
              <a:ext cx="231"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ＭＳ Ｐゴシック" charset="0"/>
                  <a:cs typeface="+mn-cs"/>
                </a:rPr>
                <a:t>W</a:t>
              </a:r>
            </a:p>
          </p:txBody>
        </p:sp>
        <p:sp>
          <p:nvSpPr>
            <p:cNvPr id="13" name="Text Box 34">
              <a:extLst>
                <a:ext uri="{FF2B5EF4-FFF2-40B4-BE49-F238E27FC236}">
                  <a16:creationId xmlns:a16="http://schemas.microsoft.com/office/drawing/2014/main" id="{534147C9-A806-C44A-BFF0-BF16B2C1BCC3}"/>
                </a:ext>
              </a:extLst>
            </p:cNvPr>
            <p:cNvSpPr txBox="1">
              <a:spLocks noChangeArrowheads="1"/>
            </p:cNvSpPr>
            <p:nvPr/>
          </p:nvSpPr>
          <p:spPr bwMode="auto">
            <a:xfrm>
              <a:off x="279" y="3008"/>
              <a:ext cx="35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ＭＳ Ｐゴシック" charset="0"/>
                  <a:cs typeface="+mn-cs"/>
                </a:rPr>
                <a:t>W/2</a:t>
              </a:r>
            </a:p>
          </p:txBody>
        </p:sp>
      </p:grpSp>
      <p:sp>
        <p:nvSpPr>
          <p:cNvPr id="14" name="矩形 13"/>
          <p:cNvSpPr/>
          <p:nvPr/>
        </p:nvSpPr>
        <p:spPr>
          <a:xfrm>
            <a:off x="838200" y="1366829"/>
            <a:ext cx="6974838" cy="535531"/>
          </a:xfrm>
          <a:prstGeom prst="rect">
            <a:avLst/>
          </a:prstGeom>
        </p:spPr>
        <p:txBody>
          <a:bodyPr wrap="square">
            <a:spAutoFit/>
          </a:bodyPr>
          <a:lstStyle/>
          <a:p>
            <a:pPr>
              <a:lnSpc>
                <a:spcPct val="120000"/>
              </a:lnSpc>
              <a:buFont typeface="ZapfDingbats" pitchFamily="82" charset="2"/>
              <a:buNone/>
            </a:pPr>
            <a:r>
              <a:rPr lang="zh-CN" altLang="en-US" sz="2600" dirty="0">
                <a:solidFill>
                  <a:srgbClr val="C00000"/>
                </a:solidFill>
                <a:latin typeface="微软雅黑" panose="020B0503020204020204" pitchFamily="34" charset="-122"/>
                <a:ea typeface="微软雅黑" panose="020B0503020204020204" pitchFamily="34" charset="-122"/>
              </a:rPr>
              <a:t>一个长期存活的</a:t>
            </a:r>
            <a:r>
              <a:rPr lang="en-US" altLang="zh-CN" sz="2600" dirty="0">
                <a:solidFill>
                  <a:srgbClr val="C00000"/>
                </a:solidFill>
                <a:latin typeface="微软雅黑" panose="020B0503020204020204" pitchFamily="34" charset="-122"/>
                <a:ea typeface="微软雅黑" panose="020B0503020204020204" pitchFamily="34" charset="-122"/>
              </a:rPr>
              <a:t>TCP</a:t>
            </a:r>
            <a:r>
              <a:rPr lang="zh-CN" altLang="en-US" sz="2600" dirty="0">
                <a:solidFill>
                  <a:srgbClr val="C00000"/>
                </a:solidFill>
                <a:latin typeface="微软雅黑" panose="020B0503020204020204" pitchFamily="34" charset="-122"/>
                <a:ea typeface="微软雅黑" panose="020B0503020204020204" pitchFamily="34" charset="-122"/>
              </a:rPr>
              <a:t>连接，</a:t>
            </a:r>
            <a:r>
              <a:rPr lang="en-US" altLang="zh-CN" sz="2600" dirty="0" err="1">
                <a:solidFill>
                  <a:srgbClr val="C00000"/>
                </a:solidFill>
                <a:latin typeface="微软雅黑" panose="020B0503020204020204" pitchFamily="34" charset="-122"/>
                <a:ea typeface="微软雅黑" panose="020B0503020204020204" pitchFamily="34" charset="-122"/>
              </a:rPr>
              <a:t>平均吞吐量是多少</a:t>
            </a:r>
            <a:r>
              <a:rPr lang="en-US" altLang="zh-CN" sz="26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0681834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a:t>
            </a:r>
            <a:r>
              <a:rPr lang="zh-CN" altLang="en-US" dirty="0"/>
              <a:t>的公平性</a:t>
            </a:r>
          </a:p>
        </p:txBody>
      </p:sp>
      <p:sp>
        <p:nvSpPr>
          <p:cNvPr id="3" name="内容占位符 2"/>
          <p:cNvSpPr>
            <a:spLocks noGrp="1"/>
          </p:cNvSpPr>
          <p:nvPr>
            <p:ph idx="1"/>
          </p:nvPr>
        </p:nvSpPr>
        <p:spPr/>
        <p:txBody>
          <a:bodyPr/>
          <a:lstStyle/>
          <a:p>
            <a:pPr>
              <a:lnSpc>
                <a:spcPct val="120000"/>
              </a:lnSpc>
            </a:pPr>
            <a:r>
              <a:rPr lang="en-US" altLang="zh-CN" dirty="0" err="1">
                <a:latin typeface="微软雅黑" panose="020B0503020204020204" pitchFamily="34" charset="-122"/>
                <a:ea typeface="微软雅黑" panose="020B0503020204020204" pitchFamily="34" charset="-122"/>
              </a:rPr>
              <a:t>公平性目标</a:t>
            </a:r>
            <a:r>
              <a:rPr lang="en-US" altLang="zh-CN" dirty="0">
                <a:latin typeface="微软雅黑" panose="020B0503020204020204" pitchFamily="34" charset="-122"/>
                <a:ea typeface="微软雅黑" panose="020B0503020204020204" pitchFamily="34" charset="-122"/>
              </a:rPr>
              <a:t>: </a:t>
            </a:r>
          </a:p>
          <a:p>
            <a:pPr lvl="1">
              <a:lnSpc>
                <a:spcPct val="120000"/>
              </a:lnSpc>
            </a:pPr>
            <a:r>
              <a:rPr lang="en-US" altLang="zh-CN" dirty="0" err="1">
                <a:latin typeface="微软雅黑" panose="020B0503020204020204" pitchFamily="34" charset="-122"/>
                <a:ea typeface="微软雅黑" panose="020B0503020204020204" pitchFamily="34" charset="-122"/>
              </a:rPr>
              <a:t>如果K条TCP连接共享某条带宽为R的瓶颈链路，每条连接</a:t>
            </a:r>
            <a:r>
              <a:rPr lang="zh-CN" altLang="en-US" dirty="0">
                <a:latin typeface="微软雅黑" panose="020B0503020204020204" pitchFamily="34" charset="-122"/>
                <a:ea typeface="微软雅黑" panose="020B0503020204020204" pitchFamily="34" charset="-122"/>
              </a:rPr>
              <a:t>应</a:t>
            </a:r>
            <a:r>
              <a:rPr lang="en-US" altLang="zh-CN" dirty="0" err="1">
                <a:latin typeface="微软雅黑" panose="020B0503020204020204" pitchFamily="34" charset="-122"/>
                <a:ea typeface="微软雅黑" panose="020B0503020204020204" pitchFamily="34" charset="-122"/>
              </a:rPr>
              <a:t>具有平均速度R</a:t>
            </a:r>
            <a:r>
              <a:rPr lang="en-US" altLang="zh-CN" dirty="0">
                <a:latin typeface="微软雅黑" panose="020B0503020204020204" pitchFamily="34" charset="-122"/>
                <a:ea typeface="微软雅黑" panose="020B0503020204020204" pitchFamily="34" charset="-122"/>
              </a:rPr>
              <a:t>/K</a:t>
            </a: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122</a:t>
            </a:fld>
            <a:endParaRPr kumimoji="1" lang="zh-CN" altLang="en-US" dirty="0"/>
          </a:p>
        </p:txBody>
      </p:sp>
      <p:grpSp>
        <p:nvGrpSpPr>
          <p:cNvPr id="5" name="Group 44"/>
          <p:cNvGrpSpPr>
            <a:grpSpLocks/>
          </p:cNvGrpSpPr>
          <p:nvPr/>
        </p:nvGrpSpPr>
        <p:grpSpPr bwMode="auto">
          <a:xfrm>
            <a:off x="2901125" y="3169392"/>
            <a:ext cx="5972175" cy="2745831"/>
            <a:chOff x="2510" y="2444"/>
            <a:chExt cx="3160" cy="1356"/>
          </a:xfrm>
        </p:grpSpPr>
        <p:sp>
          <p:nvSpPr>
            <p:cNvPr id="6" name="Line 2"/>
            <p:cNvSpPr>
              <a:spLocks noChangeShapeType="1"/>
            </p:cNvSpPr>
            <p:nvPr/>
          </p:nvSpPr>
          <p:spPr bwMode="auto">
            <a:xfrm>
              <a:off x="4422" y="3180"/>
              <a:ext cx="1218" cy="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 name="Object 7"/>
            <p:cNvGraphicFramePr>
              <a:graphicFrameLocks noChangeAspect="1"/>
            </p:cNvGraphicFramePr>
            <p:nvPr/>
          </p:nvGraphicFramePr>
          <p:xfrm>
            <a:off x="2846" y="3284"/>
            <a:ext cx="407" cy="336"/>
          </p:xfrm>
          <a:graphic>
            <a:graphicData uri="http://schemas.openxmlformats.org/presentationml/2006/ole">
              <mc:AlternateContent xmlns:mc="http://schemas.openxmlformats.org/markup-compatibility/2006">
                <mc:Choice xmlns:v="urn:schemas-microsoft-com:vml" Requires="v">
                  <p:oleObj spid="_x0000_s34028" name="Clip" r:id="rId3" imgW="1307263" imgH="1084139" progId="MS_ClipArt_Gallery.2">
                    <p:embed/>
                  </p:oleObj>
                </mc:Choice>
                <mc:Fallback>
                  <p:oleObj name="Clip" r:id="rId3"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6" y="3284"/>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Oval 8"/>
            <p:cNvSpPr>
              <a:spLocks noChangeArrowheads="1"/>
            </p:cNvSpPr>
            <p:nvPr/>
          </p:nvSpPr>
          <p:spPr bwMode="auto">
            <a:xfrm>
              <a:off x="3670" y="3144"/>
              <a:ext cx="755" cy="23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9" name="Rectangle 9"/>
            <p:cNvSpPr>
              <a:spLocks noChangeArrowheads="1"/>
            </p:cNvSpPr>
            <p:nvPr/>
          </p:nvSpPr>
          <p:spPr bwMode="auto">
            <a:xfrm>
              <a:off x="3670" y="3101"/>
              <a:ext cx="755" cy="166"/>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10" name="Oval 10"/>
            <p:cNvSpPr>
              <a:spLocks noChangeArrowheads="1"/>
            </p:cNvSpPr>
            <p:nvPr/>
          </p:nvSpPr>
          <p:spPr bwMode="auto">
            <a:xfrm>
              <a:off x="3676" y="2957"/>
              <a:ext cx="755" cy="271"/>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grpSp>
          <p:nvGrpSpPr>
            <p:cNvPr id="11" name="Group 11"/>
            <p:cNvGrpSpPr>
              <a:grpSpLocks/>
            </p:cNvGrpSpPr>
            <p:nvPr/>
          </p:nvGrpSpPr>
          <p:grpSpPr bwMode="auto">
            <a:xfrm>
              <a:off x="3894" y="2976"/>
              <a:ext cx="314" cy="75"/>
              <a:chOff x="2208" y="2184"/>
              <a:chExt cx="176" cy="69"/>
            </a:xfrm>
          </p:grpSpPr>
          <p:grpSp>
            <p:nvGrpSpPr>
              <p:cNvPr id="35" name="Group 12"/>
              <p:cNvGrpSpPr>
                <a:grpSpLocks/>
              </p:cNvGrpSpPr>
              <p:nvPr/>
            </p:nvGrpSpPr>
            <p:grpSpPr bwMode="auto">
              <a:xfrm>
                <a:off x="2208" y="2185"/>
                <a:ext cx="176" cy="68"/>
                <a:chOff x="2848" y="848"/>
                <a:chExt cx="140" cy="98"/>
              </a:xfrm>
            </p:grpSpPr>
            <p:sp>
              <p:nvSpPr>
                <p:cNvPr id="40" name="Line 1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1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1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6" name="Group 16"/>
              <p:cNvGrpSpPr>
                <a:grpSpLocks/>
              </p:cNvGrpSpPr>
              <p:nvPr/>
            </p:nvGrpSpPr>
            <p:grpSpPr bwMode="auto">
              <a:xfrm flipV="1">
                <a:off x="2208" y="2184"/>
                <a:ext cx="176" cy="68"/>
                <a:chOff x="2848" y="848"/>
                <a:chExt cx="140" cy="98"/>
              </a:xfrm>
            </p:grpSpPr>
            <p:sp>
              <p:nvSpPr>
                <p:cNvPr id="37" name="Line 1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1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1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2" name="Oval 20"/>
            <p:cNvSpPr>
              <a:spLocks noChangeArrowheads="1"/>
            </p:cNvSpPr>
            <p:nvPr/>
          </p:nvSpPr>
          <p:spPr bwMode="auto">
            <a:xfrm>
              <a:off x="4846" y="3150"/>
              <a:ext cx="755" cy="23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13" name="Line 21"/>
            <p:cNvSpPr>
              <a:spLocks noChangeShapeType="1"/>
            </p:cNvSpPr>
            <p:nvPr/>
          </p:nvSpPr>
          <p:spPr bwMode="auto">
            <a:xfrm>
              <a:off x="4852" y="3137"/>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Rectangle 22"/>
            <p:cNvSpPr>
              <a:spLocks noChangeArrowheads="1"/>
            </p:cNvSpPr>
            <p:nvPr/>
          </p:nvSpPr>
          <p:spPr bwMode="auto">
            <a:xfrm>
              <a:off x="4852" y="3113"/>
              <a:ext cx="755" cy="166"/>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15" name="Oval 23"/>
            <p:cNvSpPr>
              <a:spLocks noChangeArrowheads="1"/>
            </p:cNvSpPr>
            <p:nvPr/>
          </p:nvSpPr>
          <p:spPr bwMode="auto">
            <a:xfrm>
              <a:off x="4858" y="2969"/>
              <a:ext cx="755" cy="271"/>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graphicFrame>
          <p:nvGraphicFramePr>
            <p:cNvPr id="16" name="Object 24"/>
            <p:cNvGraphicFramePr>
              <a:graphicFrameLocks noChangeAspect="1"/>
            </p:cNvGraphicFramePr>
            <p:nvPr/>
          </p:nvGraphicFramePr>
          <p:xfrm>
            <a:off x="2816" y="2660"/>
            <a:ext cx="407" cy="336"/>
          </p:xfrm>
          <a:graphic>
            <a:graphicData uri="http://schemas.openxmlformats.org/presentationml/2006/ole">
              <mc:AlternateContent xmlns:mc="http://schemas.openxmlformats.org/markup-compatibility/2006">
                <mc:Choice xmlns:v="urn:schemas-microsoft-com:vml" Requires="v">
                  <p:oleObj spid="_x0000_s34029" name="Clip" r:id="rId5" imgW="1307263" imgH="1084139" progId="MS_ClipArt_Gallery.2">
                    <p:embed/>
                  </p:oleObj>
                </mc:Choice>
                <mc:Fallback>
                  <p:oleObj name="Clip" r:id="rId5" imgW="1307263" imgH="1084139"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6" y="2660"/>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Rectangle 25"/>
            <p:cNvSpPr>
              <a:spLocks noChangeArrowheads="1"/>
            </p:cNvSpPr>
            <p:nvPr/>
          </p:nvSpPr>
          <p:spPr bwMode="auto">
            <a:xfrm>
              <a:off x="4647" y="3060"/>
              <a:ext cx="93" cy="126"/>
            </a:xfrm>
            <a:prstGeom prst="rect">
              <a:avLst/>
            </a:prstGeom>
            <a:solidFill>
              <a:srgbClr val="009900"/>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18" name="Rectangle 26"/>
            <p:cNvSpPr>
              <a:spLocks noChangeArrowheads="1"/>
            </p:cNvSpPr>
            <p:nvPr/>
          </p:nvSpPr>
          <p:spPr bwMode="auto">
            <a:xfrm>
              <a:off x="4212" y="3099"/>
              <a:ext cx="93" cy="126"/>
            </a:xfrm>
            <a:prstGeom prst="rect">
              <a:avLst/>
            </a:prstGeom>
            <a:solidFill>
              <a:srgbClr val="009900"/>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19" name="Rectangle 27"/>
            <p:cNvSpPr>
              <a:spLocks noChangeArrowheads="1"/>
            </p:cNvSpPr>
            <p:nvPr/>
          </p:nvSpPr>
          <p:spPr bwMode="auto">
            <a:xfrm>
              <a:off x="4395" y="3060"/>
              <a:ext cx="93" cy="126"/>
            </a:xfrm>
            <a:prstGeom prst="rect">
              <a:avLst/>
            </a:prstGeom>
            <a:solidFill>
              <a:srgbClr val="009900"/>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20" name="Text Box 28"/>
            <p:cNvSpPr txBox="1">
              <a:spLocks noChangeArrowheads="1"/>
            </p:cNvSpPr>
            <p:nvPr/>
          </p:nvSpPr>
          <p:spPr bwMode="auto">
            <a:xfrm>
              <a:off x="2798" y="2444"/>
              <a:ext cx="105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zh-CN" sz="1800">
                  <a:ea typeface="宋体" panose="02010600030101010101" pitchFamily="2" charset="-122"/>
                </a:rPr>
                <a:t>TCP connection 1</a:t>
              </a:r>
              <a:endParaRPr lang="en-US" altLang="zh-CN" sz="1800">
                <a:latin typeface="Times New Roman" panose="02020603050405020304" pitchFamily="18" charset="0"/>
                <a:ea typeface="宋体" panose="02010600030101010101" pitchFamily="2" charset="-122"/>
              </a:endParaRPr>
            </a:p>
          </p:txBody>
        </p:sp>
        <p:sp>
          <p:nvSpPr>
            <p:cNvPr id="21" name="Text Box 29"/>
            <p:cNvSpPr txBox="1">
              <a:spLocks noChangeArrowheads="1"/>
            </p:cNvSpPr>
            <p:nvPr/>
          </p:nvSpPr>
          <p:spPr bwMode="auto">
            <a:xfrm>
              <a:off x="3717" y="3344"/>
              <a:ext cx="709"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800" dirty="0">
                  <a:ea typeface="宋体" panose="02010600030101010101" pitchFamily="2" charset="-122"/>
                </a:rPr>
                <a:t>bottleneck</a:t>
              </a:r>
            </a:p>
            <a:p>
              <a:pPr algn="ctr">
                <a:spcBef>
                  <a:spcPct val="0"/>
                </a:spcBef>
                <a:buClrTx/>
                <a:buSzTx/>
                <a:buFontTx/>
                <a:buNone/>
              </a:pPr>
              <a:r>
                <a:rPr lang="en-US" altLang="zh-CN" sz="1800" dirty="0">
                  <a:ea typeface="宋体" panose="02010600030101010101" pitchFamily="2" charset="-122"/>
                </a:rPr>
                <a:t>router</a:t>
              </a:r>
            </a:p>
            <a:p>
              <a:pPr algn="ctr">
                <a:spcBef>
                  <a:spcPct val="0"/>
                </a:spcBef>
                <a:buClrTx/>
                <a:buSzTx/>
                <a:buFontTx/>
                <a:buNone/>
              </a:pPr>
              <a:r>
                <a:rPr lang="en-US" altLang="zh-CN" sz="1800" dirty="0">
                  <a:ea typeface="宋体" panose="02010600030101010101" pitchFamily="2" charset="-122"/>
                </a:rPr>
                <a:t>capacity R</a:t>
              </a:r>
              <a:endParaRPr lang="en-US" altLang="zh-CN" sz="1800" dirty="0">
                <a:latin typeface="Times New Roman" panose="02020603050405020304" pitchFamily="18" charset="0"/>
                <a:ea typeface="宋体" panose="02010600030101010101" pitchFamily="2" charset="-122"/>
              </a:endParaRPr>
            </a:p>
          </p:txBody>
        </p:sp>
        <p:grpSp>
          <p:nvGrpSpPr>
            <p:cNvPr id="22" name="Group 30"/>
            <p:cNvGrpSpPr>
              <a:grpSpLocks/>
            </p:cNvGrpSpPr>
            <p:nvPr/>
          </p:nvGrpSpPr>
          <p:grpSpPr bwMode="auto">
            <a:xfrm>
              <a:off x="5064" y="3006"/>
              <a:ext cx="314" cy="75"/>
              <a:chOff x="2208" y="2184"/>
              <a:chExt cx="176" cy="69"/>
            </a:xfrm>
          </p:grpSpPr>
          <p:grpSp>
            <p:nvGrpSpPr>
              <p:cNvPr id="27" name="Group 31"/>
              <p:cNvGrpSpPr>
                <a:grpSpLocks/>
              </p:cNvGrpSpPr>
              <p:nvPr/>
            </p:nvGrpSpPr>
            <p:grpSpPr bwMode="auto">
              <a:xfrm>
                <a:off x="2208" y="2185"/>
                <a:ext cx="176" cy="68"/>
                <a:chOff x="2848" y="848"/>
                <a:chExt cx="140" cy="98"/>
              </a:xfrm>
            </p:grpSpPr>
            <p:sp>
              <p:nvSpPr>
                <p:cNvPr id="32" name="Line 3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3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 name="Group 35"/>
              <p:cNvGrpSpPr>
                <a:grpSpLocks/>
              </p:cNvGrpSpPr>
              <p:nvPr/>
            </p:nvGrpSpPr>
            <p:grpSpPr bwMode="auto">
              <a:xfrm flipV="1">
                <a:off x="2208" y="2184"/>
                <a:ext cx="176" cy="68"/>
                <a:chOff x="2848" y="848"/>
                <a:chExt cx="140" cy="98"/>
              </a:xfrm>
            </p:grpSpPr>
            <p:sp>
              <p:nvSpPr>
                <p:cNvPr id="29" name="Line 3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3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3" name="Text Box 39"/>
            <p:cNvSpPr txBox="1">
              <a:spLocks noChangeArrowheads="1"/>
            </p:cNvSpPr>
            <p:nvPr/>
          </p:nvSpPr>
          <p:spPr bwMode="auto">
            <a:xfrm>
              <a:off x="2510" y="3422"/>
              <a:ext cx="813"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zh-CN" sz="1800">
                  <a:ea typeface="宋体" panose="02010600030101010101" pitchFamily="2" charset="-122"/>
                </a:rPr>
                <a:t>TCP </a:t>
              </a:r>
            </a:p>
            <a:p>
              <a:pPr>
                <a:spcBef>
                  <a:spcPct val="0"/>
                </a:spcBef>
                <a:buClrTx/>
                <a:buSzTx/>
                <a:buFontTx/>
                <a:buNone/>
              </a:pPr>
              <a:r>
                <a:rPr lang="en-US" altLang="zh-CN" sz="1800">
                  <a:ea typeface="宋体" panose="02010600030101010101" pitchFamily="2" charset="-122"/>
                </a:rPr>
                <a:t>connection 2</a:t>
              </a:r>
              <a:endParaRPr lang="en-US" altLang="zh-CN" sz="1800">
                <a:latin typeface="Times New Roman" panose="02020603050405020304" pitchFamily="18" charset="0"/>
                <a:ea typeface="宋体" panose="02010600030101010101" pitchFamily="2" charset="-122"/>
              </a:endParaRPr>
            </a:p>
          </p:txBody>
        </p:sp>
        <p:sp>
          <p:nvSpPr>
            <p:cNvPr id="24" name="Freeform 40"/>
            <p:cNvSpPr>
              <a:spLocks/>
            </p:cNvSpPr>
            <p:nvPr/>
          </p:nvSpPr>
          <p:spPr bwMode="auto">
            <a:xfrm>
              <a:off x="3258" y="2730"/>
              <a:ext cx="2412" cy="453"/>
            </a:xfrm>
            <a:custGeom>
              <a:avLst/>
              <a:gdLst>
                <a:gd name="T0" fmla="*/ 0 w 2412"/>
                <a:gd name="T1" fmla="*/ 0 h 453"/>
                <a:gd name="T2" fmla="*/ 558 w 2412"/>
                <a:gd name="T3" fmla="*/ 390 h 453"/>
                <a:gd name="T4" fmla="*/ 2412 w 2412"/>
                <a:gd name="T5" fmla="*/ 432 h 453"/>
                <a:gd name="T6" fmla="*/ 0 60000 65536"/>
                <a:gd name="T7" fmla="*/ 0 60000 65536"/>
                <a:gd name="T8" fmla="*/ 0 60000 65536"/>
                <a:gd name="T9" fmla="*/ 0 w 2412"/>
                <a:gd name="T10" fmla="*/ 0 h 453"/>
                <a:gd name="T11" fmla="*/ 2412 w 2412"/>
                <a:gd name="T12" fmla="*/ 453 h 453"/>
              </a:gdLst>
              <a:ahLst/>
              <a:cxnLst>
                <a:cxn ang="T6">
                  <a:pos x="T0" y="T1"/>
                </a:cxn>
                <a:cxn ang="T7">
                  <a:pos x="T2" y="T3"/>
                </a:cxn>
                <a:cxn ang="T8">
                  <a:pos x="T4" y="T5"/>
                </a:cxn>
              </a:cxnLst>
              <a:rect l="T9" t="T10" r="T11" b="T12"/>
              <a:pathLst>
                <a:path w="2412" h="453">
                  <a:moveTo>
                    <a:pt x="0" y="0"/>
                  </a:moveTo>
                  <a:cubicBezTo>
                    <a:pt x="93" y="65"/>
                    <a:pt x="156" y="318"/>
                    <a:pt x="558" y="390"/>
                  </a:cubicBezTo>
                  <a:cubicBezTo>
                    <a:pt x="959" y="453"/>
                    <a:pt x="2026" y="423"/>
                    <a:pt x="2412" y="432"/>
                  </a:cubicBezTo>
                </a:path>
              </a:pathLst>
            </a:custGeom>
            <a:noFill/>
            <a:ln w="38100">
              <a:solidFill>
                <a:srgbClr val="0099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 name="Rectangle 41"/>
            <p:cNvSpPr>
              <a:spLocks noChangeArrowheads="1"/>
            </p:cNvSpPr>
            <p:nvPr/>
          </p:nvSpPr>
          <p:spPr bwMode="auto">
            <a:xfrm>
              <a:off x="4314" y="3099"/>
              <a:ext cx="93" cy="12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26" name="Freeform 42"/>
            <p:cNvSpPr>
              <a:spLocks/>
            </p:cNvSpPr>
            <p:nvPr/>
          </p:nvSpPr>
          <p:spPr bwMode="auto">
            <a:xfrm>
              <a:off x="3222" y="3193"/>
              <a:ext cx="2412" cy="453"/>
            </a:xfrm>
            <a:custGeom>
              <a:avLst/>
              <a:gdLst>
                <a:gd name="T0" fmla="*/ 0 w 2412"/>
                <a:gd name="T1" fmla="*/ 453 h 453"/>
                <a:gd name="T2" fmla="*/ 558 w 2412"/>
                <a:gd name="T3" fmla="*/ 63 h 453"/>
                <a:gd name="T4" fmla="*/ 2412 w 2412"/>
                <a:gd name="T5" fmla="*/ 29 h 453"/>
                <a:gd name="T6" fmla="*/ 0 60000 65536"/>
                <a:gd name="T7" fmla="*/ 0 60000 65536"/>
                <a:gd name="T8" fmla="*/ 0 60000 65536"/>
                <a:gd name="T9" fmla="*/ 0 w 2412"/>
                <a:gd name="T10" fmla="*/ 0 h 453"/>
                <a:gd name="T11" fmla="*/ 2412 w 2412"/>
                <a:gd name="T12" fmla="*/ 453 h 453"/>
              </a:gdLst>
              <a:ahLst/>
              <a:cxnLst>
                <a:cxn ang="T6">
                  <a:pos x="T0" y="T1"/>
                </a:cxn>
                <a:cxn ang="T7">
                  <a:pos x="T2" y="T3"/>
                </a:cxn>
                <a:cxn ang="T8">
                  <a:pos x="T4" y="T5"/>
                </a:cxn>
              </a:cxnLst>
              <a:rect l="T9" t="T10" r="T11" b="T12"/>
              <a:pathLst>
                <a:path w="2412" h="453">
                  <a:moveTo>
                    <a:pt x="0" y="453"/>
                  </a:moveTo>
                  <a:cubicBezTo>
                    <a:pt x="93" y="388"/>
                    <a:pt x="156" y="134"/>
                    <a:pt x="558" y="63"/>
                  </a:cubicBezTo>
                  <a:cubicBezTo>
                    <a:pt x="959" y="0"/>
                    <a:pt x="2026" y="36"/>
                    <a:pt x="2412" y="29"/>
                  </a:cubicBez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43"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6.3.7  </a:t>
            </a:r>
            <a:r>
              <a:rPr kumimoji="1" lang="zh-CN" altLang="en-US" dirty="0"/>
              <a:t>面向连接的传输：拥塞控制</a:t>
            </a:r>
          </a:p>
        </p:txBody>
      </p:sp>
    </p:spTree>
    <p:extLst>
      <p:ext uri="{BB962C8B-B14F-4D97-AF65-F5344CB8AC3E}">
        <p14:creationId xmlns:p14="http://schemas.microsoft.com/office/powerpoint/2010/main" val="35879016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a:t>
            </a:r>
            <a:r>
              <a:rPr lang="en-US" altLang="zh-CN" dirty="0"/>
              <a:t>TCP</a:t>
            </a:r>
            <a:r>
              <a:rPr lang="zh-CN" altLang="en-US" dirty="0"/>
              <a:t>是公平的</a:t>
            </a:r>
          </a:p>
        </p:txBody>
      </p:sp>
      <p:sp>
        <p:nvSpPr>
          <p:cNvPr id="3" name="内容占位符 2"/>
          <p:cNvSpPr>
            <a:spLocks noGrp="1"/>
          </p:cNvSpPr>
          <p:nvPr>
            <p:ph idx="1"/>
          </p:nvPr>
        </p:nvSpPr>
        <p:spPr>
          <a:xfrm>
            <a:off x="814388" y="1454538"/>
            <a:ext cx="10515600" cy="4586694"/>
          </a:xfrm>
        </p:spPr>
        <p:txBody>
          <a:bodyPr/>
          <a:lstStyle/>
          <a:p>
            <a:r>
              <a:rPr lang="en-US" altLang="zh-CN" sz="2400" dirty="0">
                <a:latin typeface="微软雅黑" panose="020B0503020204020204" pitchFamily="34" charset="-122"/>
                <a:ea typeface="微软雅黑" panose="020B0503020204020204" pitchFamily="34" charset="-122"/>
              </a:rPr>
              <a:t>考虑两</a:t>
            </a:r>
            <a:r>
              <a:rPr lang="zh-CN" altLang="en-US" sz="2400" dirty="0">
                <a:latin typeface="微软雅黑" panose="020B0503020204020204" pitchFamily="34" charset="-122"/>
                <a:ea typeface="微软雅黑" panose="020B0503020204020204" pitchFamily="34" charset="-122"/>
              </a:rPr>
              <a:t>条</a:t>
            </a:r>
            <a:r>
              <a:rPr lang="en-US" altLang="zh-CN" sz="2400" dirty="0" err="1">
                <a:latin typeface="微软雅黑" panose="020B0503020204020204" pitchFamily="34" charset="-122"/>
                <a:ea typeface="微软雅黑" panose="020B0503020204020204" pitchFamily="34" charset="-122"/>
              </a:rPr>
              <a:t>竞争的连接（各种参数相同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共享带宽为</a:t>
            </a:r>
            <a:r>
              <a:rPr lang="en-US" altLang="zh-CN" sz="2400" dirty="0" err="1">
                <a:latin typeface="微软雅黑" panose="020B0503020204020204" pitchFamily="34" charset="-122"/>
                <a:ea typeface="微软雅黑" panose="020B0503020204020204" pitchFamily="34" charset="-122"/>
              </a:rPr>
              <a:t>R的链路</a:t>
            </a:r>
            <a:r>
              <a:rPr lang="en-US" altLang="zh-CN" sz="2400" dirty="0">
                <a:latin typeface="微软雅黑" panose="020B0503020204020204" pitchFamily="34" charset="-122"/>
                <a:ea typeface="微软雅黑" panose="020B0503020204020204" pitchFamily="34" charset="-122"/>
              </a:rPr>
              <a:t>:</a:t>
            </a:r>
          </a:p>
          <a:p>
            <a:pPr lvl="1"/>
            <a:r>
              <a:rPr lang="en-US" altLang="zh-CN" sz="2000" dirty="0">
                <a:latin typeface="微软雅黑" panose="020B0503020204020204" pitchFamily="34" charset="-122"/>
                <a:ea typeface="微软雅黑" panose="020B0503020204020204" pitchFamily="34" charset="-122"/>
              </a:rPr>
              <a:t>加性增：连接1和连接2按照相同的速率增大各自的拥塞窗口，得到斜率为1的直线</a:t>
            </a:r>
          </a:p>
          <a:p>
            <a:pPr lvl="1"/>
            <a:r>
              <a:rPr lang="en-US" altLang="zh-CN" sz="2000" dirty="0">
                <a:latin typeface="微软雅黑" panose="020B0503020204020204" pitchFamily="34" charset="-122"/>
                <a:ea typeface="微软雅黑" panose="020B0503020204020204" pitchFamily="34" charset="-122"/>
              </a:rPr>
              <a:t>乘性减：连接1和连接2将各自的拥塞窗口减半 </a:t>
            </a:r>
          </a:p>
          <a:p>
            <a:pPr lvl="1"/>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123</a:t>
            </a:fld>
            <a:endParaRPr kumimoji="1" lang="zh-CN" altLang="en-US" dirty="0"/>
          </a:p>
        </p:txBody>
      </p:sp>
      <p:sp>
        <p:nvSpPr>
          <p:cNvPr id="5" name="Line 4"/>
          <p:cNvSpPr>
            <a:spLocks noChangeShapeType="1"/>
          </p:cNvSpPr>
          <p:nvPr/>
        </p:nvSpPr>
        <p:spPr bwMode="auto">
          <a:xfrm>
            <a:off x="3924300" y="5848350"/>
            <a:ext cx="36385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5"/>
          <p:cNvSpPr>
            <a:spLocks noChangeShapeType="1"/>
          </p:cNvSpPr>
          <p:nvPr/>
        </p:nvSpPr>
        <p:spPr bwMode="auto">
          <a:xfrm flipV="1">
            <a:off x="3924300" y="2752725"/>
            <a:ext cx="0" cy="30861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6"/>
          <p:cNvSpPr>
            <a:spLocks noChangeShapeType="1"/>
          </p:cNvSpPr>
          <p:nvPr/>
        </p:nvSpPr>
        <p:spPr bwMode="auto">
          <a:xfrm rot="-2938105" flipH="1" flipV="1">
            <a:off x="3317876" y="4487864"/>
            <a:ext cx="3560763" cy="14287"/>
          </a:xfrm>
          <a:prstGeom prst="line">
            <a:avLst/>
          </a:prstGeom>
          <a:noFill/>
          <a:ln w="19050">
            <a:solidFill>
              <a:schemeClr val="accent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7"/>
          <p:cNvSpPr>
            <a:spLocks noChangeShapeType="1"/>
          </p:cNvSpPr>
          <p:nvPr/>
        </p:nvSpPr>
        <p:spPr bwMode="auto">
          <a:xfrm>
            <a:off x="3948323" y="3048001"/>
            <a:ext cx="2819400" cy="2809875"/>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Text Box 8"/>
          <p:cNvSpPr txBox="1">
            <a:spLocks noChangeArrowheads="1"/>
          </p:cNvSpPr>
          <p:nvPr/>
        </p:nvSpPr>
        <p:spPr bwMode="auto">
          <a:xfrm>
            <a:off x="3554414" y="2828926"/>
            <a:ext cx="403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zh-CN" sz="2000">
                <a:ea typeface="宋体" panose="02010600030101010101" pitchFamily="2" charset="-122"/>
              </a:rPr>
              <a:t>R</a:t>
            </a:r>
            <a:endParaRPr lang="en-US" altLang="zh-CN" sz="1000">
              <a:latin typeface="Times New Roman" panose="02020603050405020304" pitchFamily="18" charset="0"/>
              <a:ea typeface="宋体" panose="02010600030101010101" pitchFamily="2" charset="-122"/>
            </a:endParaRPr>
          </a:p>
        </p:txBody>
      </p:sp>
      <p:sp>
        <p:nvSpPr>
          <p:cNvPr id="10" name="Text Box 9"/>
          <p:cNvSpPr txBox="1">
            <a:spLocks noChangeArrowheads="1"/>
          </p:cNvSpPr>
          <p:nvPr/>
        </p:nvSpPr>
        <p:spPr bwMode="auto">
          <a:xfrm>
            <a:off x="6507164" y="5876926"/>
            <a:ext cx="403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zh-CN" sz="2000">
                <a:ea typeface="宋体" panose="02010600030101010101" pitchFamily="2" charset="-122"/>
              </a:rPr>
              <a:t>R</a:t>
            </a:r>
            <a:endParaRPr lang="en-US" altLang="zh-CN" sz="1000">
              <a:latin typeface="Times New Roman" panose="02020603050405020304" pitchFamily="18" charset="0"/>
              <a:ea typeface="宋体" panose="02010600030101010101" pitchFamily="2" charset="-122"/>
            </a:endParaRPr>
          </a:p>
        </p:txBody>
      </p:sp>
      <p:sp>
        <p:nvSpPr>
          <p:cNvPr id="11" name="Text Box 10"/>
          <p:cNvSpPr txBox="1">
            <a:spLocks noChangeArrowheads="1"/>
          </p:cNvSpPr>
          <p:nvPr/>
        </p:nvSpPr>
        <p:spPr bwMode="auto">
          <a:xfrm>
            <a:off x="5048250" y="2804752"/>
            <a:ext cx="2779711"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zh-CN" sz="1800" dirty="0">
                <a:ea typeface="宋体" panose="02010600030101010101" pitchFamily="2" charset="-122"/>
              </a:rPr>
              <a:t>等带宽共享</a:t>
            </a:r>
            <a:endParaRPr lang="en-US" altLang="zh-CN" sz="1000" dirty="0">
              <a:latin typeface="Times New Roman" panose="02020603050405020304" pitchFamily="18" charset="0"/>
              <a:ea typeface="宋体" panose="02010600030101010101" pitchFamily="2" charset="-122"/>
            </a:endParaRPr>
          </a:p>
        </p:txBody>
      </p:sp>
      <p:sp>
        <p:nvSpPr>
          <p:cNvPr id="12" name="Text Box 11"/>
          <p:cNvSpPr txBox="1">
            <a:spLocks noChangeArrowheads="1"/>
          </p:cNvSpPr>
          <p:nvPr/>
        </p:nvSpPr>
        <p:spPr bwMode="auto">
          <a:xfrm>
            <a:off x="3363914" y="5857876"/>
            <a:ext cx="3546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zh-CN" sz="1800">
                <a:ea typeface="宋体" panose="02010600030101010101" pitchFamily="2" charset="-122"/>
              </a:rPr>
              <a:t>Connection 1 throughput</a:t>
            </a:r>
            <a:endParaRPr lang="en-US" altLang="zh-CN" sz="1000">
              <a:latin typeface="Times New Roman" panose="02020603050405020304" pitchFamily="18" charset="0"/>
              <a:ea typeface="宋体" panose="02010600030101010101" pitchFamily="2" charset="-122"/>
            </a:endParaRPr>
          </a:p>
        </p:txBody>
      </p:sp>
      <p:sp>
        <p:nvSpPr>
          <p:cNvPr id="13" name="Line 13"/>
          <p:cNvSpPr>
            <a:spLocks noChangeShapeType="1"/>
          </p:cNvSpPr>
          <p:nvPr/>
        </p:nvSpPr>
        <p:spPr bwMode="auto">
          <a:xfrm rot="-2938105" flipH="1" flipV="1">
            <a:off x="5027613" y="5105401"/>
            <a:ext cx="1293813" cy="4762"/>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5"/>
          <p:cNvSpPr>
            <a:spLocks noChangeShapeType="1"/>
          </p:cNvSpPr>
          <p:nvPr/>
        </p:nvSpPr>
        <p:spPr bwMode="auto">
          <a:xfrm flipH="1">
            <a:off x="4914901" y="4638676"/>
            <a:ext cx="1171575" cy="63182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7"/>
          <p:cNvSpPr>
            <a:spLocks noChangeShapeType="1"/>
          </p:cNvSpPr>
          <p:nvPr/>
        </p:nvSpPr>
        <p:spPr bwMode="auto">
          <a:xfrm rot="-2938105" flipH="1" flipV="1">
            <a:off x="4706939" y="4778376"/>
            <a:ext cx="1303337" cy="23813"/>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9"/>
          <p:cNvSpPr>
            <a:spLocks noChangeShapeType="1"/>
          </p:cNvSpPr>
          <p:nvPr/>
        </p:nvSpPr>
        <p:spPr bwMode="auto">
          <a:xfrm flipH="1">
            <a:off x="4772026" y="4352926"/>
            <a:ext cx="981075" cy="76517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21"/>
          <p:cNvSpPr>
            <a:spLocks noChangeShapeType="1"/>
          </p:cNvSpPr>
          <p:nvPr/>
        </p:nvSpPr>
        <p:spPr bwMode="auto">
          <a:xfrm rot="-2938105" flipH="1" flipV="1">
            <a:off x="4563270" y="4631533"/>
            <a:ext cx="1279525" cy="14287"/>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22"/>
          <p:cNvSpPr>
            <a:spLocks noChangeShapeType="1"/>
          </p:cNvSpPr>
          <p:nvPr/>
        </p:nvSpPr>
        <p:spPr bwMode="auto">
          <a:xfrm flipH="1">
            <a:off x="4705351" y="4171950"/>
            <a:ext cx="911225" cy="88900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3"/>
          <p:cNvSpPr>
            <a:spLocks noChangeShapeType="1"/>
          </p:cNvSpPr>
          <p:nvPr/>
        </p:nvSpPr>
        <p:spPr bwMode="auto">
          <a:xfrm rot="-2938105" flipH="1" flipV="1">
            <a:off x="4483895" y="4568033"/>
            <a:ext cx="1279525" cy="14287"/>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TextBox 25"/>
          <p:cNvSpPr txBox="1">
            <a:spLocks noChangeArrowheads="1"/>
          </p:cNvSpPr>
          <p:nvPr/>
        </p:nvSpPr>
        <p:spPr bwMode="auto">
          <a:xfrm>
            <a:off x="5048250" y="5438775"/>
            <a:ext cx="1905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A</a:t>
            </a:r>
            <a:endParaRPr lang="zh-CN" altLang="en-US" sz="1600">
              <a:ea typeface="宋体" panose="02010600030101010101" pitchFamily="2" charset="-122"/>
            </a:endParaRPr>
          </a:p>
        </p:txBody>
      </p:sp>
      <p:sp>
        <p:nvSpPr>
          <p:cNvPr id="21" name="TextBox 26"/>
          <p:cNvSpPr txBox="1">
            <a:spLocks noChangeArrowheads="1"/>
          </p:cNvSpPr>
          <p:nvPr/>
        </p:nvSpPr>
        <p:spPr bwMode="auto">
          <a:xfrm>
            <a:off x="5943601" y="4381500"/>
            <a:ext cx="257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B</a:t>
            </a:r>
            <a:endParaRPr lang="zh-CN" altLang="en-US" sz="1600">
              <a:ea typeface="宋体" panose="02010600030101010101" pitchFamily="2" charset="-122"/>
            </a:endParaRPr>
          </a:p>
        </p:txBody>
      </p:sp>
      <p:sp>
        <p:nvSpPr>
          <p:cNvPr id="22" name="TextBox 27"/>
          <p:cNvSpPr txBox="1">
            <a:spLocks noChangeArrowheads="1"/>
          </p:cNvSpPr>
          <p:nvPr/>
        </p:nvSpPr>
        <p:spPr bwMode="auto">
          <a:xfrm>
            <a:off x="4714876" y="5153025"/>
            <a:ext cx="1809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C</a:t>
            </a:r>
            <a:endParaRPr lang="zh-CN" altLang="en-US" sz="1600">
              <a:ea typeface="宋体" panose="02010600030101010101" pitchFamily="2" charset="-122"/>
            </a:endParaRPr>
          </a:p>
        </p:txBody>
      </p:sp>
      <p:sp>
        <p:nvSpPr>
          <p:cNvPr id="23"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6.3.7  </a:t>
            </a:r>
            <a:r>
              <a:rPr kumimoji="1" lang="zh-CN" altLang="en-US" dirty="0"/>
              <a:t>面向连接的传输：拥塞控制</a:t>
            </a:r>
          </a:p>
        </p:txBody>
      </p:sp>
    </p:spTree>
    <p:extLst>
      <p:ext uri="{BB962C8B-B14F-4D97-AF65-F5344CB8AC3E}">
        <p14:creationId xmlns:p14="http://schemas.microsoft.com/office/powerpoint/2010/main" val="128818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righ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righ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a:t>
            </a:r>
            <a:r>
              <a:rPr lang="zh-CN" altLang="en-US" dirty="0"/>
              <a:t>公平性更复杂的情形</a:t>
            </a:r>
          </a:p>
        </p:txBody>
      </p:sp>
      <p:sp>
        <p:nvSpPr>
          <p:cNvPr id="3" name="内容占位符 2"/>
          <p:cNvSpPr>
            <a:spLocks noGrp="1"/>
          </p:cNvSpPr>
          <p:nvPr>
            <p:ph idx="1"/>
          </p:nvPr>
        </p:nvSpPr>
        <p:spPr/>
        <p:txBody>
          <a:bodyPr/>
          <a:lstStyle/>
          <a:p>
            <a:pPr>
              <a:lnSpc>
                <a:spcPct val="120000"/>
              </a:lnSpc>
            </a:pPr>
            <a:r>
              <a:rPr lang="zh-CN" altLang="en-US" dirty="0">
                <a:latin typeface="微软雅黑" panose="020B0503020204020204" pitchFamily="34" charset="-122"/>
                <a:ea typeface="微软雅黑" panose="020B0503020204020204" pitchFamily="34" charset="-122"/>
              </a:rPr>
              <a:t>若相互竞争的</a:t>
            </a:r>
            <a:r>
              <a:rPr lang="en-US" altLang="zh-CN" dirty="0" err="1">
                <a:latin typeface="微软雅黑" panose="020B0503020204020204" pitchFamily="34" charset="-122"/>
                <a:ea typeface="微软雅黑" panose="020B0503020204020204" pitchFamily="34" charset="-122"/>
              </a:rPr>
              <a:t>TCP连接具有不同的参数（RTT、MSS等</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不能保证公平性</a:t>
            </a:r>
            <a:endParaRPr lang="en-US" altLang="zh-CN" dirty="0">
              <a:latin typeface="微软雅黑" panose="020B0503020204020204" pitchFamily="34" charset="-122"/>
              <a:ea typeface="微软雅黑" panose="020B0503020204020204" pitchFamily="34" charset="-122"/>
            </a:endParaRPr>
          </a:p>
          <a:p>
            <a:pPr>
              <a:lnSpc>
                <a:spcPct val="120000"/>
              </a:lnSpc>
            </a:pPr>
            <a:r>
              <a:rPr lang="en-US" altLang="zh-CN" dirty="0" err="1">
                <a:latin typeface="微软雅黑" panose="020B0503020204020204" pitchFamily="34" charset="-122"/>
                <a:ea typeface="微软雅黑" panose="020B0503020204020204" pitchFamily="34" charset="-122"/>
              </a:rPr>
              <a:t>若应用（如web）可以建立多条并行TCP连接，不能保证带宽在应用之间公平分配</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比如</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en-US" altLang="zh-CN" dirty="0">
                <a:latin typeface="微软雅黑" panose="020B0503020204020204" pitchFamily="34" charset="-122"/>
                <a:ea typeface="微软雅黑" panose="020B0503020204020204" pitchFamily="34" charset="-122"/>
              </a:rPr>
              <a:t>一条速率为R的链路上有9条连接</a:t>
            </a:r>
          </a:p>
          <a:p>
            <a:pPr lvl="1">
              <a:lnSpc>
                <a:spcPct val="120000"/>
              </a:lnSpc>
            </a:pPr>
            <a:r>
              <a:rPr lang="en-US" altLang="zh-CN" dirty="0" err="1">
                <a:latin typeface="微软雅黑" panose="020B0503020204020204" pitchFamily="34" charset="-122"/>
                <a:ea typeface="微软雅黑" panose="020B0503020204020204" pitchFamily="34" charset="-122"/>
              </a:rPr>
              <a:t>若新应用建立一条TCP连接，获得速率</a:t>
            </a:r>
            <a:r>
              <a:rPr lang="en-US" altLang="zh-CN" dirty="0">
                <a:latin typeface="微软雅黑" panose="020B0503020204020204" pitchFamily="34" charset="-122"/>
                <a:ea typeface="微软雅黑" panose="020B0503020204020204" pitchFamily="34" charset="-122"/>
              </a:rPr>
              <a:t> R/10</a:t>
            </a:r>
          </a:p>
          <a:p>
            <a:pPr lvl="1">
              <a:lnSpc>
                <a:spcPct val="120000"/>
              </a:lnSpc>
            </a:pPr>
            <a:r>
              <a:rPr lang="en-US" altLang="zh-CN" dirty="0">
                <a:latin typeface="微软雅黑" panose="020B0503020204020204" pitchFamily="34" charset="-122"/>
                <a:ea typeface="微软雅黑" panose="020B0503020204020204" pitchFamily="34" charset="-122"/>
              </a:rPr>
              <a:t>若新应用建立11条TCP，可以获得速率 R/2 !</a:t>
            </a: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124</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6.3.7  </a:t>
            </a:r>
            <a:r>
              <a:rPr kumimoji="1" lang="zh-CN" altLang="en-US" dirty="0"/>
              <a:t>面向连接的传输：拥塞控制</a:t>
            </a:r>
          </a:p>
        </p:txBody>
      </p:sp>
    </p:spTree>
    <p:extLst>
      <p:ext uri="{BB962C8B-B14F-4D97-AF65-F5344CB8AC3E}">
        <p14:creationId xmlns:p14="http://schemas.microsoft.com/office/powerpoint/2010/main" val="3539953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标题 6"/>
          <p:cNvSpPr>
            <a:spLocks noGrp="1"/>
          </p:cNvSpPr>
          <p:nvPr>
            <p:ph type="title"/>
          </p:nvPr>
        </p:nvSpPr>
        <p:spPr>
          <a:xfrm>
            <a:off x="1307508" y="438150"/>
            <a:ext cx="8220812" cy="806062"/>
          </a:xfrm>
        </p:spPr>
        <p:txBody>
          <a:bodyPr/>
          <a:lstStyle/>
          <a:p>
            <a:r>
              <a:rPr lang="zh-CN" altLang="en-US" dirty="0">
                <a:latin typeface="微软雅黑" panose="020B0503020204020204" pitchFamily="34" charset="-122"/>
                <a:ea typeface="微软雅黑" panose="020B0503020204020204" pitchFamily="34" charset="-122"/>
              </a:rPr>
              <a:t>关于</a:t>
            </a:r>
            <a:r>
              <a:rPr lang="en-US" altLang="zh-CN" dirty="0" err="1">
                <a:latin typeface="微软雅黑" panose="020B0503020204020204" pitchFamily="34" charset="-122"/>
                <a:ea typeface="微软雅黑" panose="020B0503020204020204" pitchFamily="34" charset="-122"/>
              </a:rPr>
              <a:t>TCP和UDP的</a:t>
            </a:r>
            <a:r>
              <a:rPr lang="zh-CN" altLang="en-US" dirty="0">
                <a:latin typeface="微软雅黑" panose="020B0503020204020204" pitchFamily="34" charset="-122"/>
                <a:ea typeface="微软雅黑" panose="020B0503020204020204" pitchFamily="34" charset="-122"/>
              </a:rPr>
              <a:t>一些思考</a:t>
            </a:r>
          </a:p>
        </p:txBody>
      </p:sp>
      <p:sp>
        <p:nvSpPr>
          <p:cNvPr id="173059" name="内容占位符 2"/>
          <p:cNvSpPr>
            <a:spLocks noGrp="1"/>
          </p:cNvSpPr>
          <p:nvPr>
            <p:ph idx="1"/>
          </p:nvPr>
        </p:nvSpPr>
        <p:spPr>
          <a:xfrm>
            <a:off x="952501" y="1476181"/>
            <a:ext cx="10258424" cy="4648200"/>
          </a:xfrm>
        </p:spPr>
        <p:txBody>
          <a:bodyPr/>
          <a:lstStyle/>
          <a:p>
            <a:pPr marL="514350" indent="-514350">
              <a:lnSpc>
                <a:spcPct val="120000"/>
              </a:lnSpc>
              <a:buFont typeface="+mj-lt"/>
              <a:buAutoNum type="arabicPeriod"/>
            </a:pP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提供可靠传输、流量控制、拥塞控制，而</a:t>
            </a:r>
            <a:r>
              <a:rPr lang="en-US" altLang="zh-CN" dirty="0">
                <a:latin typeface="微软雅黑" panose="020B0503020204020204" pitchFamily="34" charset="-122"/>
                <a:ea typeface="微软雅黑" panose="020B0503020204020204" pitchFamily="34" charset="-122"/>
              </a:rPr>
              <a:t>UDP</a:t>
            </a:r>
            <a:r>
              <a:rPr lang="zh-CN" altLang="en-US" dirty="0">
                <a:latin typeface="微软雅黑" panose="020B0503020204020204" pitchFamily="34" charset="-122"/>
                <a:ea typeface="微软雅黑" panose="020B0503020204020204" pitchFamily="34" charset="-122"/>
              </a:rPr>
              <a:t>都没有，</a:t>
            </a:r>
            <a:r>
              <a:rPr lang="zh-CN" altLang="zh-CN" dirty="0">
                <a:latin typeface="微软雅黑" panose="020B0503020204020204" pitchFamily="34" charset="-122"/>
                <a:ea typeface="微软雅黑" panose="020B0503020204020204" pitchFamily="34" charset="-122"/>
              </a:rPr>
              <a:t>能否说</a:t>
            </a:r>
            <a:r>
              <a:rPr lang="en-US" altLang="zh-CN" dirty="0">
                <a:latin typeface="微软雅黑" panose="020B0503020204020204" pitchFamily="34" charset="-122"/>
                <a:ea typeface="微软雅黑" panose="020B0503020204020204" pitchFamily="34" charset="-122"/>
              </a:rPr>
              <a:t>TCP</a:t>
            </a:r>
            <a:r>
              <a:rPr lang="zh-CN" altLang="zh-CN" dirty="0">
                <a:latin typeface="微软雅黑" panose="020B0503020204020204" pitchFamily="34" charset="-122"/>
                <a:ea typeface="微软雅黑" panose="020B0503020204020204" pitchFamily="34" charset="-122"/>
              </a:rPr>
              <a:t>服务优于</a:t>
            </a:r>
            <a:r>
              <a:rPr lang="en-US" altLang="zh-CN" dirty="0">
                <a:latin typeface="微软雅黑" panose="020B0503020204020204" pitchFamily="34" charset="-122"/>
                <a:ea typeface="微软雅黑" panose="020B0503020204020204" pitchFamily="34" charset="-122"/>
              </a:rPr>
              <a:t>UDP</a:t>
            </a:r>
            <a:r>
              <a:rPr lang="zh-CN" altLang="zh-CN" dirty="0">
                <a:latin typeface="微软雅黑" panose="020B0503020204020204" pitchFamily="34" charset="-122"/>
                <a:ea typeface="微软雅黑" panose="020B0503020204020204" pitchFamily="34" charset="-122"/>
              </a:rPr>
              <a:t>服务？</a:t>
            </a:r>
          </a:p>
          <a:p>
            <a:pPr marL="514350" indent="-514350">
              <a:lnSpc>
                <a:spcPct val="120000"/>
              </a:lnSpc>
              <a:buFont typeface="+mj-lt"/>
              <a:buAutoNum type="arabicPeriod"/>
            </a:pPr>
            <a:r>
              <a:rPr lang="zh-CN" altLang="zh-CN" dirty="0">
                <a:latin typeface="微软雅黑" panose="020B0503020204020204" pitchFamily="34" charset="-122"/>
                <a:ea typeface="微软雅黑" panose="020B0503020204020204" pitchFamily="34" charset="-122"/>
              </a:rPr>
              <a:t>多媒体应用希望的传输层服务</a:t>
            </a:r>
            <a:r>
              <a:rPr lang="zh-CN" altLang="en-US" dirty="0">
                <a:latin typeface="微软雅黑" panose="020B0503020204020204" pitchFamily="34" charset="-122"/>
                <a:ea typeface="微软雅黑" panose="020B0503020204020204" pitchFamily="34" charset="-122"/>
              </a:rPr>
              <a:t>是</a:t>
            </a:r>
            <a:r>
              <a:rPr lang="zh-CN" altLang="zh-CN" dirty="0">
                <a:latin typeface="微软雅黑" panose="020B0503020204020204" pitchFamily="34" charset="-122"/>
                <a:ea typeface="微软雅黑" panose="020B0503020204020204" pitchFamily="34" charset="-122"/>
              </a:rPr>
              <a:t>：带宽有保证</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延迟有保证</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顺序有保证</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但能忍受一些丢包</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TCP</a:t>
            </a:r>
            <a:r>
              <a:rPr lang="zh-CN" altLang="zh-CN" dirty="0">
                <a:latin typeface="微软雅黑" panose="020B0503020204020204" pitchFamily="34" charset="-122"/>
                <a:ea typeface="微软雅黑" panose="020B0503020204020204" pitchFamily="34" charset="-122"/>
              </a:rPr>
              <a:t>或</a:t>
            </a:r>
            <a:r>
              <a:rPr lang="en-US" altLang="zh-CN" dirty="0">
                <a:latin typeface="微软雅黑" panose="020B0503020204020204" pitchFamily="34" charset="-122"/>
                <a:ea typeface="微软雅黑" panose="020B0503020204020204" pitchFamily="34" charset="-122"/>
              </a:rPr>
              <a:t>UDP</a:t>
            </a:r>
            <a:r>
              <a:rPr lang="zh-CN" altLang="zh-CN" dirty="0">
                <a:latin typeface="微软雅黑" panose="020B0503020204020204" pitchFamily="34" charset="-122"/>
                <a:ea typeface="微软雅黑" panose="020B0503020204020204" pitchFamily="34" charset="-122"/>
              </a:rPr>
              <a:t>能够满足多媒体应用的需求吗？</a:t>
            </a:r>
          </a:p>
          <a:p>
            <a:pPr marL="514350" indent="-514350">
              <a:lnSpc>
                <a:spcPct val="120000"/>
              </a:lnSpc>
              <a:buFont typeface="+mj-lt"/>
              <a:buAutoNum type="arabicPeriod"/>
            </a:pPr>
            <a:r>
              <a:rPr lang="zh-CN" altLang="zh-CN" dirty="0">
                <a:latin typeface="微软雅黑" panose="020B0503020204020204" pitchFamily="34" charset="-122"/>
                <a:ea typeface="微软雅黑" panose="020B0503020204020204" pitchFamily="34" charset="-122"/>
              </a:rPr>
              <a:t>现实中的多媒体应用</a:t>
            </a:r>
            <a:r>
              <a:rPr lang="zh-CN" altLang="en-US" dirty="0">
                <a:latin typeface="微软雅黑" panose="020B0503020204020204" pitchFamily="34" charset="-122"/>
                <a:ea typeface="微软雅黑" panose="020B0503020204020204" pitchFamily="34" charset="-122"/>
              </a:rPr>
              <a:t>，有的使用</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、有的使</a:t>
            </a:r>
            <a:r>
              <a:rPr lang="zh-CN" altLang="zh-CN" dirty="0">
                <a:latin typeface="微软雅黑" panose="020B0503020204020204" pitchFamily="34" charset="-122"/>
                <a:ea typeface="微软雅黑" panose="020B0503020204020204" pitchFamily="34" charset="-122"/>
              </a:rPr>
              <a:t>用</a:t>
            </a:r>
            <a:r>
              <a:rPr lang="en-US" altLang="zh-CN" dirty="0">
                <a:latin typeface="微软雅黑" panose="020B0503020204020204" pitchFamily="34" charset="-122"/>
                <a:ea typeface="微软雅黑" panose="020B0503020204020204" pitchFamily="34" charset="-122"/>
              </a:rPr>
              <a:t>UDP</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它们分别出于什么考虑选择采用</a:t>
            </a:r>
            <a:r>
              <a:rPr lang="en-US" altLang="zh-CN" dirty="0">
                <a:latin typeface="微软雅黑" panose="020B0503020204020204" pitchFamily="34" charset="-122"/>
                <a:ea typeface="微软雅黑" panose="020B0503020204020204" pitchFamily="34" charset="-122"/>
              </a:rPr>
              <a:t>TCP</a:t>
            </a:r>
            <a:r>
              <a:rPr lang="zh-CN" altLang="zh-CN" dirty="0">
                <a:latin typeface="微软雅黑" panose="020B0503020204020204" pitchFamily="34" charset="-122"/>
                <a:ea typeface="微软雅黑" panose="020B0503020204020204" pitchFamily="34" charset="-122"/>
              </a:rPr>
              <a:t>或</a:t>
            </a:r>
            <a:r>
              <a:rPr lang="en-US" altLang="zh-CN" dirty="0">
                <a:latin typeface="微软雅黑" panose="020B0503020204020204" pitchFamily="34" charset="-122"/>
                <a:ea typeface="微软雅黑" panose="020B0503020204020204" pitchFamily="34" charset="-122"/>
              </a:rPr>
              <a:t>UDP</a:t>
            </a:r>
            <a:r>
              <a:rPr lang="zh-CN"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514350" indent="-514350">
              <a:lnSpc>
                <a:spcPct val="120000"/>
              </a:lnSpc>
              <a:buFont typeface="+mj-lt"/>
              <a:buAutoNum type="arabicPeriod"/>
            </a:pPr>
            <a:r>
              <a:rPr lang="en-US" altLang="zh-CN" dirty="0" err="1">
                <a:latin typeface="微软雅黑" panose="020B0503020204020204" pitchFamily="34" charset="-122"/>
                <a:ea typeface="微软雅黑" panose="020B0503020204020204" pitchFamily="34" charset="-122"/>
              </a:rPr>
              <a:t>如何阻止UDP流量压制TCP流量</a:t>
            </a:r>
            <a:r>
              <a:rPr lang="en-US" altLang="zh-CN" dirty="0">
                <a:latin typeface="微软雅黑" panose="020B0503020204020204" pitchFamily="34" charset="-122"/>
                <a:ea typeface="微软雅黑" panose="020B0503020204020204" pitchFamily="34" charset="-122"/>
              </a:rPr>
              <a:t>？</a:t>
            </a:r>
          </a:p>
          <a:p>
            <a:endParaRPr lang="zh-CN" altLang="en-US" dirty="0">
              <a:ea typeface="宋体" panose="02010600030101010101" pitchFamily="2" charset="-122"/>
            </a:endParaRPr>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  </a:t>
            </a:r>
            <a:r>
              <a:rPr kumimoji="1" lang="zh-CN" altLang="en-US" dirty="0"/>
              <a:t>传输层</a:t>
            </a:r>
            <a:r>
              <a:rPr kumimoji="1" lang="en-US" altLang="zh-CN" dirty="0"/>
              <a:t> </a:t>
            </a:r>
            <a:endParaRPr kumimoji="1" lang="zh-CN" altLang="en-US" dirty="0"/>
          </a:p>
        </p:txBody>
      </p:sp>
      <p:sp>
        <p:nvSpPr>
          <p:cNvPr id="6" name="灯片编号占位符 3">
            <a:extLst>
              <a:ext uri="{FF2B5EF4-FFF2-40B4-BE49-F238E27FC236}">
                <a16:creationId xmlns:a16="http://schemas.microsoft.com/office/drawing/2014/main" id="{52879FE5-438B-6148-9E2A-4923FC5432B7}"/>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125</a:t>
            </a:fld>
            <a:endParaRPr kumimoji="1" lang="zh-CN" altLang="en-US" dirty="0"/>
          </a:p>
        </p:txBody>
      </p:sp>
    </p:spTree>
    <p:extLst>
      <p:ext uri="{BB962C8B-B14F-4D97-AF65-F5344CB8AC3E}">
        <p14:creationId xmlns:p14="http://schemas.microsoft.com/office/powerpoint/2010/main" val="30920290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547650" y="1510758"/>
            <a:ext cx="5501457" cy="4845592"/>
          </a:xfrm>
        </p:spPr>
        <p:txBody>
          <a:bodyPr>
            <a:normAutofit fontScale="92500" lnSpcReduction="20000"/>
          </a:bodyPr>
          <a:lstStyle/>
          <a:p>
            <a:pPr marL="0" indent="0">
              <a:lnSpc>
                <a:spcPct val="130000"/>
              </a:lnSpc>
              <a:buNone/>
            </a:pPr>
            <a:r>
              <a:rPr kumimoji="1" lang="en-US" altLang="zh-CN" dirty="0"/>
              <a:t>6.1 </a:t>
            </a:r>
            <a:r>
              <a:rPr kumimoji="1" lang="zh-CN" altLang="en-US" dirty="0"/>
              <a:t>概述和传输层服务</a:t>
            </a:r>
            <a:endParaRPr kumimoji="1" lang="en-US" altLang="zh-CN" dirty="0"/>
          </a:p>
          <a:p>
            <a:pPr marL="0" indent="0">
              <a:lnSpc>
                <a:spcPct val="130000"/>
              </a:lnSpc>
              <a:buNone/>
            </a:pPr>
            <a:r>
              <a:rPr kumimoji="1" lang="en-US" altLang="zh-CN" dirty="0"/>
              <a:t>6.2 </a:t>
            </a:r>
            <a:r>
              <a:rPr kumimoji="1" lang="zh-CN" altLang="en-US" dirty="0"/>
              <a:t>套接字编程</a:t>
            </a:r>
            <a:endParaRPr kumimoji="1" lang="en-US" altLang="zh-CN" dirty="0"/>
          </a:p>
          <a:p>
            <a:pPr marL="0" indent="0">
              <a:lnSpc>
                <a:spcPct val="130000"/>
              </a:lnSpc>
              <a:buNone/>
            </a:pPr>
            <a:r>
              <a:rPr kumimoji="1" lang="en-US" altLang="zh-CN" dirty="0"/>
              <a:t>6.3 </a:t>
            </a:r>
            <a:r>
              <a:rPr kumimoji="1" lang="zh-CN" altLang="en-US" dirty="0"/>
              <a:t>传输层复用和分用</a:t>
            </a:r>
            <a:endParaRPr kumimoji="1" lang="en-US" altLang="zh-CN" dirty="0"/>
          </a:p>
          <a:p>
            <a:pPr marL="0" indent="0">
              <a:lnSpc>
                <a:spcPct val="130000"/>
              </a:lnSpc>
              <a:buNone/>
            </a:pPr>
            <a:r>
              <a:rPr kumimoji="1" lang="en-US" altLang="zh-CN" dirty="0"/>
              <a:t>6.4 </a:t>
            </a:r>
            <a:r>
              <a:rPr kumimoji="1" lang="zh-CN" altLang="en-US" dirty="0"/>
              <a:t>无连接传输：</a:t>
            </a:r>
            <a:r>
              <a:rPr kumimoji="1" lang="en-US" altLang="zh-CN" dirty="0"/>
              <a:t>UDP</a:t>
            </a:r>
          </a:p>
          <a:p>
            <a:pPr marL="0" indent="0">
              <a:lnSpc>
                <a:spcPct val="130000"/>
              </a:lnSpc>
              <a:buNone/>
            </a:pPr>
            <a:r>
              <a:rPr kumimoji="1" lang="en-US" altLang="zh-CN" dirty="0"/>
              <a:t>6.5 </a:t>
            </a:r>
            <a:r>
              <a:rPr kumimoji="1" lang="zh-CN" altLang="en-US" dirty="0"/>
              <a:t>面向连接的传输：</a:t>
            </a:r>
            <a:r>
              <a:rPr kumimoji="1" lang="en-US" altLang="zh-CN" dirty="0"/>
              <a:t>TCP</a:t>
            </a:r>
          </a:p>
          <a:p>
            <a:pPr marL="0" indent="0">
              <a:lnSpc>
                <a:spcPct val="130000"/>
              </a:lnSpc>
              <a:buNone/>
            </a:pPr>
            <a:r>
              <a:rPr kumimoji="1" lang="en-US" altLang="zh-CN" dirty="0"/>
              <a:t>6.6 </a:t>
            </a:r>
            <a:r>
              <a:rPr kumimoji="1" lang="zh-CN" altLang="en-US" dirty="0"/>
              <a:t>理解网络拥塞</a:t>
            </a:r>
            <a:endParaRPr kumimoji="1" lang="en-US" altLang="zh-CN" dirty="0"/>
          </a:p>
          <a:p>
            <a:pPr marL="0" indent="0">
              <a:lnSpc>
                <a:spcPct val="130000"/>
              </a:lnSpc>
              <a:buNone/>
            </a:pPr>
            <a:r>
              <a:rPr kumimoji="1" lang="en-US" altLang="zh-CN" dirty="0"/>
              <a:t>6.7 TCP拥塞控制</a:t>
            </a:r>
          </a:p>
          <a:p>
            <a:pPr marL="0" indent="0">
              <a:lnSpc>
                <a:spcPct val="130000"/>
              </a:lnSpc>
              <a:buNone/>
            </a:pPr>
            <a:r>
              <a:rPr kumimoji="1" lang="en-US" altLang="zh-CN" dirty="0">
                <a:solidFill>
                  <a:srgbClr val="C00000"/>
                </a:solidFill>
              </a:rPr>
              <a:t>6.8 </a:t>
            </a:r>
            <a:r>
              <a:rPr kumimoji="1" lang="zh-CN" altLang="en-US" dirty="0">
                <a:solidFill>
                  <a:srgbClr val="C00000"/>
                </a:solidFill>
              </a:rPr>
              <a:t>拥塞控制的发展</a:t>
            </a:r>
            <a:endParaRPr kumimoji="1" lang="en-US" altLang="zh-CN" dirty="0">
              <a:solidFill>
                <a:srgbClr val="C00000"/>
              </a:solidFill>
            </a:endParaRPr>
          </a:p>
          <a:p>
            <a:pPr marL="0" indent="0">
              <a:lnSpc>
                <a:spcPct val="130000"/>
              </a:lnSpc>
              <a:buNone/>
            </a:pPr>
            <a:r>
              <a:rPr kumimoji="1" lang="en-US" altLang="zh-CN" dirty="0"/>
              <a:t>6.9 传输层协议的发展</a:t>
            </a:r>
          </a:p>
          <a:p>
            <a:pPr marL="0" indent="0">
              <a:lnSpc>
                <a:spcPct val="130000"/>
              </a:lnSpc>
              <a:buNone/>
            </a:pPr>
            <a:endParaRPr kumimoji="1" lang="zh-CN" altLang="en-US" dirty="0"/>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126</a:t>
            </a:fld>
            <a:endParaRPr kumimoji="1" lang="zh-CN" altLang="en-US" dirty="0"/>
          </a:p>
        </p:txBody>
      </p:sp>
      <p:sp>
        <p:nvSpPr>
          <p:cNvPr id="5" name="矩形标注 4">
            <a:extLst>
              <a:ext uri="{FF2B5EF4-FFF2-40B4-BE49-F238E27FC236}">
                <a16:creationId xmlns:a16="http://schemas.microsoft.com/office/drawing/2014/main" id="{E4BFCB96-0FA1-7740-8F94-683CEFB67F89}"/>
              </a:ext>
            </a:extLst>
          </p:cNvPr>
          <p:cNvSpPr/>
          <p:nvPr/>
        </p:nvSpPr>
        <p:spPr>
          <a:xfrm>
            <a:off x="4800750" y="3368039"/>
            <a:ext cx="5443514" cy="2301241"/>
          </a:xfrm>
          <a:prstGeom prst="wedgeRectCallout">
            <a:avLst>
              <a:gd name="adj1" fmla="val -72775"/>
              <a:gd name="adj2" fmla="val 36254"/>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lvl="0" indent="-438150">
              <a:lnSpc>
                <a:spcPct val="130000"/>
              </a:lnSpc>
              <a:spcBef>
                <a:spcPts val="600"/>
              </a:spcBef>
              <a:buFont typeface="+mj-lt"/>
              <a:buAutoNum type="arabicPeriod"/>
            </a:pPr>
            <a:r>
              <a:rPr kumimoji="1" lang="en-US" altLang="zh-CN" sz="2400" dirty="0">
                <a:solidFill>
                  <a:srgbClr val="C00000"/>
                </a:solidFill>
                <a:latin typeface="Microsoft YaHei" panose="020B0503020204020204" pitchFamily="34" charset="-122"/>
                <a:ea typeface="Microsoft YaHei" panose="020B0503020204020204" pitchFamily="34" charset="-122"/>
              </a:rPr>
              <a:t>TCP CUBIC</a:t>
            </a:r>
          </a:p>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Google BBR</a:t>
            </a:r>
            <a:endParaRPr kumimoji="1" lang="zh-CN" altLang="en-US" sz="2400" dirty="0">
              <a:solidFill>
                <a:prstClr val="black"/>
              </a:solidFill>
              <a:latin typeface="Microsoft YaHei" panose="020B0503020204020204" pitchFamily="34" charset="-122"/>
              <a:ea typeface="Microsoft YaHei" panose="020B0503020204020204" pitchFamily="34" charset="-122"/>
            </a:endParaRPr>
          </a:p>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Data Center TCP</a:t>
            </a:r>
          </a:p>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DCCP</a:t>
            </a:r>
            <a:endParaRPr kumimoji="1" lang="zh-CN" altLang="en-US" sz="2400" dirty="0">
              <a:solidFill>
                <a:prstClr val="black"/>
              </a:solidFill>
              <a:latin typeface="Microsoft YaHei" panose="020B0503020204020204" pitchFamily="34" charset="-122"/>
              <a:ea typeface="Microsoft YaHei" panose="020B0503020204020204" pitchFamily="34" charset="-122"/>
            </a:endParaRP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  </a:t>
            </a:r>
            <a:r>
              <a:rPr kumimoji="1" lang="zh-CN" altLang="en-US" dirty="0"/>
              <a:t>传输层</a:t>
            </a:r>
            <a:r>
              <a:rPr kumimoji="1" lang="en-US" altLang="zh-CN" dirty="0"/>
              <a:t> </a:t>
            </a:r>
            <a:endParaRPr kumimoji="1" lang="zh-CN" altLang="en-US" dirty="0"/>
          </a:p>
        </p:txBody>
      </p:sp>
    </p:spTree>
    <p:extLst>
      <p:ext uri="{BB962C8B-B14F-4D97-AF65-F5344CB8AC3E}">
        <p14:creationId xmlns:p14="http://schemas.microsoft.com/office/powerpoint/2010/main" val="42059416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经典TCP</a:t>
            </a:r>
            <a:r>
              <a:rPr lang="zh-CN" altLang="en-US" dirty="0"/>
              <a:t>拥塞控制的性能问题</a:t>
            </a:r>
          </a:p>
        </p:txBody>
      </p:sp>
      <p:sp>
        <p:nvSpPr>
          <p:cNvPr id="3" name="Content Placeholder 2"/>
          <p:cNvSpPr>
            <a:spLocks noGrp="1"/>
          </p:cNvSpPr>
          <p:nvPr>
            <p:ph idx="1"/>
          </p:nvPr>
        </p:nvSpPr>
        <p:spPr>
          <a:xfrm>
            <a:off x="813676" y="1505700"/>
            <a:ext cx="10515600" cy="2033610"/>
          </a:xfrm>
        </p:spPr>
        <p:txBody>
          <a:bodyPr>
            <a:normAutofit fontScale="92500" lnSpcReduction="20000"/>
          </a:bodyPr>
          <a:lstStyle/>
          <a:p>
            <a:pPr>
              <a:lnSpc>
                <a:spcPct val="120000"/>
              </a:lnSpc>
            </a:pPr>
            <a:r>
              <a:rPr lang="zh-CN" altLang="en-US" sz="2600" dirty="0"/>
              <a:t>核心问题：在探测满载窗口的过程中，如何增加拥塞窗口以尽可能利用网络带宽？</a:t>
            </a:r>
            <a:endParaRPr lang="en-US" altLang="zh-CN" sz="2600" dirty="0"/>
          </a:p>
          <a:p>
            <a:pPr>
              <a:lnSpc>
                <a:spcPct val="120000"/>
              </a:lnSpc>
            </a:pPr>
            <a:r>
              <a:rPr lang="en-US" altLang="zh-CN" sz="2600" dirty="0"/>
              <a:t>TCP Reno</a:t>
            </a:r>
            <a:r>
              <a:rPr lang="zh-CN" altLang="en-US" sz="2600" dirty="0"/>
              <a:t>线性增大拥塞窗口，探测当前可用网络带宽，即每经过一个</a:t>
            </a:r>
            <a:r>
              <a:rPr lang="en-US" altLang="zh-CN" sz="2600" dirty="0"/>
              <a:t>RTT，</a:t>
            </a:r>
            <a:r>
              <a:rPr lang="zh-CN" altLang="en-US" sz="2600" dirty="0"/>
              <a:t>拥塞窗口增加一个</a:t>
            </a:r>
            <a:r>
              <a:rPr lang="en-US" altLang="zh-CN" sz="2600" dirty="0"/>
              <a:t>MSS</a:t>
            </a:r>
            <a:r>
              <a:rPr lang="zh-CN" altLang="en-US" sz="2600" dirty="0"/>
              <a:t>；当端到端时延带宽乘积（</a:t>
            </a:r>
            <a:r>
              <a:rPr lang="en-US" altLang="zh-CN" sz="2600" dirty="0"/>
              <a:t>BDP</a:t>
            </a:r>
            <a:r>
              <a:rPr lang="zh-CN" altLang="en-US" sz="2600" dirty="0"/>
              <a:t>）较大时，拥塞窗口增长过慢，导致信道无法满载</a:t>
            </a:r>
            <a:endParaRPr lang="en-US" altLang="zh-CN" sz="2600" dirty="0"/>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127</a:t>
            </a:fld>
            <a:endParaRPr kumimoji="1" lang="zh-CN" altLang="en-US" dirty="0"/>
          </a:p>
        </p:txBody>
      </p:sp>
      <p:grpSp>
        <p:nvGrpSpPr>
          <p:cNvPr id="5" name="Group 35">
            <a:extLst>
              <a:ext uri="{FF2B5EF4-FFF2-40B4-BE49-F238E27FC236}">
                <a16:creationId xmlns:a16="http://schemas.microsoft.com/office/drawing/2014/main" id="{2EE3D2DA-7F9E-9E46-80D1-0D5CDE4F3F61}"/>
              </a:ext>
            </a:extLst>
          </p:cNvPr>
          <p:cNvGrpSpPr>
            <a:grpSpLocks/>
          </p:cNvGrpSpPr>
          <p:nvPr/>
        </p:nvGrpSpPr>
        <p:grpSpPr bwMode="auto">
          <a:xfrm>
            <a:off x="2265675" y="3679010"/>
            <a:ext cx="6081713" cy="1998663"/>
            <a:chOff x="73" y="2432"/>
            <a:chExt cx="3831" cy="1259"/>
          </a:xfrm>
        </p:grpSpPr>
        <p:sp>
          <p:nvSpPr>
            <p:cNvPr id="6" name="Freeform 26">
              <a:extLst>
                <a:ext uri="{FF2B5EF4-FFF2-40B4-BE49-F238E27FC236}">
                  <a16:creationId xmlns:a16="http://schemas.microsoft.com/office/drawing/2014/main" id="{008B621F-0741-614A-8345-244B5DFC93FB}"/>
                </a:ext>
              </a:extLst>
            </p:cNvPr>
            <p:cNvSpPr>
              <a:spLocks/>
            </p:cNvSpPr>
            <p:nvPr/>
          </p:nvSpPr>
          <p:spPr bwMode="auto">
            <a:xfrm>
              <a:off x="678" y="2556"/>
              <a:ext cx="3226" cy="579"/>
            </a:xfrm>
            <a:custGeom>
              <a:avLst/>
              <a:gdLst>
                <a:gd name="T0" fmla="*/ 0 w 2481"/>
                <a:gd name="T1" fmla="*/ 573 h 579"/>
                <a:gd name="T2" fmla="*/ 414 w 2481"/>
                <a:gd name="T3" fmla="*/ 18 h 579"/>
                <a:gd name="T4" fmla="*/ 414 w 2481"/>
                <a:gd name="T5" fmla="*/ 579 h 579"/>
                <a:gd name="T6" fmla="*/ 819 w 2481"/>
                <a:gd name="T7" fmla="*/ 18 h 579"/>
                <a:gd name="T8" fmla="*/ 825 w 2481"/>
                <a:gd name="T9" fmla="*/ 579 h 579"/>
                <a:gd name="T10" fmla="*/ 1245 w 2481"/>
                <a:gd name="T11" fmla="*/ 15 h 579"/>
                <a:gd name="T12" fmla="*/ 1245 w 2481"/>
                <a:gd name="T13" fmla="*/ 576 h 579"/>
                <a:gd name="T14" fmla="*/ 1647 w 2481"/>
                <a:gd name="T15" fmla="*/ 6 h 579"/>
                <a:gd name="T16" fmla="*/ 1647 w 2481"/>
                <a:gd name="T17" fmla="*/ 570 h 579"/>
                <a:gd name="T18" fmla="*/ 2064 w 2481"/>
                <a:gd name="T19" fmla="*/ 6 h 579"/>
                <a:gd name="T20" fmla="*/ 2064 w 2481"/>
                <a:gd name="T21" fmla="*/ 564 h 579"/>
                <a:gd name="T22" fmla="*/ 2481 w 2481"/>
                <a:gd name="T23" fmla="*/ 0 h 5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1" h="579">
                  <a:moveTo>
                    <a:pt x="0" y="573"/>
                  </a:moveTo>
                  <a:lnTo>
                    <a:pt x="414" y="18"/>
                  </a:lnTo>
                  <a:lnTo>
                    <a:pt x="414" y="579"/>
                  </a:lnTo>
                  <a:lnTo>
                    <a:pt x="819" y="18"/>
                  </a:lnTo>
                  <a:lnTo>
                    <a:pt x="825" y="579"/>
                  </a:lnTo>
                  <a:lnTo>
                    <a:pt x="1245" y="15"/>
                  </a:lnTo>
                  <a:lnTo>
                    <a:pt x="1245" y="576"/>
                  </a:lnTo>
                  <a:lnTo>
                    <a:pt x="1647" y="6"/>
                  </a:lnTo>
                  <a:lnTo>
                    <a:pt x="1647" y="570"/>
                  </a:lnTo>
                  <a:lnTo>
                    <a:pt x="2064" y="6"/>
                  </a:lnTo>
                  <a:lnTo>
                    <a:pt x="2064" y="564"/>
                  </a:lnTo>
                  <a:lnTo>
                    <a:pt x="2481" y="0"/>
                  </a:ln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Line 28">
              <a:extLst>
                <a:ext uri="{FF2B5EF4-FFF2-40B4-BE49-F238E27FC236}">
                  <a16:creationId xmlns:a16="http://schemas.microsoft.com/office/drawing/2014/main" id="{ED570B43-3E78-854A-8D18-447961831ECA}"/>
                </a:ext>
              </a:extLst>
            </p:cNvPr>
            <p:cNvSpPr>
              <a:spLocks noChangeShapeType="1"/>
            </p:cNvSpPr>
            <p:nvPr/>
          </p:nvSpPr>
          <p:spPr bwMode="auto">
            <a:xfrm>
              <a:off x="675" y="3685"/>
              <a:ext cx="267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8" name="Line 29">
              <a:extLst>
                <a:ext uri="{FF2B5EF4-FFF2-40B4-BE49-F238E27FC236}">
                  <a16:creationId xmlns:a16="http://schemas.microsoft.com/office/drawing/2014/main" id="{71D85BF0-E5F9-D942-8A3A-EA9F3DC864F7}"/>
                </a:ext>
              </a:extLst>
            </p:cNvPr>
            <p:cNvSpPr>
              <a:spLocks noChangeShapeType="1"/>
            </p:cNvSpPr>
            <p:nvPr/>
          </p:nvSpPr>
          <p:spPr bwMode="auto">
            <a:xfrm>
              <a:off x="682" y="2432"/>
              <a:ext cx="0" cy="1259"/>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9" name="Line 31">
              <a:extLst>
                <a:ext uri="{FF2B5EF4-FFF2-40B4-BE49-F238E27FC236}">
                  <a16:creationId xmlns:a16="http://schemas.microsoft.com/office/drawing/2014/main" id="{EBA91A7D-5FB0-5C49-9AF7-EE6BBAE60D9D}"/>
                </a:ext>
              </a:extLst>
            </p:cNvPr>
            <p:cNvSpPr>
              <a:spLocks noChangeShapeType="1"/>
            </p:cNvSpPr>
            <p:nvPr/>
          </p:nvSpPr>
          <p:spPr bwMode="auto">
            <a:xfrm>
              <a:off x="606" y="2571"/>
              <a:ext cx="7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 name="Line 32">
              <a:extLst>
                <a:ext uri="{FF2B5EF4-FFF2-40B4-BE49-F238E27FC236}">
                  <a16:creationId xmlns:a16="http://schemas.microsoft.com/office/drawing/2014/main" id="{813289F2-8CBC-7A4B-8370-DD758C216957}"/>
                </a:ext>
              </a:extLst>
            </p:cNvPr>
            <p:cNvSpPr>
              <a:spLocks noChangeShapeType="1"/>
            </p:cNvSpPr>
            <p:nvPr/>
          </p:nvSpPr>
          <p:spPr bwMode="auto">
            <a:xfrm>
              <a:off x="606" y="3117"/>
              <a:ext cx="7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 name="Text Box 33">
              <a:extLst>
                <a:ext uri="{FF2B5EF4-FFF2-40B4-BE49-F238E27FC236}">
                  <a16:creationId xmlns:a16="http://schemas.microsoft.com/office/drawing/2014/main" id="{82E5BF58-0D1F-F545-B808-E4AEA3158300}"/>
                </a:ext>
              </a:extLst>
            </p:cNvPr>
            <p:cNvSpPr txBox="1">
              <a:spLocks noChangeArrowheads="1"/>
            </p:cNvSpPr>
            <p:nvPr/>
          </p:nvSpPr>
          <p:spPr bwMode="auto">
            <a:xfrm>
              <a:off x="171" y="2437"/>
              <a:ext cx="393"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Tahoma" charset="0"/>
                  <a:ea typeface="ＭＳ Ｐゴシック" charset="0"/>
                  <a:cs typeface="+mn-cs"/>
                </a:rPr>
                <a:t>W</a:t>
              </a:r>
              <a:r>
                <a:rPr kumimoji="0" lang="en-US" sz="1600" b="0" i="0" u="none" strike="noStrike" kern="1200" cap="none" spc="0" normalizeH="0" baseline="-25000" noProof="0" dirty="0" err="1">
                  <a:ln>
                    <a:noFill/>
                  </a:ln>
                  <a:solidFill>
                    <a:prstClr val="black"/>
                  </a:solidFill>
                  <a:effectLst/>
                  <a:uLnTx/>
                  <a:uFillTx/>
                  <a:latin typeface="Tahoma" charset="0"/>
                  <a:ea typeface="ＭＳ Ｐゴシック" charset="0"/>
                  <a:cs typeface="+mn-cs"/>
                </a:rPr>
                <a:t>max</a:t>
              </a:r>
              <a:endParaRPr kumimoji="0" lang="en-US" sz="1600" b="0" i="0" u="none" strike="noStrike" kern="1200" cap="none" spc="0" normalizeH="0" baseline="-25000" noProof="0" dirty="0">
                <a:ln>
                  <a:noFill/>
                </a:ln>
                <a:solidFill>
                  <a:prstClr val="black"/>
                </a:solidFill>
                <a:effectLst/>
                <a:uLnTx/>
                <a:uFillTx/>
                <a:latin typeface="Tahoma" charset="0"/>
                <a:ea typeface="ＭＳ Ｐゴシック" charset="0"/>
                <a:cs typeface="+mn-cs"/>
              </a:endParaRPr>
            </a:p>
          </p:txBody>
        </p:sp>
        <p:sp>
          <p:nvSpPr>
            <p:cNvPr id="12" name="Text Box 34">
              <a:extLst>
                <a:ext uri="{FF2B5EF4-FFF2-40B4-BE49-F238E27FC236}">
                  <a16:creationId xmlns:a16="http://schemas.microsoft.com/office/drawing/2014/main" id="{75DD065B-3352-E04F-8C6B-CE0E8FB52773}"/>
                </a:ext>
              </a:extLst>
            </p:cNvPr>
            <p:cNvSpPr txBox="1">
              <a:spLocks noChangeArrowheads="1"/>
            </p:cNvSpPr>
            <p:nvPr/>
          </p:nvSpPr>
          <p:spPr bwMode="auto">
            <a:xfrm>
              <a:off x="73" y="2971"/>
              <a:ext cx="513"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Tahoma" charset="0"/>
                  <a:ea typeface="ＭＳ Ｐゴシック" charset="0"/>
                  <a:cs typeface="+mn-cs"/>
                </a:rPr>
                <a:t>W</a:t>
              </a:r>
              <a:r>
                <a:rPr kumimoji="0" lang="en-US" sz="1600" b="0" i="0" u="none" strike="noStrike" kern="1200" cap="none" spc="0" normalizeH="0" baseline="-25000" noProof="0" dirty="0" err="1">
                  <a:ln>
                    <a:noFill/>
                  </a:ln>
                  <a:solidFill>
                    <a:prstClr val="black"/>
                  </a:solidFill>
                  <a:effectLst/>
                  <a:uLnTx/>
                  <a:uFillTx/>
                  <a:latin typeface="Tahoma" charset="0"/>
                  <a:ea typeface="ＭＳ Ｐゴシック" charset="0"/>
                  <a:cs typeface="+mn-cs"/>
                </a:rPr>
                <a:t>max</a:t>
              </a:r>
              <a:r>
                <a:rPr kumimoji="0" lang="en-US" sz="1600" b="0" i="0" u="none" strike="noStrike" kern="1200" cap="none" spc="0" normalizeH="0" baseline="0" noProof="0" dirty="0">
                  <a:ln>
                    <a:noFill/>
                  </a:ln>
                  <a:solidFill>
                    <a:prstClr val="black"/>
                  </a:solidFill>
                  <a:effectLst/>
                  <a:uLnTx/>
                  <a:uFillTx/>
                  <a:latin typeface="Tahoma" charset="0"/>
                  <a:ea typeface="ＭＳ Ｐゴシック" charset="0"/>
                  <a:cs typeface="+mn-cs"/>
                </a:rPr>
                <a:t>/2</a:t>
              </a:r>
            </a:p>
          </p:txBody>
        </p:sp>
      </p:grpSp>
      <p:cxnSp>
        <p:nvCxnSpPr>
          <p:cNvPr id="14" name="Straight Connector 13"/>
          <p:cNvCxnSpPr/>
          <p:nvPr/>
        </p:nvCxnSpPr>
        <p:spPr>
          <a:xfrm flipH="1" flipV="1">
            <a:off x="3394900" y="3745453"/>
            <a:ext cx="848228" cy="4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4243128" y="3721640"/>
            <a:ext cx="4266697" cy="28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flipV="1">
            <a:off x="3394907" y="4279524"/>
            <a:ext cx="34479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387871" y="4082572"/>
            <a:ext cx="54174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394903" y="4380453"/>
            <a:ext cx="24633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394901" y="4490534"/>
            <a:ext cx="140824"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380838" y="4174013"/>
            <a:ext cx="457341"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388550" y="3842730"/>
            <a:ext cx="73098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394906" y="3955961"/>
            <a:ext cx="633187"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0800000" flipV="1">
            <a:off x="4229605" y="4291244"/>
            <a:ext cx="34479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4222569" y="4094292"/>
            <a:ext cx="54174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236635" y="4392173"/>
            <a:ext cx="24633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243667" y="4502254"/>
            <a:ext cx="140824"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222570" y="4185733"/>
            <a:ext cx="457341"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237316" y="3854450"/>
            <a:ext cx="73098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243672" y="3967681"/>
            <a:ext cx="633187"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V="1">
            <a:off x="5080719" y="4291244"/>
            <a:ext cx="34479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5080717" y="4094292"/>
            <a:ext cx="54174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080715" y="4392173"/>
            <a:ext cx="24633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087747" y="4502254"/>
            <a:ext cx="140824"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080718" y="4185733"/>
            <a:ext cx="457341"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095464" y="3854450"/>
            <a:ext cx="73098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5080718" y="3967681"/>
            <a:ext cx="633187"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0800000" flipV="1">
            <a:off x="5943679" y="4278764"/>
            <a:ext cx="34479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5936643" y="4081812"/>
            <a:ext cx="54174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5950709" y="4393761"/>
            <a:ext cx="24633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5950707" y="4489774"/>
            <a:ext cx="140824"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936644" y="4173253"/>
            <a:ext cx="457341"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5958424" y="3841970"/>
            <a:ext cx="73098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5943678" y="3955201"/>
            <a:ext cx="633187"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rot="10800000" flipV="1">
            <a:off x="6775842" y="4266218"/>
            <a:ext cx="34479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6775840" y="4069266"/>
            <a:ext cx="54174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6775838" y="4367147"/>
            <a:ext cx="24633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6782870" y="4477228"/>
            <a:ext cx="140824"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775841" y="4160707"/>
            <a:ext cx="457341"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6790587" y="3829424"/>
            <a:ext cx="73098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6775841" y="3942655"/>
            <a:ext cx="633187"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rot="10800000" flipV="1">
            <a:off x="7642834" y="4252148"/>
            <a:ext cx="34479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7642832" y="4055196"/>
            <a:ext cx="54174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7642830" y="4353077"/>
            <a:ext cx="24633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7649862" y="4463158"/>
            <a:ext cx="140824"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7642833" y="4146637"/>
            <a:ext cx="457341"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7657579" y="3815354"/>
            <a:ext cx="73098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7642833" y="3928585"/>
            <a:ext cx="633187" cy="158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3142236" y="5802696"/>
            <a:ext cx="4698722" cy="430887"/>
          </a:xfrm>
          <a:prstGeom prst="rect">
            <a:avLst/>
          </a:prstGeom>
          <a:noFill/>
        </p:spPr>
        <p:txBody>
          <a:bodyPr wrap="none" rtlCol="0">
            <a:spAutoFit/>
          </a:bodyPr>
          <a:lstStyle/>
          <a:p>
            <a:r>
              <a:rPr lang="zh-CN" altLang="en-US" sz="2200" dirty="0">
                <a:latin typeface="微软雅黑" panose="020B0503020204020204" pitchFamily="34" charset="-122"/>
                <a:ea typeface="微软雅黑" panose="020B0503020204020204" pitchFamily="34" charset="-122"/>
              </a:rPr>
              <a:t>阴影部分表示信道带宽未被充分利用</a:t>
            </a:r>
          </a:p>
        </p:txBody>
      </p:sp>
      <p:cxnSp>
        <p:nvCxnSpPr>
          <p:cNvPr id="130" name="Straight Connector 129">
            <a:extLst>
              <a:ext uri="{FF2B5EF4-FFF2-40B4-BE49-F238E27FC236}">
                <a16:creationId xmlns:a16="http://schemas.microsoft.com/office/drawing/2014/main" id="{8E3D1EF1-17F7-B044-80E7-5A8DA0D55C49}"/>
              </a:ext>
            </a:extLst>
          </p:cNvPr>
          <p:cNvCxnSpPr/>
          <p:nvPr/>
        </p:nvCxnSpPr>
        <p:spPr>
          <a:xfrm>
            <a:off x="8459468" y="4319909"/>
            <a:ext cx="8662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3B84D5C4-4382-0A4A-BF0E-103C112E7062}"/>
              </a:ext>
            </a:extLst>
          </p:cNvPr>
          <p:cNvSpPr txBox="1"/>
          <p:nvPr/>
        </p:nvSpPr>
        <p:spPr>
          <a:xfrm>
            <a:off x="9325742" y="4113180"/>
            <a:ext cx="10671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TCP </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mn-ea"/>
                <a:cs typeface="+mn-cs"/>
              </a:rPr>
              <a:t>Reno</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6.8.1  TCP CUBIC</a:t>
            </a:r>
            <a:endParaRPr kumimoji="1" lang="zh-CN" altLang="en-US" dirty="0"/>
          </a:p>
        </p:txBody>
      </p:sp>
    </p:spTree>
    <p:extLst>
      <p:ext uri="{BB962C8B-B14F-4D97-AF65-F5344CB8AC3E}">
        <p14:creationId xmlns:p14="http://schemas.microsoft.com/office/powerpoint/2010/main" val="37373078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TCP-BIC: </a:t>
            </a:r>
            <a:r>
              <a:rPr lang="en-US" altLang="zh-CN" dirty="0">
                <a:solidFill>
                  <a:srgbClr val="C00000"/>
                </a:solidFill>
              </a:rPr>
              <a:t>B</a:t>
            </a:r>
            <a:r>
              <a:rPr lang="en-US" altLang="zh-CN" dirty="0"/>
              <a:t>inary </a:t>
            </a:r>
            <a:r>
              <a:rPr lang="en-US" altLang="zh-CN" dirty="0">
                <a:solidFill>
                  <a:srgbClr val="C00000"/>
                </a:solidFill>
              </a:rPr>
              <a:t>I</a:t>
            </a:r>
            <a:r>
              <a:rPr lang="en-US" altLang="zh-CN" dirty="0"/>
              <a:t>ncrease </a:t>
            </a:r>
            <a:r>
              <a:rPr lang="en-US" altLang="zh-CN" dirty="0">
                <a:solidFill>
                  <a:srgbClr val="C00000"/>
                </a:solidFill>
              </a:rPr>
              <a:t>C</a:t>
            </a:r>
            <a:r>
              <a:rPr lang="en-US" altLang="zh-CN" dirty="0"/>
              <a:t>ongestion</a:t>
            </a:r>
            <a:endParaRPr lang="zh-CN" altLang="en-US" dirty="0"/>
          </a:p>
        </p:txBody>
      </p:sp>
      <p:sp>
        <p:nvSpPr>
          <p:cNvPr id="3" name="Content Placeholder 2"/>
          <p:cNvSpPr>
            <a:spLocks noGrp="1"/>
          </p:cNvSpPr>
          <p:nvPr>
            <p:ph idx="1"/>
          </p:nvPr>
        </p:nvSpPr>
        <p:spPr>
          <a:xfrm>
            <a:off x="716280" y="1510758"/>
            <a:ext cx="10789920" cy="4845592"/>
          </a:xfrm>
        </p:spPr>
        <p:txBody>
          <a:bodyPr>
            <a:normAutofit lnSpcReduction="10000"/>
          </a:bodyPr>
          <a:lstStyle/>
          <a:p>
            <a:pPr>
              <a:lnSpc>
                <a:spcPct val="110000"/>
              </a:lnSpc>
            </a:pPr>
            <a:r>
              <a:rPr lang="en-US" altLang="zh-CN" dirty="0"/>
              <a:t>BIC</a:t>
            </a:r>
            <a:r>
              <a:rPr lang="zh-CN" altLang="en-US" dirty="0"/>
              <a:t>算法对满载窗口进行二分查找：</a:t>
            </a:r>
            <a:endParaRPr lang="en-US" altLang="zh-CN" dirty="0"/>
          </a:p>
          <a:p>
            <a:pPr lvl="1">
              <a:lnSpc>
                <a:spcPct val="110000"/>
              </a:lnSpc>
            </a:pPr>
            <a:r>
              <a:rPr lang="zh-CN" altLang="en-US" dirty="0"/>
              <a:t>如发生丢包时窗口大小是</a:t>
            </a:r>
            <a:r>
              <a:rPr lang="en-US" altLang="zh-CN" i="1" dirty="0"/>
              <a:t>W</a:t>
            </a:r>
            <a:r>
              <a:rPr lang="en-US" altLang="zh-CN" baseline="-25000" dirty="0"/>
              <a:t>1</a:t>
            </a:r>
            <a:r>
              <a:rPr lang="zh-CN" altLang="en-US" dirty="0"/>
              <a:t>，为保持满载而不丢包，满载窗口应小于</a:t>
            </a:r>
            <a:r>
              <a:rPr lang="en-US" altLang="zh-CN" i="1" dirty="0"/>
              <a:t>W</a:t>
            </a:r>
            <a:r>
              <a:rPr lang="en-US" altLang="zh-CN" baseline="-25000" dirty="0"/>
              <a:t>1</a:t>
            </a:r>
            <a:endParaRPr lang="en-US" altLang="zh-CN" dirty="0"/>
          </a:p>
          <a:p>
            <a:pPr lvl="1">
              <a:lnSpc>
                <a:spcPct val="110000"/>
              </a:lnSpc>
            </a:pPr>
            <a:r>
              <a:rPr lang="zh-CN" altLang="en-US" dirty="0"/>
              <a:t>如检测到丢包并将窗口乘性减小为</a:t>
            </a:r>
            <a:r>
              <a:rPr lang="en-US" altLang="zh-CN" i="1" dirty="0"/>
              <a:t>W</a:t>
            </a:r>
            <a:r>
              <a:rPr lang="en-US" altLang="zh-CN" baseline="-25000" dirty="0"/>
              <a:t>2 </a:t>
            </a:r>
            <a:r>
              <a:rPr lang="zh-CN" altLang="en-US" dirty="0"/>
              <a:t>，则满载窗口应大于</a:t>
            </a:r>
            <a:r>
              <a:rPr lang="en-US" altLang="zh-CN" i="1" dirty="0"/>
              <a:t>W</a:t>
            </a:r>
            <a:r>
              <a:rPr lang="en-US" altLang="zh-CN" baseline="-25000" dirty="0"/>
              <a:t>2</a:t>
            </a:r>
          </a:p>
          <a:p>
            <a:pPr>
              <a:lnSpc>
                <a:spcPct val="110000"/>
              </a:lnSpc>
            </a:pPr>
            <a:r>
              <a:rPr lang="zh-CN" altLang="en-US" dirty="0"/>
              <a:t>窗口更新受</a:t>
            </a:r>
            <a:r>
              <a:rPr lang="en-US" altLang="zh-CN" dirty="0"/>
              <a:t>ACK</a:t>
            </a:r>
            <a:r>
              <a:rPr lang="zh-CN" altLang="en-US" dirty="0"/>
              <a:t>时钟驱动，即以</a:t>
            </a:r>
            <a:r>
              <a:rPr lang="en-US" altLang="zh-CN" dirty="0"/>
              <a:t>RTT</a:t>
            </a:r>
            <a:r>
              <a:rPr lang="zh-CN" altLang="en-US" dirty="0"/>
              <a:t>为更新间隔时间</a:t>
            </a:r>
            <a:endParaRPr lang="en-US" altLang="zh-CN" dirty="0"/>
          </a:p>
          <a:p>
            <a:pPr>
              <a:lnSpc>
                <a:spcPct val="110000"/>
              </a:lnSpc>
            </a:pPr>
            <a:r>
              <a:rPr lang="en-US" altLang="zh-CN" dirty="0">
                <a:solidFill>
                  <a:srgbClr val="C00000"/>
                </a:solidFill>
              </a:rPr>
              <a:t>二分查找: </a:t>
            </a:r>
          </a:p>
          <a:p>
            <a:pPr lvl="1">
              <a:lnSpc>
                <a:spcPct val="110000"/>
              </a:lnSpc>
            </a:pPr>
            <a:r>
              <a:rPr lang="zh-CN" altLang="en-US" dirty="0"/>
              <a:t>在</a:t>
            </a:r>
            <a:r>
              <a:rPr lang="en-US" altLang="zh-CN" dirty="0"/>
              <a:t>ACK</a:t>
            </a:r>
            <a:r>
              <a:rPr lang="zh-CN" altLang="en-US" dirty="0"/>
              <a:t>时钟的驱动下，将拥塞窗口置为</a:t>
            </a:r>
            <a:r>
              <a:rPr lang="en-US" altLang="zh-CN" dirty="0"/>
              <a:t>(</a:t>
            </a:r>
            <a:r>
              <a:rPr lang="en-US" altLang="zh-CN" i="1" dirty="0"/>
              <a:t>W</a:t>
            </a:r>
            <a:r>
              <a:rPr lang="en-US" altLang="zh-CN" baseline="-25000" dirty="0"/>
              <a:t>1 </a:t>
            </a:r>
            <a:r>
              <a:rPr lang="en-US" altLang="zh-CN" dirty="0"/>
              <a:t>+</a:t>
            </a:r>
            <a:r>
              <a:rPr lang="en-US" altLang="zh-CN" i="1" dirty="0"/>
              <a:t> W</a:t>
            </a:r>
            <a:r>
              <a:rPr lang="en-US" altLang="zh-CN" baseline="-25000" dirty="0"/>
              <a:t>2</a:t>
            </a:r>
            <a:r>
              <a:rPr lang="en-US" altLang="zh-CN" dirty="0"/>
              <a:t>)/2(</a:t>
            </a:r>
            <a:r>
              <a:rPr lang="zh-CN" altLang="en-US" dirty="0"/>
              <a:t>新的</a:t>
            </a:r>
            <a:r>
              <a:rPr lang="en-US" altLang="zh-CN" i="1" dirty="0"/>
              <a:t>W</a:t>
            </a:r>
            <a:r>
              <a:rPr lang="en-US" altLang="zh-CN" baseline="-25000" dirty="0"/>
              <a:t>2</a:t>
            </a:r>
            <a:r>
              <a:rPr lang="zh-CN" altLang="en-US" dirty="0"/>
              <a:t>值</a:t>
            </a:r>
            <a:r>
              <a:rPr lang="en-US" altLang="zh-CN" dirty="0"/>
              <a:t>)</a:t>
            </a:r>
            <a:r>
              <a:rPr lang="zh-CN" altLang="en-US" dirty="0"/>
              <a:t>，不断逼近满载窗口</a:t>
            </a:r>
            <a:endParaRPr lang="en-US" altLang="zh-CN" dirty="0"/>
          </a:p>
          <a:p>
            <a:pPr>
              <a:lnSpc>
                <a:spcPct val="110000"/>
              </a:lnSpc>
            </a:pPr>
            <a:r>
              <a:rPr lang="en-US" altLang="zh-CN" dirty="0">
                <a:solidFill>
                  <a:srgbClr val="C00000"/>
                </a:solidFill>
              </a:rPr>
              <a:t>最大探查: </a:t>
            </a:r>
          </a:p>
          <a:p>
            <a:pPr lvl="1">
              <a:lnSpc>
                <a:spcPct val="110000"/>
              </a:lnSpc>
            </a:pPr>
            <a:r>
              <a:rPr lang="zh-CN" altLang="en-US" dirty="0"/>
              <a:t>如窗口再次达到</a:t>
            </a:r>
            <a:r>
              <a:rPr lang="en-US" altLang="zh-CN" i="1" dirty="0"/>
              <a:t>W</a:t>
            </a:r>
            <a:r>
              <a:rPr lang="en-US" altLang="zh-CN" baseline="-25000" dirty="0"/>
              <a:t>1</a:t>
            </a:r>
            <a:r>
              <a:rPr lang="zh-CN" altLang="en-US" dirty="0"/>
              <a:t>而没有丢包，说明满载窗口大于</a:t>
            </a:r>
            <a:r>
              <a:rPr lang="en-US" altLang="zh-CN" i="1" dirty="0"/>
              <a:t>W</a:t>
            </a:r>
            <a:r>
              <a:rPr lang="en-US" altLang="zh-CN" baseline="-25000" dirty="0"/>
              <a:t>1 </a:t>
            </a:r>
            <a:r>
              <a:rPr lang="zh-CN" altLang="en-US" dirty="0"/>
              <a:t>，则以逼近</a:t>
            </a:r>
            <a:r>
              <a:rPr lang="en-US" altLang="zh-CN" i="1" dirty="0"/>
              <a:t>W</a:t>
            </a:r>
            <a:r>
              <a:rPr lang="en-US" altLang="zh-CN" baseline="-25000" dirty="0"/>
              <a:t>1</a:t>
            </a:r>
            <a:r>
              <a:rPr lang="zh-CN" altLang="en-US" dirty="0"/>
              <a:t>的镜像过程增大拥塞窗口</a:t>
            </a: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128</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6.8.1  TCP CUBIC</a:t>
            </a:r>
            <a:endParaRPr kumimoji="1" lang="zh-CN" altLang="en-US" dirty="0"/>
          </a:p>
        </p:txBody>
      </p:sp>
    </p:spTree>
    <p:extLst>
      <p:ext uri="{BB962C8B-B14F-4D97-AF65-F5344CB8AC3E}">
        <p14:creationId xmlns:p14="http://schemas.microsoft.com/office/powerpoint/2010/main" val="16169297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TCP-BIC </a:t>
            </a:r>
            <a:r>
              <a:rPr lang="zh-CN" altLang="en-US" dirty="0"/>
              <a:t>图解</a:t>
            </a: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129</a:t>
            </a:fld>
            <a:endParaRPr kumimoji="1" lang="zh-CN" altLang="en-US" dirty="0"/>
          </a:p>
        </p:txBody>
      </p:sp>
      <p:pic>
        <p:nvPicPr>
          <p:cNvPr id="15361" name="Picture 1" descr="C:\Users\mantis\AppData\Roaming\Tencent\Users\429108872\TIM\WinTemp\RichOle\@3R[BQ5E[C}HNX@HB7]441M.png"/>
          <p:cNvPicPr>
            <a:picLocks noChangeAspect="1" noChangeArrowheads="1"/>
          </p:cNvPicPr>
          <p:nvPr/>
        </p:nvPicPr>
        <p:blipFill>
          <a:blip r:embed="rId3"/>
          <a:srcRect/>
          <a:stretch>
            <a:fillRect/>
          </a:stretch>
        </p:blipFill>
        <p:spPr bwMode="auto">
          <a:xfrm>
            <a:off x="5116381" y="2612168"/>
            <a:ext cx="5343942" cy="2315948"/>
          </a:xfrm>
          <a:prstGeom prst="rect">
            <a:avLst/>
          </a:prstGeom>
          <a:noFill/>
        </p:spPr>
      </p:pic>
      <p:cxnSp>
        <p:nvCxnSpPr>
          <p:cNvPr id="9" name="Straight Connector 8"/>
          <p:cNvCxnSpPr/>
          <p:nvPr/>
        </p:nvCxnSpPr>
        <p:spPr>
          <a:xfrm flipV="1">
            <a:off x="5310521" y="3770142"/>
            <a:ext cx="2405575" cy="112722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666503" y="4196161"/>
            <a:ext cx="686598" cy="338554"/>
          </a:xfrm>
          <a:prstGeom prst="rect">
            <a:avLst/>
          </a:prstGeom>
          <a:noFill/>
        </p:spPr>
        <p:txBody>
          <a:bodyPr wrap="none" rtlCol="0">
            <a:spAutoFit/>
          </a:bodyPr>
          <a:lstStyle/>
          <a:p>
            <a:r>
              <a:rPr lang="en-US" altLang="zh-CN" sz="1600" dirty="0"/>
              <a:t>Reno</a:t>
            </a:r>
            <a:endParaRPr lang="zh-CN" altLang="en-US" sz="1600" dirty="0"/>
          </a:p>
        </p:txBody>
      </p:sp>
      <p:cxnSp>
        <p:nvCxnSpPr>
          <p:cNvPr id="14" name="Straight Arrow Connector 13"/>
          <p:cNvCxnSpPr/>
          <p:nvPr/>
        </p:nvCxnSpPr>
        <p:spPr>
          <a:xfrm rot="5400000">
            <a:off x="5330266" y="4555744"/>
            <a:ext cx="453738" cy="79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5473656" y="4408895"/>
            <a:ext cx="602267" cy="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5929532" y="4185138"/>
            <a:ext cx="590843"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7" name="Rectangular Callout 26"/>
          <p:cNvSpPr/>
          <p:nvPr/>
        </p:nvSpPr>
        <p:spPr>
          <a:xfrm>
            <a:off x="8299938" y="1373065"/>
            <a:ext cx="3256671" cy="1412338"/>
          </a:xfrm>
          <a:prstGeom prst="wedgeRectCallout">
            <a:avLst>
              <a:gd name="adj1" fmla="val -30861"/>
              <a:gd name="adj2" fmla="val 115833"/>
            </a:avLst>
          </a:prstGeom>
        </p:spPr>
        <p:style>
          <a:lnRef idx="2">
            <a:schemeClr val="dk1"/>
          </a:lnRef>
          <a:fillRef idx="1">
            <a:schemeClr val="lt1"/>
          </a:fillRef>
          <a:effectRef idx="0">
            <a:schemeClr val="dk1"/>
          </a:effectRef>
          <a:fontRef idx="minor">
            <a:schemeClr val="dk1"/>
          </a:fontRef>
        </p:style>
        <p:txBody>
          <a:bodyPr rtlCol="0" anchor="ctr"/>
          <a:lstStyle/>
          <a:p>
            <a:r>
              <a:rPr lang="zh-CN" altLang="en-US" sz="2200" dirty="0">
                <a:latin typeface="微软雅黑" panose="020B0503020204020204" pitchFamily="34" charset="-122"/>
                <a:ea typeface="微软雅黑" panose="020B0503020204020204" pitchFamily="34" charset="-122"/>
              </a:rPr>
              <a:t>当</a:t>
            </a:r>
            <a:r>
              <a:rPr lang="en-US" sz="2200" i="1" dirty="0" err="1">
                <a:solidFill>
                  <a:prstClr val="black"/>
                </a:solidFill>
                <a:latin typeface="微软雅黑" panose="020B0503020204020204" pitchFamily="34" charset="-122"/>
                <a:ea typeface="微软雅黑" panose="020B0503020204020204" pitchFamily="34" charset="-122"/>
              </a:rPr>
              <a:t>W</a:t>
            </a:r>
            <a:r>
              <a:rPr lang="en-US" sz="2200" i="1" baseline="-25000" dirty="0" err="1">
                <a:solidFill>
                  <a:prstClr val="black"/>
                </a:solidFill>
                <a:latin typeface="微软雅黑" panose="020B0503020204020204" pitchFamily="34" charset="-122"/>
                <a:ea typeface="微软雅黑" panose="020B0503020204020204" pitchFamily="34" charset="-122"/>
              </a:rPr>
              <a:t>max</a:t>
            </a:r>
            <a:r>
              <a:rPr lang="zh-CN" altLang="en-US" sz="2200" dirty="0">
                <a:latin typeface="微软雅黑" panose="020B0503020204020204" pitchFamily="34" charset="-122"/>
                <a:ea typeface="微软雅黑" panose="020B0503020204020204" pitchFamily="34" charset="-122"/>
              </a:rPr>
              <a:t>发生更新时以先慢后快的方式探测</a:t>
            </a:r>
            <a:r>
              <a:rPr lang="en-US" sz="2200" i="1" dirty="0">
                <a:solidFill>
                  <a:prstClr val="black"/>
                </a:solidFill>
                <a:latin typeface="微软雅黑" panose="020B0503020204020204" pitchFamily="34" charset="-122"/>
                <a:ea typeface="微软雅黑" panose="020B0503020204020204" pitchFamily="34" charset="-122"/>
              </a:rPr>
              <a:t>W</a:t>
            </a:r>
            <a:r>
              <a:rPr lang="en-US" sz="2200" i="1" baseline="-25000" dirty="0">
                <a:solidFill>
                  <a:prstClr val="black"/>
                </a:solidFill>
                <a:latin typeface="微软雅黑" panose="020B0503020204020204" pitchFamily="34" charset="-122"/>
                <a:ea typeface="微软雅黑" panose="020B0503020204020204" pitchFamily="34" charset="-122"/>
              </a:rPr>
              <a:t>max , </a:t>
            </a:r>
            <a:r>
              <a:rPr lang="zh-CN" altLang="en-US" sz="2200" dirty="0">
                <a:latin typeface="微软雅黑" panose="020B0503020204020204" pitchFamily="34" charset="-122"/>
                <a:ea typeface="微软雅黑" panose="020B0503020204020204" pitchFamily="34" charset="-122"/>
              </a:rPr>
              <a:t>保证全过程拥塞窗口尽可能接近</a:t>
            </a:r>
            <a:r>
              <a:rPr lang="en-US" sz="2200" i="1" dirty="0" err="1">
                <a:solidFill>
                  <a:prstClr val="black"/>
                </a:solidFill>
                <a:latin typeface="微软雅黑" panose="020B0503020204020204" pitchFamily="34" charset="-122"/>
                <a:ea typeface="微软雅黑" panose="020B0503020204020204" pitchFamily="34" charset="-122"/>
              </a:rPr>
              <a:t>W</a:t>
            </a:r>
            <a:r>
              <a:rPr lang="en-US" sz="2200" i="1" baseline="-25000" dirty="0" err="1">
                <a:solidFill>
                  <a:prstClr val="black"/>
                </a:solidFill>
                <a:latin typeface="微软雅黑" panose="020B0503020204020204" pitchFamily="34" charset="-122"/>
                <a:ea typeface="微软雅黑" panose="020B0503020204020204" pitchFamily="34" charset="-122"/>
              </a:rPr>
              <a:t>max</a:t>
            </a:r>
            <a:endParaRPr lang="zh-CN" altLang="en-US" sz="2200" dirty="0">
              <a:latin typeface="微软雅黑" panose="020B0503020204020204" pitchFamily="34" charset="-122"/>
              <a:ea typeface="微软雅黑" panose="020B0503020204020204" pitchFamily="34" charset="-122"/>
            </a:endParaRPr>
          </a:p>
        </p:txBody>
      </p:sp>
      <p:sp>
        <p:nvSpPr>
          <p:cNvPr id="29" name="Rectangular Callout 28"/>
          <p:cNvSpPr/>
          <p:nvPr/>
        </p:nvSpPr>
        <p:spPr>
          <a:xfrm>
            <a:off x="633046" y="2612169"/>
            <a:ext cx="2992987" cy="1587038"/>
          </a:xfrm>
          <a:prstGeom prst="wedgeRectCallout">
            <a:avLst>
              <a:gd name="adj1" fmla="val 111650"/>
              <a:gd name="adj2" fmla="val 59756"/>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2200" dirty="0">
                <a:latin typeface="微软雅黑" panose="020B0503020204020204" pitchFamily="34" charset="-122"/>
                <a:ea typeface="微软雅黑" panose="020B0503020204020204" pitchFamily="34" charset="-122"/>
              </a:rPr>
              <a:t>BIC</a:t>
            </a:r>
            <a:r>
              <a:rPr lang="zh-CN" altLang="en-US" sz="2200" dirty="0">
                <a:latin typeface="微软雅黑" panose="020B0503020204020204" pitchFamily="34" charset="-122"/>
                <a:ea typeface="微软雅黑" panose="020B0503020204020204" pitchFamily="34" charset="-122"/>
              </a:rPr>
              <a:t>将线性增大探查</a:t>
            </a:r>
            <a:r>
              <a:rPr lang="en-US" sz="2200" i="1" dirty="0" err="1">
                <a:solidFill>
                  <a:prstClr val="black"/>
                </a:solidFill>
                <a:latin typeface="微软雅黑" panose="020B0503020204020204" pitchFamily="34" charset="-122"/>
                <a:ea typeface="微软雅黑" panose="020B0503020204020204" pitchFamily="34" charset="-122"/>
              </a:rPr>
              <a:t>W</a:t>
            </a:r>
            <a:r>
              <a:rPr lang="en-US" sz="2200" i="1" baseline="-25000" dirty="0" err="1">
                <a:solidFill>
                  <a:prstClr val="black"/>
                </a:solidFill>
                <a:latin typeface="微软雅黑" panose="020B0503020204020204" pitchFamily="34" charset="-122"/>
                <a:ea typeface="微软雅黑" panose="020B0503020204020204" pitchFamily="34" charset="-122"/>
              </a:rPr>
              <a:t>max</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的过程转变为</a:t>
            </a:r>
            <a:r>
              <a:rPr lang="zh-CN" altLang="en-US" sz="2200" dirty="0">
                <a:solidFill>
                  <a:srgbClr val="C00000"/>
                </a:solidFill>
                <a:latin typeface="微软雅黑" panose="020B0503020204020204" pitchFamily="34" charset="-122"/>
                <a:ea typeface="微软雅黑" panose="020B0503020204020204" pitchFamily="34" charset="-122"/>
              </a:rPr>
              <a:t>折半查找 </a:t>
            </a:r>
            <a:r>
              <a:rPr lang="zh-CN" altLang="en-US" sz="2200" dirty="0">
                <a:latin typeface="微软雅黑" panose="020B0503020204020204" pitchFamily="34" charset="-122"/>
                <a:ea typeface="微软雅黑" panose="020B0503020204020204" pitchFamily="34" charset="-122"/>
              </a:rPr>
              <a:t>，窗口增长速度大大快于线性查找</a:t>
            </a:r>
          </a:p>
        </p:txBody>
      </p:sp>
      <p:sp>
        <p:nvSpPr>
          <p:cNvPr id="13" name="Content Placeholder 2"/>
          <p:cNvSpPr>
            <a:spLocks noGrp="1"/>
          </p:cNvSpPr>
          <p:nvPr>
            <p:ph idx="1"/>
          </p:nvPr>
        </p:nvSpPr>
        <p:spPr>
          <a:xfrm>
            <a:off x="633045" y="5056969"/>
            <a:ext cx="10923563" cy="1241762"/>
          </a:xfrm>
        </p:spPr>
        <p:txBody>
          <a:bodyPr>
            <a:normAutofit/>
          </a:bodyPr>
          <a:lstStyle/>
          <a:p>
            <a:r>
              <a:rPr lang="en-US" altLang="zh-CN" sz="2400" dirty="0">
                <a:solidFill>
                  <a:srgbClr val="C00000"/>
                </a:solidFill>
                <a:latin typeface="微软雅黑" panose="020B0503020204020204" pitchFamily="34" charset="-122"/>
                <a:ea typeface="微软雅黑" panose="020B0503020204020204" pitchFamily="34" charset="-122"/>
              </a:rPr>
              <a:t>BIC存在带宽不公平性问题</a:t>
            </a:r>
            <a:endParaRPr lang="en-US" altLang="zh-CN" sz="2400" dirty="0">
              <a:latin typeface="微软雅黑" panose="020B0503020204020204" pitchFamily="34" charset="-122"/>
              <a:ea typeface="微软雅黑" panose="020B0503020204020204" pitchFamily="34" charset="-122"/>
            </a:endParaRPr>
          </a:p>
          <a:p>
            <a:pPr lvl="1"/>
            <a:r>
              <a:rPr lang="en-US" altLang="zh-CN" sz="2200" dirty="0">
                <a:latin typeface="微软雅黑" panose="020B0503020204020204" pitchFamily="34" charset="-122"/>
                <a:ea typeface="微软雅黑" panose="020B0503020204020204" pitchFamily="34" charset="-122"/>
              </a:rPr>
              <a:t>BIC</a:t>
            </a:r>
            <a:r>
              <a:rPr lang="zh-CN" altLang="en-US" sz="2200" dirty="0">
                <a:latin typeface="微软雅黑" panose="020B0503020204020204" pitchFamily="34" charset="-122"/>
                <a:ea typeface="微软雅黑" panose="020B0503020204020204" pitchFamily="34" charset="-122"/>
              </a:rPr>
              <a:t>以</a:t>
            </a:r>
            <a:r>
              <a:rPr lang="en-US" altLang="zh-CN" sz="2200" dirty="0">
                <a:latin typeface="微软雅黑" panose="020B0503020204020204" pitchFamily="34" charset="-122"/>
                <a:ea typeface="微软雅黑" panose="020B0503020204020204" pitchFamily="34" charset="-122"/>
              </a:rPr>
              <a:t>ACK</a:t>
            </a:r>
            <a:r>
              <a:rPr lang="zh-CN" altLang="en-US" sz="2200" dirty="0">
                <a:latin typeface="微软雅黑" panose="020B0503020204020204" pitchFamily="34" charset="-122"/>
                <a:ea typeface="微软雅黑" panose="020B0503020204020204" pitchFamily="34" charset="-122"/>
              </a:rPr>
              <a:t>时钟驱动拥塞窗口的更新，</a:t>
            </a:r>
            <a:r>
              <a:rPr lang="en-US" altLang="zh-CN" sz="2200" dirty="0">
                <a:latin typeface="微软雅黑" panose="020B0503020204020204" pitchFamily="34" charset="-122"/>
                <a:ea typeface="微软雅黑" panose="020B0503020204020204" pitchFamily="34" charset="-122"/>
              </a:rPr>
              <a:t>RTT</a:t>
            </a:r>
            <a:r>
              <a:rPr lang="zh-CN" altLang="en-US" sz="2200" dirty="0">
                <a:latin typeface="微软雅黑" panose="020B0503020204020204" pitchFamily="34" charset="-122"/>
                <a:ea typeface="微软雅黑" panose="020B0503020204020204" pitchFamily="34" charset="-122"/>
              </a:rPr>
              <a:t>较短的连接会更快到达满载窗口，占据更多的带宽，产生不公平性问题（</a:t>
            </a:r>
            <a:r>
              <a:rPr lang="en-US" altLang="zh-CN" sz="2200" dirty="0">
                <a:latin typeface="微软雅黑" panose="020B0503020204020204" pitchFamily="34" charset="-122"/>
                <a:ea typeface="微软雅黑" panose="020B0503020204020204" pitchFamily="34" charset="-122"/>
              </a:rPr>
              <a:t>RTT-fairness</a:t>
            </a:r>
            <a:r>
              <a:rPr lang="zh-CN" altLang="en-US" sz="2200" dirty="0">
                <a:latin typeface="微软雅黑" panose="020B0503020204020204" pitchFamily="34" charset="-122"/>
                <a:ea typeface="微软雅黑" panose="020B0503020204020204" pitchFamily="34" charset="-122"/>
              </a:rPr>
              <a:t>）</a:t>
            </a:r>
            <a:endParaRPr lang="en-US" altLang="zh-CN" sz="2200" dirty="0">
              <a:latin typeface="微软雅黑" panose="020B0503020204020204" pitchFamily="34" charset="-122"/>
              <a:ea typeface="微软雅黑" panose="020B0503020204020204" pitchFamily="34" charset="-122"/>
            </a:endParaRPr>
          </a:p>
          <a:p>
            <a:pPr>
              <a:buNone/>
            </a:pPr>
            <a:endParaRPr lang="zh-CN" altLang="en-US" dirty="0"/>
          </a:p>
        </p:txBody>
      </p:sp>
      <p:sp>
        <p:nvSpPr>
          <p:cNvPr id="1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6.8.1  TCP CUBIC</a:t>
            </a:r>
            <a:endParaRPr kumimoji="1" lang="zh-CN" altLang="en-US" dirty="0"/>
          </a:p>
        </p:txBody>
      </p:sp>
    </p:spTree>
    <p:extLst>
      <p:ext uri="{BB962C8B-B14F-4D97-AF65-F5344CB8AC3E}">
        <p14:creationId xmlns:p14="http://schemas.microsoft.com/office/powerpoint/2010/main" val="3106497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547650" y="1510758"/>
            <a:ext cx="5501457" cy="4845592"/>
          </a:xfrm>
        </p:spPr>
        <p:txBody>
          <a:bodyPr>
            <a:normAutofit fontScale="92500" lnSpcReduction="20000"/>
          </a:bodyPr>
          <a:lstStyle/>
          <a:p>
            <a:pPr marL="0" indent="0">
              <a:lnSpc>
                <a:spcPct val="130000"/>
              </a:lnSpc>
              <a:buNone/>
            </a:pPr>
            <a:r>
              <a:rPr kumimoji="1" lang="en-US" altLang="zh-CN" dirty="0"/>
              <a:t>6.1 </a:t>
            </a:r>
            <a:r>
              <a:rPr kumimoji="1" lang="zh-CN" altLang="en-US" dirty="0"/>
              <a:t>概述和传输层服务</a:t>
            </a:r>
            <a:endParaRPr kumimoji="1" lang="en-US" altLang="zh-CN" dirty="0"/>
          </a:p>
          <a:p>
            <a:pPr marL="0" indent="0">
              <a:lnSpc>
                <a:spcPct val="130000"/>
              </a:lnSpc>
              <a:buNone/>
            </a:pPr>
            <a:r>
              <a:rPr kumimoji="1" lang="en-US" altLang="zh-CN" dirty="0">
                <a:solidFill>
                  <a:srgbClr val="C00000"/>
                </a:solidFill>
              </a:rPr>
              <a:t>6.2 </a:t>
            </a:r>
            <a:r>
              <a:rPr kumimoji="1" lang="zh-CN" altLang="en-US" dirty="0">
                <a:solidFill>
                  <a:srgbClr val="C00000"/>
                </a:solidFill>
              </a:rPr>
              <a:t>套接字编程</a:t>
            </a:r>
            <a:endParaRPr kumimoji="1" lang="en-US" altLang="zh-CN" dirty="0">
              <a:solidFill>
                <a:srgbClr val="C00000"/>
              </a:solidFill>
            </a:endParaRPr>
          </a:p>
          <a:p>
            <a:pPr marL="0" indent="0">
              <a:lnSpc>
                <a:spcPct val="130000"/>
              </a:lnSpc>
              <a:buNone/>
            </a:pPr>
            <a:r>
              <a:rPr kumimoji="1" lang="en-US" altLang="zh-CN" dirty="0"/>
              <a:t>6.3 </a:t>
            </a:r>
            <a:r>
              <a:rPr kumimoji="1" lang="zh-CN" altLang="en-US" dirty="0"/>
              <a:t>传输层复用和分用</a:t>
            </a:r>
            <a:endParaRPr kumimoji="1" lang="en-US" altLang="zh-CN" dirty="0"/>
          </a:p>
          <a:p>
            <a:pPr marL="0" indent="0">
              <a:lnSpc>
                <a:spcPct val="130000"/>
              </a:lnSpc>
              <a:buNone/>
            </a:pPr>
            <a:r>
              <a:rPr kumimoji="1" lang="en-US" altLang="zh-CN" dirty="0"/>
              <a:t>6.4 </a:t>
            </a:r>
            <a:r>
              <a:rPr kumimoji="1" lang="zh-CN" altLang="en-US" dirty="0"/>
              <a:t>无连接传输：</a:t>
            </a:r>
            <a:r>
              <a:rPr kumimoji="1" lang="en-US" altLang="zh-CN" dirty="0"/>
              <a:t>UDP</a:t>
            </a:r>
          </a:p>
          <a:p>
            <a:pPr marL="0" indent="0">
              <a:lnSpc>
                <a:spcPct val="130000"/>
              </a:lnSpc>
              <a:buNone/>
            </a:pPr>
            <a:r>
              <a:rPr kumimoji="1" lang="en-US" altLang="zh-CN" dirty="0"/>
              <a:t>6.5 </a:t>
            </a:r>
            <a:r>
              <a:rPr kumimoji="1" lang="zh-CN" altLang="en-US" dirty="0"/>
              <a:t>面向连接的传输：</a:t>
            </a:r>
            <a:r>
              <a:rPr kumimoji="1" lang="en-US" altLang="zh-CN" dirty="0"/>
              <a:t>TCP</a:t>
            </a:r>
          </a:p>
          <a:p>
            <a:pPr marL="0" indent="0">
              <a:lnSpc>
                <a:spcPct val="130000"/>
              </a:lnSpc>
              <a:buNone/>
            </a:pPr>
            <a:r>
              <a:rPr kumimoji="1" lang="en-US" altLang="zh-CN" dirty="0"/>
              <a:t>6.6 </a:t>
            </a:r>
            <a:r>
              <a:rPr kumimoji="1" lang="zh-CN" altLang="en-US" dirty="0"/>
              <a:t>理解网络拥塞</a:t>
            </a:r>
            <a:endParaRPr kumimoji="1" lang="en-US" altLang="zh-CN" dirty="0"/>
          </a:p>
          <a:p>
            <a:pPr marL="0" indent="0">
              <a:lnSpc>
                <a:spcPct val="130000"/>
              </a:lnSpc>
              <a:buNone/>
            </a:pPr>
            <a:r>
              <a:rPr kumimoji="1" lang="en-US" altLang="zh-CN" dirty="0"/>
              <a:t>6.7 TCP拥塞控制</a:t>
            </a:r>
          </a:p>
          <a:p>
            <a:pPr marL="0" indent="0">
              <a:lnSpc>
                <a:spcPct val="130000"/>
              </a:lnSpc>
              <a:buNone/>
            </a:pPr>
            <a:r>
              <a:rPr kumimoji="1" lang="en-US" altLang="zh-CN" dirty="0"/>
              <a:t>6.8 </a:t>
            </a:r>
            <a:r>
              <a:rPr kumimoji="1" lang="zh-CN" altLang="en-US" dirty="0"/>
              <a:t>拥塞控制的发展</a:t>
            </a:r>
            <a:endParaRPr kumimoji="1" lang="en-US" altLang="zh-CN" dirty="0"/>
          </a:p>
          <a:p>
            <a:pPr marL="0" indent="0">
              <a:lnSpc>
                <a:spcPct val="130000"/>
              </a:lnSpc>
              <a:buNone/>
            </a:pPr>
            <a:r>
              <a:rPr kumimoji="1" lang="en-US" altLang="zh-CN" dirty="0"/>
              <a:t>6.9 传输层协议的发展</a:t>
            </a:r>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13</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  </a:t>
            </a:r>
            <a:r>
              <a:rPr kumimoji="1" lang="zh-CN" altLang="en-US" dirty="0"/>
              <a:t>传输层</a:t>
            </a:r>
            <a:r>
              <a:rPr kumimoji="1" lang="en-US" altLang="zh-CN" dirty="0"/>
              <a:t> </a:t>
            </a:r>
            <a:endParaRPr kumimoji="1" lang="zh-CN" altLang="en-US" dirty="0"/>
          </a:p>
        </p:txBody>
      </p:sp>
    </p:spTree>
    <p:extLst>
      <p:ext uri="{BB962C8B-B14F-4D97-AF65-F5344CB8AC3E}">
        <p14:creationId xmlns:p14="http://schemas.microsoft.com/office/powerpoint/2010/main" val="22045015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TCP CUBIC</a:t>
            </a:r>
            <a:endParaRPr lang="zh-CN" altLang="en-US" dirty="0"/>
          </a:p>
        </p:txBody>
      </p:sp>
      <p:sp>
        <p:nvSpPr>
          <p:cNvPr id="3" name="Content Placeholder 2"/>
          <p:cNvSpPr>
            <a:spLocks noGrp="1"/>
          </p:cNvSpPr>
          <p:nvPr>
            <p:ph idx="1"/>
          </p:nvPr>
        </p:nvSpPr>
        <p:spPr>
          <a:xfrm>
            <a:off x="838200" y="1402270"/>
            <a:ext cx="10515600" cy="3572686"/>
          </a:xfrm>
        </p:spPr>
        <p:txBody>
          <a:bodyPr>
            <a:normAutofit fontScale="92500" lnSpcReduction="10000"/>
          </a:bodyPr>
          <a:lstStyle/>
          <a:p>
            <a:pPr>
              <a:lnSpc>
                <a:spcPct val="120000"/>
              </a:lnSpc>
            </a:pPr>
            <a:r>
              <a:rPr lang="en-US" altLang="zh-CN" sz="2400" dirty="0"/>
              <a:t>CUBIC</a:t>
            </a:r>
            <a:r>
              <a:rPr lang="zh-CN" altLang="en-US" sz="2400" dirty="0"/>
              <a:t>将</a:t>
            </a:r>
            <a:r>
              <a:rPr lang="en-US" altLang="zh-CN" sz="2400" dirty="0"/>
              <a:t>BIC</a:t>
            </a:r>
            <a:r>
              <a:rPr lang="zh-CN" altLang="en-US" sz="2400" dirty="0"/>
              <a:t>算法连续化，用三次函数拟合</a:t>
            </a:r>
            <a:r>
              <a:rPr lang="en-US" altLang="zh-CN" sz="2400" dirty="0"/>
              <a:t>BIC</a:t>
            </a:r>
            <a:r>
              <a:rPr lang="zh-CN" altLang="en-US" sz="2400" dirty="0"/>
              <a:t>算法曲线</a:t>
            </a:r>
            <a:endParaRPr lang="en-US" altLang="zh-CN" sz="2400" dirty="0"/>
          </a:p>
          <a:p>
            <a:pPr>
              <a:lnSpc>
                <a:spcPct val="120000"/>
              </a:lnSpc>
            </a:pPr>
            <a:r>
              <a:rPr lang="zh-CN" altLang="en-US" sz="2400" dirty="0"/>
              <a:t>拥塞窗口成为距上次丢包的时间</a:t>
            </a:r>
            <a:r>
              <a:rPr lang="en-US" altLang="zh-CN" sz="2400" i="1" dirty="0"/>
              <a:t>t </a:t>
            </a:r>
            <a:r>
              <a:rPr lang="zh-CN" altLang="en-US" sz="2400" dirty="0"/>
              <a:t>的函数</a:t>
            </a:r>
            <a:r>
              <a:rPr lang="en-US" altLang="zh-CN" sz="2400" dirty="0"/>
              <a:t>，</a:t>
            </a:r>
            <a:r>
              <a:rPr lang="en-US" altLang="zh-CN" sz="2400" i="1" dirty="0"/>
              <a:t>t</a:t>
            </a:r>
            <a:r>
              <a:rPr lang="en-US" altLang="zh-CN" sz="2400" dirty="0"/>
              <a:t> </a:t>
            </a:r>
            <a:r>
              <a:rPr lang="zh-CN" altLang="en-US" sz="2400" dirty="0"/>
              <a:t>取值位于两次丢包之间</a:t>
            </a:r>
            <a:r>
              <a:rPr lang="en-US" altLang="zh-CN" sz="2400" dirty="0"/>
              <a:t>，</a:t>
            </a:r>
            <a:r>
              <a:rPr lang="zh-CN" altLang="en-US" sz="2400" dirty="0">
                <a:solidFill>
                  <a:srgbClr val="C00000"/>
                </a:solidFill>
              </a:rPr>
              <a:t>不再根据</a:t>
            </a:r>
            <a:r>
              <a:rPr lang="en-US" altLang="zh-CN" sz="2400" dirty="0">
                <a:solidFill>
                  <a:srgbClr val="C00000"/>
                </a:solidFill>
              </a:rPr>
              <a:t>RTT</a:t>
            </a:r>
            <a:r>
              <a:rPr lang="zh-CN" altLang="en-US" sz="2400" dirty="0">
                <a:solidFill>
                  <a:srgbClr val="C00000"/>
                </a:solidFill>
              </a:rPr>
              <a:t>间隔来确定调整窗口的时机，避免了</a:t>
            </a:r>
            <a:r>
              <a:rPr lang="en-US" altLang="zh-CN" sz="2400" dirty="0">
                <a:solidFill>
                  <a:srgbClr val="C00000"/>
                </a:solidFill>
              </a:rPr>
              <a:t>RTT</a:t>
            </a:r>
            <a:r>
              <a:rPr lang="zh-CN" altLang="en-US" sz="2400" dirty="0">
                <a:solidFill>
                  <a:srgbClr val="C00000"/>
                </a:solidFill>
              </a:rPr>
              <a:t>不公平问题</a:t>
            </a:r>
            <a:endParaRPr lang="en-US" altLang="zh-CN" sz="2400" dirty="0">
              <a:solidFill>
                <a:srgbClr val="C00000"/>
              </a:solidFill>
            </a:endParaRPr>
          </a:p>
          <a:p>
            <a:pPr>
              <a:lnSpc>
                <a:spcPct val="120000"/>
              </a:lnSpc>
            </a:pPr>
            <a:r>
              <a:rPr lang="zh-CN" altLang="en-US" sz="2400" dirty="0"/>
              <a:t>三次函数增长分为两个阶段：</a:t>
            </a:r>
            <a:endParaRPr lang="en-US" altLang="zh-CN" sz="2400" dirty="0"/>
          </a:p>
          <a:p>
            <a:pPr lvl="1">
              <a:lnSpc>
                <a:spcPct val="120000"/>
              </a:lnSpc>
            </a:pPr>
            <a:r>
              <a:rPr lang="en-US" altLang="zh-CN" sz="2000" dirty="0"/>
              <a:t>Steady State Behavior</a:t>
            </a:r>
            <a:r>
              <a:rPr lang="zh-CN" altLang="en-US" sz="2000" dirty="0"/>
              <a:t>阶段：以凹函数增长逼近最近一次丢包时窗口；</a:t>
            </a:r>
            <a:endParaRPr lang="en-US" altLang="zh-CN" sz="2000" dirty="0"/>
          </a:p>
          <a:p>
            <a:pPr lvl="1">
              <a:lnSpc>
                <a:spcPct val="120000"/>
              </a:lnSpc>
            </a:pPr>
            <a:r>
              <a:rPr lang="en-US" altLang="zh-CN" sz="2000" dirty="0"/>
              <a:t>Max probing</a:t>
            </a:r>
            <a:r>
              <a:rPr lang="zh-CN" altLang="en-US" sz="2000" dirty="0"/>
              <a:t>阶段：以凸函数增长探测当前满载窗口</a:t>
            </a:r>
            <a:endParaRPr lang="en-US" altLang="zh-CN" sz="2000" dirty="0"/>
          </a:p>
          <a:p>
            <a:pPr>
              <a:lnSpc>
                <a:spcPct val="120000"/>
              </a:lnSpc>
            </a:pPr>
            <a:r>
              <a:rPr lang="zh-CN" altLang="en-US" sz="2400" dirty="0"/>
              <a:t>拥塞窗口在绝大多数时间内接近</a:t>
            </a:r>
            <a:r>
              <a:rPr lang="en-US" sz="2400" i="1" dirty="0" err="1">
                <a:solidFill>
                  <a:prstClr val="black"/>
                </a:solidFill>
                <a:latin typeface="Tahoma" charset="0"/>
                <a:ea typeface="ＭＳ Ｐゴシック" charset="0"/>
              </a:rPr>
              <a:t>W</a:t>
            </a:r>
            <a:r>
              <a:rPr lang="en-US" sz="2400" i="1" baseline="-25000" dirty="0" err="1">
                <a:solidFill>
                  <a:prstClr val="black"/>
                </a:solidFill>
                <a:latin typeface="Tahoma" charset="0"/>
                <a:ea typeface="ＭＳ Ｐゴシック" charset="0"/>
              </a:rPr>
              <a:t>max</a:t>
            </a:r>
            <a:r>
              <a:rPr lang="zh-CN" altLang="en-US" sz="2400" dirty="0"/>
              <a:t>，保持了较高的发送效率</a:t>
            </a:r>
            <a:endParaRPr lang="en-US" altLang="zh-CN" sz="2400" dirty="0"/>
          </a:p>
          <a:p>
            <a:pPr>
              <a:lnSpc>
                <a:spcPct val="120000"/>
              </a:lnSpc>
            </a:pPr>
            <a:r>
              <a:rPr lang="en-US" altLang="zh-CN" sz="2400" dirty="0"/>
              <a:t>CUBIC已实现在Linux 2.6.18中</a:t>
            </a:r>
          </a:p>
          <a:p>
            <a:pPr>
              <a:lnSpc>
                <a:spcPct val="120000"/>
              </a:lnSpc>
            </a:pPr>
            <a:endParaRPr lang="en-US" altLang="zh-CN" sz="2400" dirty="0"/>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130</a:t>
            </a:fld>
            <a:endParaRPr kumimoji="1" lang="zh-CN" altLang="en-US" dirty="0"/>
          </a:p>
        </p:txBody>
      </p:sp>
      <p:pic>
        <p:nvPicPr>
          <p:cNvPr id="1028" name="Picture 4" descr="C:\Users\mantis\AppData\Roaming\Tencent\Users\429108872\TIM\WinTemp\RichOle\GGEVDKE_DGMWBRNBK~$8@%L.png"/>
          <p:cNvPicPr>
            <a:picLocks noChangeAspect="1" noChangeArrowheads="1"/>
          </p:cNvPicPr>
          <p:nvPr/>
        </p:nvPicPr>
        <p:blipFill>
          <a:blip r:embed="rId3"/>
          <a:srcRect/>
          <a:stretch>
            <a:fillRect/>
          </a:stretch>
        </p:blipFill>
        <p:spPr bwMode="auto">
          <a:xfrm>
            <a:off x="5770536" y="4501121"/>
            <a:ext cx="5029491" cy="2220354"/>
          </a:xfrm>
          <a:prstGeom prst="rect">
            <a:avLst/>
          </a:prstGeom>
          <a:noFill/>
        </p:spPr>
      </p:pic>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6.8.1  TCP CUBIC</a:t>
            </a:r>
            <a:endParaRPr kumimoji="1" lang="zh-CN" altLang="en-US" dirty="0"/>
          </a:p>
        </p:txBody>
      </p:sp>
    </p:spTree>
    <p:extLst>
      <p:ext uri="{BB962C8B-B14F-4D97-AF65-F5344CB8AC3E}">
        <p14:creationId xmlns:p14="http://schemas.microsoft.com/office/powerpoint/2010/main" val="7104583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CUBIC</a:t>
            </a:r>
            <a:r>
              <a:rPr lang="zh-CN" altLang="en-US" dirty="0"/>
              <a:t>算法曲线</a:t>
            </a: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131</a:t>
            </a:fld>
            <a:endParaRPr kumimoji="1" lang="zh-CN" altLang="en-US" dirty="0"/>
          </a:p>
        </p:txBody>
      </p:sp>
      <p:cxnSp>
        <p:nvCxnSpPr>
          <p:cNvPr id="5" name="Straight Arrow Connector 4"/>
          <p:cNvCxnSpPr/>
          <p:nvPr/>
        </p:nvCxnSpPr>
        <p:spPr>
          <a:xfrm>
            <a:off x="2046847" y="6274196"/>
            <a:ext cx="5366825" cy="158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rot="5400000" flipH="1" flipV="1">
            <a:off x="-196950" y="4030399"/>
            <a:ext cx="4487594" cy="158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047642" y="3943647"/>
            <a:ext cx="4514959" cy="520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385533" y="6133519"/>
            <a:ext cx="679994" cy="369332"/>
          </a:xfrm>
          <a:prstGeom prst="rect">
            <a:avLst/>
          </a:prstGeom>
          <a:noFill/>
        </p:spPr>
        <p:txBody>
          <a:bodyPr wrap="none" rtlCol="0">
            <a:spAutoFit/>
          </a:bodyPr>
          <a:lstStyle/>
          <a:p>
            <a:r>
              <a:rPr lang="en-US" altLang="zh-CN" dirty="0"/>
              <a:t>time</a:t>
            </a:r>
            <a:endParaRPr lang="zh-CN" altLang="en-US" dirty="0"/>
          </a:p>
        </p:txBody>
      </p:sp>
      <p:sp>
        <p:nvSpPr>
          <p:cNvPr id="14" name="TextBox 13"/>
          <p:cNvSpPr txBox="1"/>
          <p:nvPr/>
        </p:nvSpPr>
        <p:spPr>
          <a:xfrm>
            <a:off x="1153637" y="1464230"/>
            <a:ext cx="1117614" cy="646331"/>
          </a:xfrm>
          <a:prstGeom prst="rect">
            <a:avLst/>
          </a:prstGeom>
          <a:noFill/>
        </p:spPr>
        <p:txBody>
          <a:bodyPr wrap="none" rtlCol="0">
            <a:spAutoFit/>
          </a:bodyPr>
          <a:lstStyle/>
          <a:p>
            <a:r>
              <a:rPr lang="en-US" altLang="zh-CN" dirty="0"/>
              <a:t>window </a:t>
            </a:r>
          </a:p>
          <a:p>
            <a:r>
              <a:rPr lang="en-US" altLang="zh-CN" dirty="0"/>
              <a:t>size</a:t>
            </a:r>
            <a:endParaRPr lang="zh-CN" altLang="en-US" dirty="0"/>
          </a:p>
        </p:txBody>
      </p:sp>
      <p:graphicFrame>
        <p:nvGraphicFramePr>
          <p:cNvPr id="15" name="Object 14"/>
          <p:cNvGraphicFramePr>
            <a:graphicFrameLocks noChangeAspect="1"/>
          </p:cNvGraphicFramePr>
          <p:nvPr/>
        </p:nvGraphicFramePr>
        <p:xfrm>
          <a:off x="1342677" y="5141606"/>
          <a:ext cx="723885" cy="394599"/>
        </p:xfrm>
        <a:graphic>
          <a:graphicData uri="http://schemas.openxmlformats.org/presentationml/2006/ole">
            <mc:AlternateContent xmlns:mc="http://schemas.openxmlformats.org/markup-compatibility/2006">
              <mc:Choice xmlns:v="urn:schemas-microsoft-com:vml" Requires="v">
                <p:oleObj spid="_x0000_s40013" name="Equation" r:id="rId4" imgW="419100" imgH="228600" progId="Equation.DSMT4">
                  <p:embed/>
                </p:oleObj>
              </mc:Choice>
              <mc:Fallback>
                <p:oleObj name="Equation" r:id="rId4" imgW="4191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2677" y="5141606"/>
                        <a:ext cx="723885" cy="3945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3"/>
          <p:cNvGraphicFramePr>
            <a:graphicFrameLocks noChangeAspect="1"/>
          </p:cNvGraphicFramePr>
          <p:nvPr/>
        </p:nvGraphicFramePr>
        <p:xfrm>
          <a:off x="1507957" y="3713045"/>
          <a:ext cx="549275" cy="395288"/>
        </p:xfrm>
        <a:graphic>
          <a:graphicData uri="http://schemas.openxmlformats.org/presentationml/2006/ole">
            <mc:AlternateContent xmlns:mc="http://schemas.openxmlformats.org/markup-compatibility/2006">
              <mc:Choice xmlns:v="urn:schemas-microsoft-com:vml" Requires="v">
                <p:oleObj spid="_x0000_s40014" name="Equation" r:id="rId6" imgW="317362" imgH="228501" progId="Equation.DSMT4">
                  <p:embed/>
                </p:oleObj>
              </mc:Choice>
              <mc:Fallback>
                <p:oleObj name="Equation" r:id="rId6" imgW="317362" imgH="228501"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7957" y="3713045"/>
                        <a:ext cx="549275" cy="395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4"/>
          <p:cNvGraphicFramePr>
            <a:graphicFrameLocks noChangeAspect="1"/>
          </p:cNvGraphicFramePr>
          <p:nvPr/>
        </p:nvGraphicFramePr>
        <p:xfrm>
          <a:off x="142732" y="2355978"/>
          <a:ext cx="1930400" cy="395287"/>
        </p:xfrm>
        <a:graphic>
          <a:graphicData uri="http://schemas.openxmlformats.org/presentationml/2006/ole">
            <mc:AlternateContent xmlns:mc="http://schemas.openxmlformats.org/markup-compatibility/2006">
              <mc:Choice xmlns:v="urn:schemas-microsoft-com:vml" Requires="v">
                <p:oleObj spid="_x0000_s40015" name="Equation" r:id="rId8" imgW="1117600" imgH="228600" progId="Equation.DSMT4">
                  <p:embed/>
                </p:oleObj>
              </mc:Choice>
              <mc:Fallback>
                <p:oleObj name="Equation" r:id="rId8" imgW="11176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732" y="2355978"/>
                        <a:ext cx="1930400" cy="395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8" name="Straight Connector 17"/>
          <p:cNvCxnSpPr/>
          <p:nvPr/>
        </p:nvCxnSpPr>
        <p:spPr>
          <a:xfrm rot="10800000" flipV="1">
            <a:off x="4328901" y="3945996"/>
            <a:ext cx="1588" cy="232978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4686280" y="4399464"/>
            <a:ext cx="3752639"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0" name="Object 5"/>
          <p:cNvGraphicFramePr>
            <a:graphicFrameLocks noChangeAspect="1"/>
          </p:cNvGraphicFramePr>
          <p:nvPr/>
        </p:nvGraphicFramePr>
        <p:xfrm>
          <a:off x="4176442" y="6296347"/>
          <a:ext cx="284163" cy="285750"/>
        </p:xfrm>
        <a:graphic>
          <a:graphicData uri="http://schemas.openxmlformats.org/presentationml/2006/ole">
            <mc:AlternateContent xmlns:mc="http://schemas.openxmlformats.org/markup-compatibility/2006">
              <mc:Choice xmlns:v="urn:schemas-microsoft-com:vml" Requires="v">
                <p:oleObj spid="_x0000_s40016" name="Equation" r:id="rId10" imgW="164885" imgH="164885" progId="Equation.DSMT4">
                  <p:embed/>
                </p:oleObj>
              </mc:Choice>
              <mc:Fallback>
                <p:oleObj name="Equation" r:id="rId10" imgW="164885" imgH="164885"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6442" y="6296347"/>
                        <a:ext cx="284163"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6"/>
          <p:cNvGraphicFramePr>
            <a:graphicFrameLocks noChangeAspect="1"/>
          </p:cNvGraphicFramePr>
          <p:nvPr/>
        </p:nvGraphicFramePr>
        <p:xfrm>
          <a:off x="6277242" y="6296347"/>
          <a:ext cx="436563" cy="285750"/>
        </p:xfrm>
        <a:graphic>
          <a:graphicData uri="http://schemas.openxmlformats.org/presentationml/2006/ole">
            <mc:AlternateContent xmlns:mc="http://schemas.openxmlformats.org/markup-compatibility/2006">
              <mc:Choice xmlns:v="urn:schemas-microsoft-com:vml" Requires="v">
                <p:oleObj spid="_x0000_s40017" name="Equation" r:id="rId12" imgW="253780" imgH="164957" progId="Equation.DSMT4">
                  <p:embed/>
                </p:oleObj>
              </mc:Choice>
              <mc:Fallback>
                <p:oleObj name="Equation" r:id="rId12" imgW="253780" imgH="164957"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77242" y="6296347"/>
                        <a:ext cx="436563"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5" name="Straight Connector 24"/>
          <p:cNvCxnSpPr/>
          <p:nvPr/>
        </p:nvCxnSpPr>
        <p:spPr>
          <a:xfrm rot="10800000">
            <a:off x="2057234" y="2548362"/>
            <a:ext cx="4505365"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8" name="Object 7"/>
          <p:cNvGraphicFramePr>
            <a:graphicFrameLocks noChangeAspect="1"/>
          </p:cNvGraphicFramePr>
          <p:nvPr/>
        </p:nvGraphicFramePr>
        <p:xfrm>
          <a:off x="7849528" y="1670294"/>
          <a:ext cx="3293753" cy="538610"/>
        </p:xfrm>
        <a:graphic>
          <a:graphicData uri="http://schemas.openxmlformats.org/presentationml/2006/ole">
            <mc:AlternateContent xmlns:mc="http://schemas.openxmlformats.org/markup-compatibility/2006">
              <mc:Choice xmlns:v="urn:schemas-microsoft-com:vml" Requires="v">
                <p:oleObj spid="_x0000_s40018" name="Equation" r:id="rId14" imgW="1473200" imgH="241300" progId="Equation.DSMT4">
                  <p:embed/>
                </p:oleObj>
              </mc:Choice>
              <mc:Fallback>
                <p:oleObj name="Equation" r:id="rId14" imgW="1473200" imgH="2413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9528" y="1670294"/>
                        <a:ext cx="3293753" cy="5386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8"/>
          <p:cNvGraphicFramePr>
            <a:graphicFrameLocks noChangeAspect="1"/>
          </p:cNvGraphicFramePr>
          <p:nvPr/>
        </p:nvGraphicFramePr>
        <p:xfrm>
          <a:off x="7849527" y="2317437"/>
          <a:ext cx="3293753" cy="867656"/>
        </p:xfrm>
        <a:graphic>
          <a:graphicData uri="http://schemas.openxmlformats.org/presentationml/2006/ole">
            <mc:AlternateContent xmlns:mc="http://schemas.openxmlformats.org/markup-compatibility/2006">
              <mc:Choice xmlns:v="urn:schemas-microsoft-com:vml" Requires="v">
                <p:oleObj spid="_x0000_s40019" name="Equation" r:id="rId16" imgW="1688367" imgH="444307" progId="Equation.DSMT4">
                  <p:embed/>
                </p:oleObj>
              </mc:Choice>
              <mc:Fallback>
                <p:oleObj name="Equation" r:id="rId16" imgW="1688367" imgH="444307"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49527" y="2317437"/>
                        <a:ext cx="3293753" cy="8676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1" name="Straight Connector 30"/>
          <p:cNvCxnSpPr/>
          <p:nvPr/>
        </p:nvCxnSpPr>
        <p:spPr>
          <a:xfrm rot="10800000" flipV="1">
            <a:off x="2080946" y="5391573"/>
            <a:ext cx="4515518" cy="48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Freeform 36"/>
          <p:cNvSpPr/>
          <p:nvPr/>
        </p:nvSpPr>
        <p:spPr>
          <a:xfrm>
            <a:off x="2038773" y="3948853"/>
            <a:ext cx="2289387" cy="1442720"/>
          </a:xfrm>
          <a:custGeom>
            <a:avLst/>
            <a:gdLst>
              <a:gd name="connsiteX0" fmla="*/ 0 w 2289387"/>
              <a:gd name="connsiteY0" fmla="*/ 1442720 h 1442720"/>
              <a:gd name="connsiteX1" fmla="*/ 670560 w 2289387"/>
              <a:gd name="connsiteY1" fmla="*/ 419947 h 1442720"/>
              <a:gd name="connsiteX2" fmla="*/ 2289387 w 2289387"/>
              <a:gd name="connsiteY2" fmla="*/ 0 h 1442720"/>
            </a:gdLst>
            <a:ahLst/>
            <a:cxnLst>
              <a:cxn ang="0">
                <a:pos x="connsiteX0" y="connsiteY0"/>
              </a:cxn>
              <a:cxn ang="0">
                <a:pos x="connsiteX1" y="connsiteY1"/>
              </a:cxn>
              <a:cxn ang="0">
                <a:pos x="connsiteX2" y="connsiteY2"/>
              </a:cxn>
            </a:cxnLst>
            <a:rect l="l" t="t" r="r" b="b"/>
            <a:pathLst>
              <a:path w="2289387" h="1442720">
                <a:moveTo>
                  <a:pt x="0" y="1442720"/>
                </a:moveTo>
                <a:cubicBezTo>
                  <a:pt x="144498" y="1051560"/>
                  <a:pt x="288996" y="660400"/>
                  <a:pt x="670560" y="419947"/>
                </a:cubicBezTo>
                <a:cubicBezTo>
                  <a:pt x="1052124" y="179494"/>
                  <a:pt x="2010551" y="47413"/>
                  <a:pt x="2289387"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Freeform 37"/>
          <p:cNvSpPr/>
          <p:nvPr/>
        </p:nvSpPr>
        <p:spPr>
          <a:xfrm rot="10800000">
            <a:off x="4307077" y="2502826"/>
            <a:ext cx="2289387" cy="1442720"/>
          </a:xfrm>
          <a:custGeom>
            <a:avLst/>
            <a:gdLst>
              <a:gd name="connsiteX0" fmla="*/ 0 w 2289387"/>
              <a:gd name="connsiteY0" fmla="*/ 1442720 h 1442720"/>
              <a:gd name="connsiteX1" fmla="*/ 670560 w 2289387"/>
              <a:gd name="connsiteY1" fmla="*/ 419947 h 1442720"/>
              <a:gd name="connsiteX2" fmla="*/ 2289387 w 2289387"/>
              <a:gd name="connsiteY2" fmla="*/ 0 h 1442720"/>
            </a:gdLst>
            <a:ahLst/>
            <a:cxnLst>
              <a:cxn ang="0">
                <a:pos x="connsiteX0" y="connsiteY0"/>
              </a:cxn>
              <a:cxn ang="0">
                <a:pos x="connsiteX1" y="connsiteY1"/>
              </a:cxn>
              <a:cxn ang="0">
                <a:pos x="connsiteX2" y="connsiteY2"/>
              </a:cxn>
            </a:cxnLst>
            <a:rect l="l" t="t" r="r" b="b"/>
            <a:pathLst>
              <a:path w="2289387" h="1442720">
                <a:moveTo>
                  <a:pt x="0" y="1442720"/>
                </a:moveTo>
                <a:cubicBezTo>
                  <a:pt x="144498" y="1051560"/>
                  <a:pt x="288996" y="660400"/>
                  <a:pt x="670560" y="419947"/>
                </a:cubicBezTo>
                <a:cubicBezTo>
                  <a:pt x="1052124" y="179494"/>
                  <a:pt x="2010551" y="47413"/>
                  <a:pt x="2289387"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Content Placeholder 2"/>
          <p:cNvSpPr>
            <a:spLocks noGrp="1"/>
          </p:cNvSpPr>
          <p:nvPr>
            <p:ph idx="1"/>
          </p:nvPr>
        </p:nvSpPr>
        <p:spPr>
          <a:xfrm>
            <a:off x="7413672" y="3325771"/>
            <a:ext cx="4419647" cy="2737410"/>
          </a:xfrm>
        </p:spPr>
        <p:txBody>
          <a:bodyPr>
            <a:normAutofit fontScale="92500"/>
          </a:bodyPr>
          <a:lstStyle/>
          <a:p>
            <a:pPr>
              <a:lnSpc>
                <a:spcPct val="120000"/>
              </a:lnSpc>
            </a:pPr>
            <a:r>
              <a:rPr lang="en-US" altLang="zh-CN" sz="2400" i="1" dirty="0">
                <a:latin typeface="Times New Roman" pitchFamily="18" charset="0"/>
                <a:cs typeface="Times New Roman" pitchFamily="18" charset="0"/>
              </a:rPr>
              <a:t>C</a:t>
            </a:r>
            <a:r>
              <a:rPr lang="zh-CN" altLang="en-US" sz="2400" dirty="0"/>
              <a:t>越大，探测到最大窗口的时间越短，</a:t>
            </a:r>
            <a:r>
              <a:rPr lang="zh-CN" altLang="en-US" sz="2400" dirty="0">
                <a:sym typeface="Euclid Symbol"/>
              </a:rPr>
              <a:t>决定了对称区间的高度</a:t>
            </a:r>
            <a:endParaRPr lang="en-US" altLang="zh-CN" sz="2400" dirty="0">
              <a:sym typeface="Euclid Symbol"/>
            </a:endParaRPr>
          </a:p>
          <a:p>
            <a:pPr>
              <a:lnSpc>
                <a:spcPct val="120000"/>
              </a:lnSpc>
            </a:pPr>
            <a:r>
              <a:rPr lang="zh-CN" altLang="en-US" sz="2400" dirty="0">
                <a:sym typeface="Euclid Symbol"/>
              </a:rPr>
              <a:t>区间起始时刻为最近一次检测到丢包的时间</a:t>
            </a:r>
            <a:endParaRPr lang="en-US" altLang="zh-CN" sz="2400" dirty="0">
              <a:sym typeface="Euclid Symbol"/>
            </a:endParaRPr>
          </a:p>
          <a:p>
            <a:pPr>
              <a:lnSpc>
                <a:spcPct val="120000"/>
              </a:lnSpc>
            </a:pPr>
            <a:r>
              <a:rPr lang="zh-CN" altLang="en-US" sz="2400" dirty="0">
                <a:sym typeface="Euclid Symbol"/>
              </a:rPr>
              <a:t>对称区间的宽度不再依赖于</a:t>
            </a:r>
            <a:r>
              <a:rPr lang="en-US" altLang="zh-CN" sz="2400" dirty="0">
                <a:sym typeface="Euclid Symbol"/>
              </a:rPr>
              <a:t>ACK</a:t>
            </a:r>
            <a:r>
              <a:rPr lang="zh-CN" altLang="en-US" sz="2400" dirty="0">
                <a:sym typeface="Euclid Symbol"/>
              </a:rPr>
              <a:t>时钟</a:t>
            </a:r>
            <a:endParaRPr lang="zh-CN" altLang="en-US" sz="2400" dirty="0"/>
          </a:p>
          <a:p>
            <a:endParaRPr lang="en-US" altLang="zh-CN" sz="2400" dirty="0">
              <a:sym typeface="Euclid Symbol"/>
            </a:endParaRPr>
          </a:p>
          <a:p>
            <a:pPr>
              <a:buNone/>
            </a:pPr>
            <a:endParaRPr lang="zh-CN" altLang="en-US" dirty="0"/>
          </a:p>
        </p:txBody>
      </p:sp>
      <p:sp>
        <p:nvSpPr>
          <p:cNvPr id="24"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6.8.1  TCP CUBIC</a:t>
            </a:r>
            <a:endParaRPr kumimoji="1" lang="zh-CN" altLang="en-US" dirty="0"/>
          </a:p>
        </p:txBody>
      </p:sp>
    </p:spTree>
    <p:extLst>
      <p:ext uri="{BB962C8B-B14F-4D97-AF65-F5344CB8AC3E}">
        <p14:creationId xmlns:p14="http://schemas.microsoft.com/office/powerpoint/2010/main" val="38617867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547650" y="1510758"/>
            <a:ext cx="5501457" cy="4845592"/>
          </a:xfrm>
        </p:spPr>
        <p:txBody>
          <a:bodyPr>
            <a:normAutofit fontScale="92500" lnSpcReduction="20000"/>
          </a:bodyPr>
          <a:lstStyle/>
          <a:p>
            <a:pPr marL="0" indent="0">
              <a:lnSpc>
                <a:spcPct val="130000"/>
              </a:lnSpc>
              <a:buNone/>
            </a:pPr>
            <a:r>
              <a:rPr kumimoji="1" lang="en-US" altLang="zh-CN" dirty="0"/>
              <a:t>6.1 </a:t>
            </a:r>
            <a:r>
              <a:rPr kumimoji="1" lang="zh-CN" altLang="en-US" dirty="0"/>
              <a:t>概述和传输层服务</a:t>
            </a:r>
            <a:endParaRPr kumimoji="1" lang="en-US" altLang="zh-CN" dirty="0"/>
          </a:p>
          <a:p>
            <a:pPr marL="0" indent="0">
              <a:lnSpc>
                <a:spcPct val="130000"/>
              </a:lnSpc>
              <a:buNone/>
            </a:pPr>
            <a:r>
              <a:rPr kumimoji="1" lang="en-US" altLang="zh-CN" dirty="0"/>
              <a:t>6.2 </a:t>
            </a:r>
            <a:r>
              <a:rPr kumimoji="1" lang="zh-CN" altLang="en-US" dirty="0"/>
              <a:t>套接字编程</a:t>
            </a:r>
            <a:endParaRPr kumimoji="1" lang="en-US" altLang="zh-CN" dirty="0"/>
          </a:p>
          <a:p>
            <a:pPr marL="0" indent="0">
              <a:lnSpc>
                <a:spcPct val="130000"/>
              </a:lnSpc>
              <a:buNone/>
            </a:pPr>
            <a:r>
              <a:rPr kumimoji="1" lang="en-US" altLang="zh-CN" dirty="0"/>
              <a:t>6.3 </a:t>
            </a:r>
            <a:r>
              <a:rPr kumimoji="1" lang="zh-CN" altLang="en-US" dirty="0"/>
              <a:t>传输层复用和分用</a:t>
            </a:r>
            <a:endParaRPr kumimoji="1" lang="en-US" altLang="zh-CN" dirty="0"/>
          </a:p>
          <a:p>
            <a:pPr marL="0" indent="0">
              <a:lnSpc>
                <a:spcPct val="130000"/>
              </a:lnSpc>
              <a:buNone/>
            </a:pPr>
            <a:r>
              <a:rPr kumimoji="1" lang="en-US" altLang="zh-CN" dirty="0"/>
              <a:t>6.4 </a:t>
            </a:r>
            <a:r>
              <a:rPr kumimoji="1" lang="zh-CN" altLang="en-US" dirty="0"/>
              <a:t>无连接传输：</a:t>
            </a:r>
            <a:r>
              <a:rPr kumimoji="1" lang="en-US" altLang="zh-CN" dirty="0"/>
              <a:t>UDP</a:t>
            </a:r>
          </a:p>
          <a:p>
            <a:pPr marL="0" indent="0">
              <a:lnSpc>
                <a:spcPct val="130000"/>
              </a:lnSpc>
              <a:buNone/>
            </a:pPr>
            <a:r>
              <a:rPr kumimoji="1" lang="en-US" altLang="zh-CN" dirty="0"/>
              <a:t>6.5 </a:t>
            </a:r>
            <a:r>
              <a:rPr kumimoji="1" lang="zh-CN" altLang="en-US" dirty="0"/>
              <a:t>面向连接的传输：</a:t>
            </a:r>
            <a:r>
              <a:rPr kumimoji="1" lang="en-US" altLang="zh-CN" dirty="0"/>
              <a:t>TCP</a:t>
            </a:r>
          </a:p>
          <a:p>
            <a:pPr marL="0" indent="0">
              <a:lnSpc>
                <a:spcPct val="130000"/>
              </a:lnSpc>
              <a:buNone/>
            </a:pPr>
            <a:r>
              <a:rPr kumimoji="1" lang="en-US" altLang="zh-CN" dirty="0"/>
              <a:t>6.6 </a:t>
            </a:r>
            <a:r>
              <a:rPr kumimoji="1" lang="zh-CN" altLang="en-US" dirty="0"/>
              <a:t>理解网络拥塞</a:t>
            </a:r>
            <a:endParaRPr kumimoji="1" lang="en-US" altLang="zh-CN" dirty="0"/>
          </a:p>
          <a:p>
            <a:pPr marL="0" indent="0">
              <a:lnSpc>
                <a:spcPct val="130000"/>
              </a:lnSpc>
              <a:buNone/>
            </a:pPr>
            <a:r>
              <a:rPr kumimoji="1" lang="en-US" altLang="zh-CN" dirty="0"/>
              <a:t>6.7 TCP拥塞控制</a:t>
            </a:r>
          </a:p>
          <a:p>
            <a:pPr marL="0" indent="0">
              <a:lnSpc>
                <a:spcPct val="130000"/>
              </a:lnSpc>
              <a:buNone/>
            </a:pPr>
            <a:r>
              <a:rPr kumimoji="1" lang="en-US" altLang="zh-CN" dirty="0">
                <a:solidFill>
                  <a:srgbClr val="C00000"/>
                </a:solidFill>
              </a:rPr>
              <a:t>6.8 </a:t>
            </a:r>
            <a:r>
              <a:rPr kumimoji="1" lang="zh-CN" altLang="en-US" dirty="0">
                <a:solidFill>
                  <a:srgbClr val="C00000"/>
                </a:solidFill>
              </a:rPr>
              <a:t>拥塞控制的发展</a:t>
            </a:r>
            <a:endParaRPr kumimoji="1" lang="en-US" altLang="zh-CN" dirty="0">
              <a:solidFill>
                <a:srgbClr val="C00000"/>
              </a:solidFill>
            </a:endParaRPr>
          </a:p>
          <a:p>
            <a:pPr marL="0" indent="0">
              <a:lnSpc>
                <a:spcPct val="130000"/>
              </a:lnSpc>
              <a:buNone/>
            </a:pPr>
            <a:r>
              <a:rPr kumimoji="1" lang="en-US" altLang="zh-CN" dirty="0"/>
              <a:t>6.9 传输层协议的发展</a:t>
            </a:r>
          </a:p>
          <a:p>
            <a:pPr marL="0" indent="0">
              <a:lnSpc>
                <a:spcPct val="130000"/>
              </a:lnSpc>
              <a:buNone/>
            </a:pPr>
            <a:endParaRPr kumimoji="1" lang="zh-CN" altLang="en-US" dirty="0"/>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132</a:t>
            </a:fld>
            <a:endParaRPr kumimoji="1" lang="zh-CN" altLang="en-US" dirty="0"/>
          </a:p>
        </p:txBody>
      </p:sp>
      <p:sp>
        <p:nvSpPr>
          <p:cNvPr id="5" name="矩形标注 4">
            <a:extLst>
              <a:ext uri="{FF2B5EF4-FFF2-40B4-BE49-F238E27FC236}">
                <a16:creationId xmlns:a16="http://schemas.microsoft.com/office/drawing/2014/main" id="{E4BFCB96-0FA1-7740-8F94-683CEFB67F89}"/>
              </a:ext>
            </a:extLst>
          </p:cNvPr>
          <p:cNvSpPr/>
          <p:nvPr/>
        </p:nvSpPr>
        <p:spPr>
          <a:xfrm>
            <a:off x="4567993" y="3097628"/>
            <a:ext cx="4853162" cy="2596450"/>
          </a:xfrm>
          <a:prstGeom prst="wedgeRectCallout">
            <a:avLst>
              <a:gd name="adj1" fmla="val -72775"/>
              <a:gd name="adj2" fmla="val 36254"/>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lvl="0" indent="-438150">
              <a:lnSpc>
                <a:spcPct val="130000"/>
              </a:lnSpc>
              <a:spcBef>
                <a:spcPts val="600"/>
              </a:spcBef>
              <a:buFont typeface="+mj-lt"/>
              <a:buAutoNum type="arabicPeriod"/>
            </a:pPr>
            <a:r>
              <a:rPr kumimoji="1" lang="en-US" altLang="zh-CN" sz="2400" dirty="0">
                <a:solidFill>
                  <a:schemeClr val="tx1"/>
                </a:solidFill>
                <a:latin typeface="Microsoft YaHei" panose="020B0503020204020204" pitchFamily="34" charset="-122"/>
                <a:ea typeface="Microsoft YaHei" panose="020B0503020204020204" pitchFamily="34" charset="-122"/>
              </a:rPr>
              <a:t>TCP CUBIC</a:t>
            </a:r>
          </a:p>
          <a:p>
            <a:pPr marL="587375" lvl="0" indent="-438150">
              <a:lnSpc>
                <a:spcPct val="130000"/>
              </a:lnSpc>
              <a:spcBef>
                <a:spcPts val="600"/>
              </a:spcBef>
              <a:buFont typeface="+mj-lt"/>
              <a:buAutoNum type="arabicPeriod"/>
            </a:pPr>
            <a:r>
              <a:rPr kumimoji="1" lang="en-US" altLang="zh-CN" sz="2400" dirty="0">
                <a:solidFill>
                  <a:srgbClr val="C00000"/>
                </a:solidFill>
                <a:latin typeface="Microsoft YaHei" panose="020B0503020204020204" pitchFamily="34" charset="-122"/>
                <a:ea typeface="Microsoft YaHei" panose="020B0503020204020204" pitchFamily="34" charset="-122"/>
              </a:rPr>
              <a:t>Google BBR</a:t>
            </a:r>
            <a:endParaRPr kumimoji="1" lang="zh-CN" altLang="en-US" sz="2400" dirty="0">
              <a:solidFill>
                <a:srgbClr val="C00000"/>
              </a:solidFill>
              <a:latin typeface="Microsoft YaHei" panose="020B0503020204020204" pitchFamily="34" charset="-122"/>
              <a:ea typeface="Microsoft YaHei" panose="020B0503020204020204" pitchFamily="34" charset="-122"/>
            </a:endParaRPr>
          </a:p>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Data Center TCP</a:t>
            </a:r>
          </a:p>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DCCP</a:t>
            </a:r>
            <a:endParaRPr kumimoji="1" lang="zh-CN" altLang="en-US" sz="2400" dirty="0">
              <a:solidFill>
                <a:prstClr val="black"/>
              </a:solidFill>
              <a:latin typeface="Microsoft YaHei" panose="020B0503020204020204" pitchFamily="34" charset="-122"/>
              <a:ea typeface="Microsoft YaHei" panose="020B0503020204020204" pitchFamily="34" charset="-122"/>
            </a:endParaRP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  </a:t>
            </a:r>
            <a:r>
              <a:rPr kumimoji="1" lang="zh-CN" altLang="en-US" dirty="0"/>
              <a:t>传输层</a:t>
            </a:r>
            <a:r>
              <a:rPr kumimoji="1" lang="en-US" altLang="zh-CN" dirty="0"/>
              <a:t> </a:t>
            </a:r>
            <a:endParaRPr kumimoji="1" lang="zh-CN" altLang="en-US" dirty="0"/>
          </a:p>
        </p:txBody>
      </p:sp>
    </p:spTree>
    <p:extLst>
      <p:ext uri="{BB962C8B-B14F-4D97-AF65-F5344CB8AC3E}">
        <p14:creationId xmlns:p14="http://schemas.microsoft.com/office/powerpoint/2010/main" val="20095515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拥塞与瓶颈链路带宽</a:t>
            </a:r>
          </a:p>
        </p:txBody>
      </p:sp>
      <p:sp>
        <p:nvSpPr>
          <p:cNvPr id="3" name="Content Placeholder 2"/>
          <p:cNvSpPr>
            <a:spLocks noGrp="1"/>
          </p:cNvSpPr>
          <p:nvPr>
            <p:ph idx="1"/>
          </p:nvPr>
        </p:nvSpPr>
        <p:spPr>
          <a:xfrm>
            <a:off x="838200" y="1510759"/>
            <a:ext cx="10515600" cy="1414892"/>
          </a:xfrm>
        </p:spPr>
        <p:txBody>
          <a:bodyPr>
            <a:normAutofit/>
          </a:bodyPr>
          <a:lstStyle/>
          <a:p>
            <a:r>
              <a:rPr lang="zh-CN" altLang="en-US" sz="2400" dirty="0"/>
              <a:t>拥塞与瓶颈链路带宽：</a:t>
            </a:r>
            <a:endParaRPr lang="en-US" altLang="zh-CN" sz="2400" dirty="0"/>
          </a:p>
          <a:p>
            <a:pPr lvl="1"/>
            <a:r>
              <a:rPr lang="zh-CN" altLang="en-US" sz="2200" dirty="0"/>
              <a:t>瓶颈链路带宽</a:t>
            </a:r>
            <a:r>
              <a:rPr lang="en-US" altLang="zh-CN" sz="2200" dirty="0" err="1"/>
              <a:t>BtlBw</a:t>
            </a:r>
            <a:r>
              <a:rPr lang="zh-CN" altLang="en-US" sz="2200" dirty="0"/>
              <a:t>，决定了端到端路径上的最大数据投递速率</a:t>
            </a:r>
            <a:endParaRPr lang="en-US" altLang="zh-CN" sz="2200" dirty="0"/>
          </a:p>
          <a:p>
            <a:pPr lvl="1"/>
            <a:r>
              <a:rPr lang="zh-CN" altLang="en-US" sz="2200" dirty="0">
                <a:latin typeface="Courier 10 Pitch" pitchFamily="49" charset="0"/>
              </a:rPr>
              <a:t>拥塞窗口大于</a:t>
            </a:r>
            <a:r>
              <a:rPr lang="en-US" altLang="zh-CN" sz="2200" dirty="0"/>
              <a:t>BtlBw</a:t>
            </a:r>
            <a:r>
              <a:rPr lang="zh-CN" altLang="en-US" sz="2200" dirty="0">
                <a:latin typeface="Courier 10 Pitch" pitchFamily="49" charset="0"/>
              </a:rPr>
              <a:t>时，</a:t>
            </a:r>
            <a:r>
              <a:rPr lang="zh-CN" altLang="en-US" sz="2200" dirty="0"/>
              <a:t>瓶颈链路处会形成排队，导致</a:t>
            </a:r>
            <a:r>
              <a:rPr lang="en-US" altLang="zh-CN" sz="2200" dirty="0"/>
              <a:t>RTT</a:t>
            </a:r>
            <a:r>
              <a:rPr lang="zh-CN" altLang="en-US" sz="2200" dirty="0"/>
              <a:t>延长</a:t>
            </a:r>
            <a:r>
              <a:rPr lang="en-US" altLang="zh-CN" sz="2200" dirty="0"/>
              <a:t>(</a:t>
            </a:r>
            <a:r>
              <a:rPr lang="zh-CN" altLang="en-US" sz="2200" dirty="0"/>
              <a:t>直至超时</a:t>
            </a:r>
            <a:r>
              <a:rPr lang="en-US" altLang="zh-CN" sz="2200" dirty="0"/>
              <a:t>)</a:t>
            </a:r>
          </a:p>
          <a:p>
            <a:pPr>
              <a:buNone/>
            </a:pPr>
            <a:endParaRPr lang="zh-CN" altLang="en-US" dirty="0"/>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133</a:t>
            </a:fld>
            <a:endParaRPr kumimoji="1" lang="zh-CN" altLang="en-US" dirty="0"/>
          </a:p>
        </p:txBody>
      </p:sp>
      <p:pic>
        <p:nvPicPr>
          <p:cNvPr id="5" name="Picture 4" descr="BBRoptimal.png"/>
          <p:cNvPicPr>
            <a:picLocks noChangeAspect="1"/>
          </p:cNvPicPr>
          <p:nvPr/>
        </p:nvPicPr>
        <p:blipFill>
          <a:blip r:embed="rId3"/>
          <a:stretch>
            <a:fillRect/>
          </a:stretch>
        </p:blipFill>
        <p:spPr>
          <a:xfrm>
            <a:off x="2180492" y="3019068"/>
            <a:ext cx="6676306" cy="3608990"/>
          </a:xfrm>
          <a:prstGeom prst="rect">
            <a:avLst/>
          </a:prstGeom>
        </p:spPr>
      </p:pic>
      <p:sp>
        <p:nvSpPr>
          <p:cNvPr id="6" name="Rectangular Callout 5"/>
          <p:cNvSpPr/>
          <p:nvPr/>
        </p:nvSpPr>
        <p:spPr>
          <a:xfrm>
            <a:off x="8856798" y="4184082"/>
            <a:ext cx="1351640" cy="794824"/>
          </a:xfrm>
          <a:prstGeom prst="wedgeRectCallout">
            <a:avLst>
              <a:gd name="adj1" fmla="val -96290"/>
              <a:gd name="adj2" fmla="val 73119"/>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solidFill>
                  <a:srgbClr val="C00000"/>
                </a:solidFill>
                <a:latin typeface="微软雅黑" panose="020B0503020204020204" pitchFamily="34" charset="-122"/>
                <a:ea typeface="微软雅黑" panose="020B0503020204020204" pitchFamily="34" charset="-122"/>
              </a:rPr>
              <a:t>开始丢包</a:t>
            </a:r>
          </a:p>
        </p:txBody>
      </p:sp>
      <p:sp>
        <p:nvSpPr>
          <p:cNvPr id="7" name="Rectangular Callout 6"/>
          <p:cNvSpPr/>
          <p:nvPr/>
        </p:nvSpPr>
        <p:spPr>
          <a:xfrm>
            <a:off x="838200" y="3967089"/>
            <a:ext cx="1342292" cy="738554"/>
          </a:xfrm>
          <a:prstGeom prst="wedgeRectCallout">
            <a:avLst>
              <a:gd name="adj1" fmla="val 178818"/>
              <a:gd name="adj2" fmla="val 104405"/>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开始排队</a:t>
            </a:r>
          </a:p>
        </p:txBody>
      </p:sp>
      <p:sp>
        <p:nvSpPr>
          <p:cNvPr id="8"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6.8.2  Google BBR</a:t>
            </a:r>
            <a:endParaRPr kumimoji="1" lang="zh-CN" altLang="en-US" dirty="0"/>
          </a:p>
        </p:txBody>
      </p:sp>
    </p:spTree>
    <p:extLst>
      <p:ext uri="{BB962C8B-B14F-4D97-AF65-F5344CB8AC3E}">
        <p14:creationId xmlns:p14="http://schemas.microsoft.com/office/powerpoint/2010/main" val="11175924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7507" y="365126"/>
            <a:ext cx="8394431" cy="879086"/>
          </a:xfrm>
        </p:spPr>
        <p:txBody>
          <a:bodyPr>
            <a:normAutofit/>
          </a:bodyPr>
          <a:lstStyle/>
          <a:p>
            <a:r>
              <a:rPr lang="en-US" altLang="zh-CN" sz="3200" dirty="0"/>
              <a:t>BBR: </a:t>
            </a:r>
            <a:r>
              <a:rPr lang="en-US" altLang="zh-CN" sz="2400" dirty="0">
                <a:solidFill>
                  <a:srgbClr val="C00000"/>
                </a:solidFill>
              </a:rPr>
              <a:t>B</a:t>
            </a:r>
            <a:r>
              <a:rPr lang="en-US" altLang="zh-CN" sz="2400" dirty="0"/>
              <a:t>ottleneck </a:t>
            </a:r>
            <a:r>
              <a:rPr lang="en-US" altLang="zh-CN" sz="2400" dirty="0">
                <a:solidFill>
                  <a:srgbClr val="C00000"/>
                </a:solidFill>
              </a:rPr>
              <a:t>B</a:t>
            </a:r>
            <a:r>
              <a:rPr lang="en-US" altLang="zh-CN" sz="2400" dirty="0"/>
              <a:t>andwidth and </a:t>
            </a:r>
            <a:r>
              <a:rPr lang="en-US" altLang="zh-CN" sz="2400" dirty="0">
                <a:solidFill>
                  <a:srgbClr val="C00000"/>
                </a:solidFill>
              </a:rPr>
              <a:t>R</a:t>
            </a:r>
            <a:r>
              <a:rPr lang="en-US" altLang="zh-CN" sz="2400" dirty="0"/>
              <a:t>ound-trip </a:t>
            </a:r>
            <a:br>
              <a:rPr lang="en-US" altLang="zh-CN" sz="2400" dirty="0"/>
            </a:br>
            <a:r>
              <a:rPr lang="en-US" altLang="zh-CN" sz="2400" dirty="0"/>
              <a:t>           propagation time</a:t>
            </a:r>
            <a:endParaRPr lang="zh-CN" altLang="en-US" sz="2400" dirty="0"/>
          </a:p>
        </p:txBody>
      </p:sp>
      <p:sp>
        <p:nvSpPr>
          <p:cNvPr id="3" name="Content Placeholder 2"/>
          <p:cNvSpPr>
            <a:spLocks noGrp="1"/>
          </p:cNvSpPr>
          <p:nvPr>
            <p:ph idx="1"/>
          </p:nvPr>
        </p:nvSpPr>
        <p:spPr>
          <a:xfrm>
            <a:off x="727273" y="1471992"/>
            <a:ext cx="6221146" cy="5021798"/>
          </a:xfrm>
        </p:spPr>
        <p:txBody>
          <a:bodyPr>
            <a:noAutofit/>
          </a:bodyPr>
          <a:lstStyle/>
          <a:p>
            <a:r>
              <a:rPr lang="zh-CN" altLang="en-US" sz="2400" dirty="0">
                <a:latin typeface="微软雅黑" panose="020B0503020204020204" pitchFamily="34" charset="-122"/>
                <a:ea typeface="微软雅黑" panose="020B0503020204020204" pitchFamily="34" charset="-122"/>
              </a:rPr>
              <a:t>瓶颈链路带宽</a:t>
            </a:r>
            <a:r>
              <a:rPr lang="en-US" altLang="zh-CN" sz="2400" dirty="0" err="1">
                <a:latin typeface="微软雅黑" panose="020B0503020204020204" pitchFamily="34" charset="-122"/>
                <a:ea typeface="微软雅黑" panose="020B0503020204020204" pitchFamily="34" charset="-122"/>
              </a:rPr>
              <a:t>BtlBw</a:t>
            </a:r>
            <a:r>
              <a:rPr lang="zh-CN" altLang="en-US" sz="2400" dirty="0">
                <a:latin typeface="微软雅黑" panose="020B0503020204020204" pitchFamily="34" charset="-122"/>
                <a:ea typeface="微软雅黑" panose="020B0503020204020204" pitchFamily="34" charset="-122"/>
              </a:rPr>
              <a:t>：不会引起路由器缓存排队的最大发送速率</a:t>
            </a:r>
            <a:endParaRPr lang="en-US" altLang="zh-CN" sz="2400" dirty="0">
              <a:latin typeface="微软雅黑" panose="020B0503020204020204" pitchFamily="34" charset="-122"/>
              <a:ea typeface="微软雅黑" panose="020B0503020204020204" pitchFamily="34" charset="-122"/>
            </a:endParaRPr>
          </a:p>
          <a:p>
            <a:r>
              <a:rPr lang="en-US" altLang="zh-CN" sz="2400" dirty="0" err="1">
                <a:latin typeface="微软雅黑" panose="020B0503020204020204" pitchFamily="34" charset="-122"/>
                <a:ea typeface="微软雅黑" panose="020B0503020204020204" pitchFamily="34" charset="-122"/>
              </a:rPr>
              <a:t>RTprop</a:t>
            </a:r>
            <a:r>
              <a:rPr lang="zh-CN" altLang="en-US" sz="2400" dirty="0">
                <a:latin typeface="微软雅黑" panose="020B0503020204020204" pitchFamily="34" charset="-122"/>
                <a:ea typeface="微软雅黑" panose="020B0503020204020204" pitchFamily="34" charset="-122"/>
              </a:rPr>
              <a:t>：往返时间</a:t>
            </a:r>
            <a:endParaRPr lang="en-US" altLang="zh-CN" sz="2400" dirty="0">
              <a:latin typeface="微软雅黑" panose="020B0503020204020204" pitchFamily="34" charset="-122"/>
              <a:ea typeface="微软雅黑" panose="020B0503020204020204" pitchFamily="34" charset="-122"/>
            </a:endParaRPr>
          </a:p>
          <a:p>
            <a:r>
              <a:rPr lang="en-US" altLang="zh-CN" sz="2400" dirty="0">
                <a:solidFill>
                  <a:srgbClr val="C00000"/>
                </a:solidFill>
                <a:latin typeface="微软雅黑" panose="020B0503020204020204" pitchFamily="34" charset="-122"/>
                <a:ea typeface="微软雅黑" panose="020B0503020204020204" pitchFamily="34" charset="-122"/>
              </a:rPr>
              <a:t>BDP=</a:t>
            </a:r>
            <a:r>
              <a:rPr lang="en-US" altLang="zh-CN" sz="2400" dirty="0" err="1">
                <a:solidFill>
                  <a:srgbClr val="C00000"/>
                </a:solidFill>
                <a:latin typeface="微软雅黑" panose="020B0503020204020204" pitchFamily="34" charset="-122"/>
                <a:ea typeface="微软雅黑" panose="020B0503020204020204" pitchFamily="34" charset="-122"/>
              </a:rPr>
              <a:t>BtlBw</a:t>
            </a:r>
            <a:r>
              <a:rPr lang="en-US" altLang="zh-CN" sz="2400" dirty="0" err="1">
                <a:solidFill>
                  <a:srgbClr val="C00000"/>
                </a:solidFill>
                <a:latin typeface="微软雅黑" panose="020B0503020204020204" pitchFamily="34" charset="-122"/>
                <a:ea typeface="微软雅黑" panose="020B0503020204020204" pitchFamily="34" charset="-122"/>
                <a:sym typeface="Euclid Symbol"/>
              </a:rPr>
              <a:t>RTprop</a:t>
            </a:r>
            <a:endParaRPr lang="zh-CN" altLang="en-US" sz="2400" dirty="0">
              <a:solidFill>
                <a:srgbClr val="C00000"/>
              </a:solidFill>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经典拥塞控制状态机以丢包事件为驱动，探测阶段将瓶颈链路上的缓冲区填满直至丢包，并以此为依据判断是否进行被动的乘性减小</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BBR</a:t>
            </a:r>
            <a:r>
              <a:rPr lang="zh-CN" altLang="en-US" sz="2400" dirty="0">
                <a:solidFill>
                  <a:srgbClr val="C00000"/>
                </a:solidFill>
                <a:latin typeface="微软雅黑" panose="020B0503020204020204" pitchFamily="34" charset="-122"/>
                <a:ea typeface="微软雅黑" panose="020B0503020204020204" pitchFamily="34" charset="-122"/>
              </a:rPr>
              <a:t>试图测量图中左侧优化点的</a:t>
            </a:r>
            <a:r>
              <a:rPr lang="en-US" altLang="zh-CN" sz="2400" dirty="0" err="1">
                <a:solidFill>
                  <a:srgbClr val="C00000"/>
                </a:solidFill>
                <a:latin typeface="微软雅黑" panose="020B0503020204020204" pitchFamily="34" charset="-122"/>
                <a:ea typeface="微软雅黑" panose="020B0503020204020204" pitchFamily="34" charset="-122"/>
              </a:rPr>
              <a:t>BtlBw</a:t>
            </a:r>
            <a:r>
              <a:rPr lang="zh-CN" altLang="en-US" sz="2400" dirty="0">
                <a:solidFill>
                  <a:srgbClr val="C00000"/>
                </a:solidFill>
                <a:latin typeface="微软雅黑" panose="020B0503020204020204" pitchFamily="34" charset="-122"/>
                <a:ea typeface="微软雅黑" panose="020B0503020204020204" pitchFamily="34" charset="-122"/>
              </a:rPr>
              <a:t>，尽量将</a:t>
            </a:r>
            <a:r>
              <a:rPr lang="en-US" altLang="zh-CN" sz="2400" dirty="0" err="1">
                <a:solidFill>
                  <a:srgbClr val="C00000"/>
                </a:solidFill>
                <a:latin typeface="微软雅黑" panose="020B0503020204020204" pitchFamily="34" charset="-122"/>
                <a:ea typeface="微软雅黑" panose="020B0503020204020204" pitchFamily="34" charset="-122"/>
              </a:rPr>
              <a:t>cwnd</a:t>
            </a:r>
            <a:r>
              <a:rPr lang="zh-CN" altLang="en-US" sz="2400" dirty="0">
                <a:solidFill>
                  <a:srgbClr val="C00000"/>
                </a:solidFill>
                <a:latin typeface="微软雅黑" panose="020B0503020204020204" pitchFamily="34" charset="-122"/>
                <a:ea typeface="微软雅黑" panose="020B0503020204020204" pitchFamily="34" charset="-122"/>
              </a:rPr>
              <a:t>收敛到实际</a:t>
            </a:r>
            <a:r>
              <a:rPr lang="en-US" altLang="zh-CN" sz="2400" dirty="0" err="1">
                <a:solidFill>
                  <a:srgbClr val="C00000"/>
                </a:solidFill>
                <a:latin typeface="微软雅黑" panose="020B0503020204020204" pitchFamily="34" charset="-122"/>
                <a:ea typeface="微软雅黑" panose="020B0503020204020204" pitchFamily="34" charset="-122"/>
              </a:rPr>
              <a:t>BtlBw</a:t>
            </a:r>
            <a:r>
              <a:rPr lang="zh-CN" altLang="en-US" sz="2400" dirty="0">
                <a:solidFill>
                  <a:srgbClr val="C00000"/>
                </a:solidFill>
                <a:latin typeface="微软雅黑" panose="020B0503020204020204" pitchFamily="34" charset="-122"/>
                <a:ea typeface="微软雅黑" panose="020B0503020204020204" pitchFamily="34" charset="-122"/>
              </a:rPr>
              <a:t>，从而避免出现丢包，属于主动探测</a:t>
            </a:r>
            <a:endParaRPr lang="en-US" altLang="zh-CN" sz="2400" dirty="0">
              <a:solidFill>
                <a:srgbClr val="C00000"/>
              </a:solidFill>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以图中</a:t>
            </a:r>
            <a:r>
              <a:rPr lang="en-US" altLang="zh-CN" sz="2400" dirty="0">
                <a:latin typeface="微软雅黑" panose="020B0503020204020204" pitchFamily="34" charset="-122"/>
                <a:ea typeface="微软雅黑" panose="020B0503020204020204" pitchFamily="34" charset="-122"/>
              </a:rPr>
              <a:t>BDP</a:t>
            </a:r>
            <a:r>
              <a:rPr lang="zh-CN" altLang="en-US" sz="2400" dirty="0">
                <a:latin typeface="微软雅黑" panose="020B0503020204020204" pitchFamily="34" charset="-122"/>
                <a:ea typeface="微软雅黑" panose="020B0503020204020204" pitchFamily="34" charset="-122"/>
              </a:rPr>
              <a:t>竖线为分界点，右侧测得</a:t>
            </a:r>
            <a:r>
              <a:rPr lang="en-US" altLang="zh-CN" sz="2400" dirty="0">
                <a:latin typeface="微软雅黑" panose="020B0503020204020204" pitchFamily="34" charset="-122"/>
                <a:ea typeface="微软雅黑" panose="020B0503020204020204" pitchFamily="34" charset="-122"/>
              </a:rPr>
              <a:t>Rtprop会</a:t>
            </a:r>
            <a:r>
              <a:rPr lang="zh-CN" altLang="en-US" sz="2400" dirty="0">
                <a:latin typeface="微软雅黑" panose="020B0503020204020204" pitchFamily="34" charset="-122"/>
                <a:ea typeface="微软雅黑" panose="020B0503020204020204" pitchFamily="34" charset="-122"/>
              </a:rPr>
              <a:t>因瓶颈链路发生排队而逐渐增长</a:t>
            </a:r>
            <a:endParaRPr lang="en-US" altLang="zh-CN" sz="2400" dirty="0">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134</a:t>
            </a:fld>
            <a:endParaRPr kumimoji="1" lang="zh-CN" altLang="en-US" dirty="0"/>
          </a:p>
        </p:txBody>
      </p:sp>
      <p:pic>
        <p:nvPicPr>
          <p:cNvPr id="40961" name="Picture 1" descr="C:\Users\mantis\AppData\Roaming\Tencent\Users\429108872\TIM\WinTemp\RichOle\{`OQ4__WSA2BD}}]AW_5ZJL.png"/>
          <p:cNvPicPr>
            <a:picLocks noChangeAspect="1" noChangeArrowheads="1"/>
          </p:cNvPicPr>
          <p:nvPr/>
        </p:nvPicPr>
        <p:blipFill>
          <a:blip r:embed="rId2"/>
          <a:srcRect/>
          <a:stretch>
            <a:fillRect/>
          </a:stretch>
        </p:blipFill>
        <p:spPr bwMode="auto">
          <a:xfrm>
            <a:off x="7730335" y="1487491"/>
            <a:ext cx="3623465" cy="4836404"/>
          </a:xfrm>
          <a:prstGeom prst="rect">
            <a:avLst/>
          </a:prstGeom>
          <a:noFill/>
        </p:spPr>
      </p:pic>
      <p:cxnSp>
        <p:nvCxnSpPr>
          <p:cNvPr id="7" name="Straight Arrow Connector 6"/>
          <p:cNvCxnSpPr/>
          <p:nvPr/>
        </p:nvCxnSpPr>
        <p:spPr>
          <a:xfrm>
            <a:off x="7005234" y="4589424"/>
            <a:ext cx="1758949" cy="1588"/>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6850251" y="2289358"/>
            <a:ext cx="3862308" cy="1306249"/>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6.8.2  Google BBR</a:t>
            </a:r>
            <a:endParaRPr kumimoji="1" lang="zh-CN" altLang="en-US" dirty="0"/>
          </a:p>
        </p:txBody>
      </p:sp>
    </p:spTree>
    <p:extLst>
      <p:ext uri="{BB962C8B-B14F-4D97-AF65-F5344CB8AC3E}">
        <p14:creationId xmlns:p14="http://schemas.microsoft.com/office/powerpoint/2010/main" val="34913089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优化点的近似观测</a:t>
            </a:r>
          </a:p>
        </p:txBody>
      </p:sp>
      <p:pic>
        <p:nvPicPr>
          <p:cNvPr id="5" name="Content Placeholder 4" descr="BBRoptimal1.png"/>
          <p:cNvPicPr>
            <a:picLocks noGrp="1" noChangeAspect="1"/>
          </p:cNvPicPr>
          <p:nvPr>
            <p:ph idx="1"/>
          </p:nvPr>
        </p:nvPicPr>
        <p:blipFill>
          <a:blip r:embed="rId3"/>
          <a:stretch>
            <a:fillRect/>
          </a:stretch>
        </p:blipFill>
        <p:spPr>
          <a:xfrm>
            <a:off x="2208922" y="2490311"/>
            <a:ext cx="6795594" cy="3759124"/>
          </a:xfrm>
        </p:spPr>
      </p:pic>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135</a:t>
            </a:fld>
            <a:endParaRPr kumimoji="1" lang="zh-CN" altLang="en-US" dirty="0"/>
          </a:p>
        </p:txBody>
      </p:sp>
      <p:sp>
        <p:nvSpPr>
          <p:cNvPr id="6" name="TextBox 5"/>
          <p:cNvSpPr txBox="1"/>
          <p:nvPr/>
        </p:nvSpPr>
        <p:spPr>
          <a:xfrm>
            <a:off x="877669" y="1478533"/>
            <a:ext cx="10323731" cy="904863"/>
          </a:xfrm>
          <a:prstGeom prst="rect">
            <a:avLst/>
          </a:prstGeom>
          <a:noFill/>
        </p:spPr>
        <p:txBody>
          <a:bodyPr wrap="square" rtlCol="0">
            <a:spAutoFit/>
          </a:bodyPr>
          <a:lstStyle/>
          <a:p>
            <a:pPr>
              <a:lnSpc>
                <a:spcPct val="110000"/>
              </a:lnSpc>
            </a:pPr>
            <a:r>
              <a:rPr lang="zh-CN" altLang="en-US" sz="2400" dirty="0">
                <a:latin typeface="微软雅黑" panose="020B0503020204020204" pitchFamily="34" charset="-122"/>
                <a:ea typeface="微软雅黑" panose="020B0503020204020204" pitchFamily="34" charset="-122"/>
              </a:rPr>
              <a:t>用过去</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秒内的最小</a:t>
            </a:r>
            <a:r>
              <a:rPr lang="en-US" altLang="zh-CN" sz="2400" dirty="0">
                <a:latin typeface="微软雅黑" panose="020B0503020204020204" pitchFamily="34" charset="-122"/>
                <a:ea typeface="微软雅黑" panose="020B0503020204020204" pitchFamily="34" charset="-122"/>
              </a:rPr>
              <a:t>RTT（min RTT）</a:t>
            </a:r>
            <a:r>
              <a:rPr lang="zh-CN" altLang="en-US" sz="2400" dirty="0">
                <a:latin typeface="微软雅黑" panose="020B0503020204020204" pitchFamily="34" charset="-122"/>
                <a:ea typeface="微软雅黑" panose="020B0503020204020204" pitchFamily="34" charset="-122"/>
              </a:rPr>
              <a:t>和最大投递率（</a:t>
            </a:r>
            <a:r>
              <a:rPr lang="en-US" altLang="zh-CN" sz="2400" dirty="0">
                <a:latin typeface="微软雅黑" panose="020B0503020204020204" pitchFamily="34" charset="-122"/>
                <a:ea typeface="微软雅黑" panose="020B0503020204020204" pitchFamily="34" charset="-122"/>
              </a:rPr>
              <a:t>max BW），</a:t>
            </a:r>
            <a:r>
              <a:rPr lang="zh-CN" altLang="en-US" sz="2400" dirty="0">
                <a:latin typeface="微软雅黑" panose="020B0503020204020204" pitchFamily="34" charset="-122"/>
                <a:ea typeface="微软雅黑" panose="020B0503020204020204" pitchFamily="34" charset="-122"/>
              </a:rPr>
              <a:t>分别近似</a:t>
            </a:r>
            <a:r>
              <a:rPr lang="en-US" altLang="zh-CN" sz="2400" dirty="0" err="1">
                <a:latin typeface="微软雅黑" panose="020B0503020204020204" pitchFamily="34" charset="-122"/>
                <a:ea typeface="微软雅黑" panose="020B0503020204020204" pitchFamily="34" charset="-122"/>
              </a:rPr>
              <a:t>RTprop</a:t>
            </a:r>
            <a:r>
              <a:rPr lang="zh-CN" altLang="en-US" sz="2400" dirty="0">
                <a:latin typeface="微软雅黑" panose="020B0503020204020204" pitchFamily="34" charset="-122"/>
                <a:ea typeface="微软雅黑" panose="020B0503020204020204" pitchFamily="34" charset="-122"/>
              </a:rPr>
              <a:t>和</a:t>
            </a:r>
            <a:r>
              <a:rPr lang="en-US" altLang="zh-CN" sz="2400" dirty="0" err="1">
                <a:latin typeface="微软雅黑" panose="020B0503020204020204" pitchFamily="34" charset="-122"/>
                <a:ea typeface="微软雅黑" panose="020B0503020204020204" pitchFamily="34" charset="-122"/>
              </a:rPr>
              <a:t>BtlBw</a:t>
            </a:r>
            <a:r>
              <a:rPr lang="zh-CN" altLang="en-US" sz="2400" dirty="0">
                <a:latin typeface="微软雅黑" panose="020B0503020204020204" pitchFamily="34" charset="-122"/>
                <a:ea typeface="微软雅黑" panose="020B0503020204020204" pitchFamily="34" charset="-122"/>
              </a:rPr>
              <a:t>，并依据这两个值估算当前</a:t>
            </a:r>
            <a:r>
              <a:rPr lang="en-US" altLang="zh-CN" sz="2400" dirty="0">
                <a:latin typeface="微软雅黑" panose="020B0503020204020204" pitchFamily="34" charset="-122"/>
                <a:ea typeface="微软雅黑" panose="020B0503020204020204" pitchFamily="34" charset="-122"/>
              </a:rPr>
              <a:t>BDP</a:t>
            </a:r>
          </a:p>
        </p:txBody>
      </p:sp>
      <p:sp>
        <p:nvSpPr>
          <p:cNvPr id="7"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6.8.2  Google BBR</a:t>
            </a:r>
            <a:endParaRPr kumimoji="1" lang="zh-CN" altLang="en-US" dirty="0"/>
          </a:p>
        </p:txBody>
      </p:sp>
    </p:spTree>
    <p:extLst>
      <p:ext uri="{BB962C8B-B14F-4D97-AF65-F5344CB8AC3E}">
        <p14:creationId xmlns:p14="http://schemas.microsoft.com/office/powerpoint/2010/main" val="24813934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136</a:t>
            </a:fld>
            <a:endParaRPr kumimoji="1" lang="zh-CN" altLang="en-US" dirty="0"/>
          </a:p>
        </p:txBody>
      </p:sp>
      <p:pic>
        <p:nvPicPr>
          <p:cNvPr id="6" name="Picture 5" descr="BBRoptimal2.png"/>
          <p:cNvPicPr>
            <a:picLocks noChangeAspect="1"/>
          </p:cNvPicPr>
          <p:nvPr/>
        </p:nvPicPr>
        <p:blipFill>
          <a:blip r:embed="rId3"/>
          <a:stretch>
            <a:fillRect/>
          </a:stretch>
        </p:blipFill>
        <p:spPr>
          <a:xfrm>
            <a:off x="2714706" y="2572719"/>
            <a:ext cx="6505835" cy="3966193"/>
          </a:xfrm>
          <a:prstGeom prst="rect">
            <a:avLst/>
          </a:prstGeom>
        </p:spPr>
      </p:pic>
      <p:sp>
        <p:nvSpPr>
          <p:cNvPr id="7" name="Content Placeholder 6"/>
          <p:cNvSpPr>
            <a:spLocks noGrp="1"/>
          </p:cNvSpPr>
          <p:nvPr>
            <p:ph idx="1"/>
          </p:nvPr>
        </p:nvSpPr>
        <p:spPr>
          <a:xfrm>
            <a:off x="838200" y="1510759"/>
            <a:ext cx="10515600" cy="937974"/>
          </a:xfrm>
        </p:spPr>
        <p:txBody>
          <a:bodyPr>
            <a:normAutofit fontScale="92500"/>
          </a:bodyPr>
          <a:lstStyle/>
          <a:p>
            <a:r>
              <a:rPr lang="zh-CN" altLang="en-US" sz="2400" dirty="0">
                <a:latin typeface="微软雅黑" panose="020B0503020204020204" pitchFamily="34" charset="-122"/>
                <a:ea typeface="微软雅黑" panose="020B0503020204020204" pitchFamily="34" charset="-122"/>
              </a:rPr>
              <a:t>要测量最大带宽</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就要把瓶颈链路填满，此时</a:t>
            </a:r>
            <a:r>
              <a:rPr lang="en-US" altLang="zh-CN" sz="2400" dirty="0">
                <a:latin typeface="微软雅黑" panose="020B0503020204020204" pitchFamily="34" charset="-122"/>
                <a:ea typeface="微软雅黑" panose="020B0503020204020204" pitchFamily="34" charset="-122"/>
              </a:rPr>
              <a:t>buffer</a:t>
            </a:r>
            <a:r>
              <a:rPr lang="zh-CN" altLang="en-US" sz="2400" dirty="0">
                <a:latin typeface="微软雅黑" panose="020B0503020204020204" pitchFamily="34" charset="-122"/>
                <a:ea typeface="微软雅黑" panose="020B0503020204020204" pitchFamily="34" charset="-122"/>
              </a:rPr>
              <a:t>中存在排队分组，延迟较高</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要测量最低延迟，就要保证链路队列为空，网络中分组越少越好，</a:t>
            </a:r>
            <a:r>
              <a:rPr lang="en-US" altLang="zh-CN" sz="2400" dirty="0">
                <a:latin typeface="微软雅黑" panose="020B0503020204020204" pitchFamily="34" charset="-122"/>
                <a:ea typeface="微软雅黑" panose="020B0503020204020204" pitchFamily="34" charset="-122"/>
              </a:rPr>
              <a:t>cwnd</a:t>
            </a:r>
            <a:r>
              <a:rPr lang="zh-CN" altLang="en-US" sz="2400" dirty="0">
                <a:latin typeface="微软雅黑" panose="020B0503020204020204" pitchFamily="34" charset="-122"/>
                <a:ea typeface="微软雅黑" panose="020B0503020204020204" pitchFamily="34" charset="-122"/>
              </a:rPr>
              <a:t>较小</a:t>
            </a:r>
            <a:endParaRPr lang="zh-CN" altLang="en-US" dirty="0">
              <a:latin typeface="微软雅黑" panose="020B0503020204020204" pitchFamily="34" charset="-122"/>
              <a:ea typeface="微软雅黑" panose="020B0503020204020204" pitchFamily="34" charset="-122"/>
            </a:endParaRPr>
          </a:p>
        </p:txBody>
      </p:sp>
      <p:sp>
        <p:nvSpPr>
          <p:cNvPr id="5" name="Title 1"/>
          <p:cNvSpPr>
            <a:spLocks noGrp="1"/>
          </p:cNvSpPr>
          <p:nvPr>
            <p:ph type="title"/>
          </p:nvPr>
        </p:nvSpPr>
        <p:spPr>
          <a:xfrm>
            <a:off x="1307508" y="365126"/>
            <a:ext cx="8220812" cy="879086"/>
          </a:xfrm>
        </p:spPr>
        <p:txBody>
          <a:bodyPr>
            <a:normAutofit fontScale="90000"/>
          </a:bodyPr>
          <a:lstStyle/>
          <a:p>
            <a:r>
              <a:rPr lang="en-US" altLang="zh-CN" dirty="0"/>
              <a:t>Max BW</a:t>
            </a:r>
            <a:r>
              <a:rPr lang="zh-CN" altLang="en-US" dirty="0"/>
              <a:t>和</a:t>
            </a:r>
            <a:r>
              <a:rPr lang="en-US" altLang="zh-CN" dirty="0"/>
              <a:t>min RTT</a:t>
            </a:r>
            <a:r>
              <a:rPr lang="zh-CN" altLang="en-US" dirty="0"/>
              <a:t>不能同时被测得</a:t>
            </a:r>
          </a:p>
        </p:txBody>
      </p:sp>
      <p:sp>
        <p:nvSpPr>
          <p:cNvPr id="8"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6.8.2  Google BBR</a:t>
            </a:r>
            <a:endParaRPr kumimoji="1" lang="zh-CN" altLang="en-US" dirty="0"/>
          </a:p>
        </p:txBody>
      </p:sp>
    </p:spTree>
    <p:extLst>
      <p:ext uri="{BB962C8B-B14F-4D97-AF65-F5344CB8AC3E}">
        <p14:creationId xmlns:p14="http://schemas.microsoft.com/office/powerpoint/2010/main" val="35739533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cs typeface="+mn-cs"/>
              </a:rPr>
              <a:t>BDP</a:t>
            </a:r>
            <a:r>
              <a:rPr lang="zh-CN" altLang="en-US" dirty="0">
                <a:latin typeface="微软雅黑" panose="020B0503020204020204" pitchFamily="34" charset="-122"/>
                <a:ea typeface="微软雅黑" panose="020B0503020204020204" pitchFamily="34" charset="-122"/>
                <a:cs typeface="+mn-cs"/>
              </a:rPr>
              <a:t>检测：</a:t>
            </a:r>
            <a:r>
              <a:rPr lang="zh-CN" altLang="en-US" dirty="0">
                <a:latin typeface="微软雅黑" panose="020B0503020204020204" pitchFamily="34" charset="-122"/>
                <a:ea typeface="微软雅黑" panose="020B0503020204020204" pitchFamily="34" charset="-122"/>
              </a:rPr>
              <a:t>启动阶段（</a:t>
            </a:r>
            <a:r>
              <a:rPr lang="en-US" altLang="zh-CN" dirty="0">
                <a:latin typeface="微软雅黑" panose="020B0503020204020204" pitchFamily="34" charset="-122"/>
                <a:ea typeface="微软雅黑" panose="020B0503020204020204" pitchFamily="34" charset="-122"/>
              </a:rPr>
              <a:t>START_UP）</a:t>
            </a:r>
            <a:endParaRPr lang="zh-CN" altLang="en-US" dirty="0">
              <a:latin typeface="微软雅黑" panose="020B0503020204020204" pitchFamily="34" charset="-122"/>
              <a:ea typeface="微软雅黑" panose="020B0503020204020204" pitchFamily="34" charset="-122"/>
            </a:endParaRPr>
          </a:p>
        </p:txBody>
      </p:sp>
      <p:pic>
        <p:nvPicPr>
          <p:cNvPr id="6" name="Content Placeholder 5" descr="BBRphase1.png"/>
          <p:cNvPicPr>
            <a:picLocks noGrp="1" noChangeAspect="1"/>
          </p:cNvPicPr>
          <p:nvPr>
            <p:ph idx="1"/>
          </p:nvPr>
        </p:nvPicPr>
        <p:blipFill>
          <a:blip r:embed="rId2"/>
          <a:stretch>
            <a:fillRect/>
          </a:stretch>
        </p:blipFill>
        <p:spPr>
          <a:xfrm>
            <a:off x="5780907" y="1997445"/>
            <a:ext cx="5659386" cy="3158576"/>
          </a:xfrm>
        </p:spPr>
      </p:pic>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137</a:t>
            </a:fld>
            <a:endParaRPr kumimoji="1" lang="zh-CN" altLang="en-US" dirty="0"/>
          </a:p>
        </p:txBody>
      </p:sp>
      <p:sp>
        <p:nvSpPr>
          <p:cNvPr id="7" name="Rectangle 6"/>
          <p:cNvSpPr/>
          <p:nvPr/>
        </p:nvSpPr>
        <p:spPr>
          <a:xfrm>
            <a:off x="759290" y="1671596"/>
            <a:ext cx="4818550" cy="3810274"/>
          </a:xfrm>
          <a:prstGeom prst="rect">
            <a:avLst/>
          </a:prstGeom>
        </p:spPr>
        <p:txBody>
          <a:bodyPr wrap="square">
            <a:spAutoFit/>
          </a:bodyPr>
          <a:lstStyle/>
          <a:p>
            <a:pPr marL="228600" indent="-228600">
              <a:lnSpc>
                <a:spcPct val="130000"/>
              </a:lnSpc>
              <a:spcBef>
                <a:spcPts val="600"/>
              </a:spcBef>
              <a:buFont typeface="Wingdings" pitchFamily="2" charset="2"/>
              <a:buChar char="Ø"/>
            </a:pPr>
            <a:r>
              <a:rPr lang="zh-CN" altLang="en-US" sz="2600" dirty="0">
                <a:latin typeface="Microsoft YaHei" panose="020B0503020204020204" pitchFamily="34" charset="-122"/>
                <a:ea typeface="Microsoft YaHei" panose="020B0503020204020204" pitchFamily="34" charset="-122"/>
              </a:rPr>
              <a:t>当连接建立时，类似</a:t>
            </a:r>
            <a:r>
              <a:rPr lang="en-US" altLang="zh-CN" sz="2600" dirty="0">
                <a:latin typeface="Microsoft YaHei" panose="020B0503020204020204" pitchFamily="34" charset="-122"/>
                <a:ea typeface="Microsoft YaHei" panose="020B0503020204020204" pitchFamily="34" charset="-122"/>
              </a:rPr>
              <a:t>TCP</a:t>
            </a:r>
            <a:r>
              <a:rPr lang="zh-CN" altLang="en-US" sz="2600" dirty="0">
                <a:latin typeface="Microsoft YaHei" panose="020B0503020204020204" pitchFamily="34" charset="-122"/>
                <a:ea typeface="Microsoft YaHei" panose="020B0503020204020204" pitchFamily="34" charset="-122"/>
              </a:rPr>
              <a:t>的慢启动，指数增加发送速率，尽可能快地占满管道</a:t>
            </a:r>
            <a:endParaRPr lang="en-US" altLang="zh-CN" sz="2600" dirty="0">
              <a:latin typeface="Microsoft YaHei" panose="020B0503020204020204" pitchFamily="34" charset="-122"/>
              <a:ea typeface="Microsoft YaHei" panose="020B0503020204020204" pitchFamily="34" charset="-122"/>
            </a:endParaRPr>
          </a:p>
          <a:p>
            <a:pPr marL="228600" indent="-228600">
              <a:lnSpc>
                <a:spcPct val="130000"/>
              </a:lnSpc>
              <a:spcBef>
                <a:spcPts val="600"/>
              </a:spcBef>
              <a:buFont typeface="Wingdings" pitchFamily="2" charset="2"/>
              <a:buChar char="Ø"/>
            </a:pPr>
            <a:r>
              <a:rPr lang="zh-CN" altLang="en-US" sz="2600" dirty="0">
                <a:latin typeface="Microsoft YaHei" panose="020B0503020204020204" pitchFamily="34" charset="-122"/>
                <a:ea typeface="Microsoft YaHei" panose="020B0503020204020204" pitchFamily="34" charset="-122"/>
              </a:rPr>
              <a:t>若经过三次发现投递率不再增长，说明已达到</a:t>
            </a:r>
            <a:r>
              <a:rPr lang="en-US" altLang="zh-CN" sz="2600" dirty="0">
                <a:latin typeface="Microsoft YaHei" panose="020B0503020204020204" pitchFamily="34" charset="-122"/>
                <a:ea typeface="Microsoft YaHei" panose="020B0503020204020204" pitchFamily="34" charset="-122"/>
              </a:rPr>
              <a:t>BtlBw</a:t>
            </a:r>
            <a:r>
              <a:rPr lang="zh-CN" altLang="en-US" sz="2600" dirty="0">
                <a:latin typeface="Microsoft YaHei" panose="020B0503020204020204" pitchFamily="34" charset="-122"/>
                <a:ea typeface="Microsoft YaHei" panose="020B0503020204020204" pitchFamily="34" charset="-122"/>
              </a:rPr>
              <a:t>，瓶颈链路处分组已开始排队（事实上此时占的是三倍</a:t>
            </a:r>
            <a:r>
              <a:rPr lang="en-US" altLang="zh-CN" sz="2600" dirty="0">
                <a:latin typeface="Microsoft YaHei" panose="020B0503020204020204" pitchFamily="34" charset="-122"/>
                <a:ea typeface="Microsoft YaHei" panose="020B0503020204020204" pitchFamily="34" charset="-122"/>
              </a:rPr>
              <a:t>BDP）</a:t>
            </a:r>
          </a:p>
        </p:txBody>
      </p:sp>
      <p:sp>
        <p:nvSpPr>
          <p:cNvPr id="8"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6.8.2  Google BBR</a:t>
            </a:r>
            <a:endParaRPr kumimoji="1" lang="zh-CN" altLang="en-US" dirty="0"/>
          </a:p>
        </p:txBody>
      </p:sp>
    </p:spTree>
    <p:extLst>
      <p:ext uri="{BB962C8B-B14F-4D97-AF65-F5344CB8AC3E}">
        <p14:creationId xmlns:p14="http://schemas.microsoft.com/office/powerpoint/2010/main" val="35907121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cs typeface="+mn-cs"/>
              </a:rPr>
              <a:t>BDP</a:t>
            </a:r>
            <a:r>
              <a:rPr lang="zh-CN" altLang="en-US" dirty="0">
                <a:latin typeface="微软雅黑" panose="020B0503020204020204" pitchFamily="34" charset="-122"/>
                <a:ea typeface="微软雅黑" panose="020B0503020204020204" pitchFamily="34" charset="-122"/>
                <a:cs typeface="+mn-cs"/>
              </a:rPr>
              <a:t>检测：排空</a:t>
            </a:r>
            <a:r>
              <a:rPr lang="zh-CN" altLang="en-US" dirty="0">
                <a:latin typeface="微软雅黑" panose="020B0503020204020204" pitchFamily="34" charset="-122"/>
                <a:ea typeface="微软雅黑" panose="020B0503020204020204" pitchFamily="34" charset="-122"/>
              </a:rPr>
              <a:t>阶段（</a:t>
            </a:r>
            <a:r>
              <a:rPr lang="en-US" altLang="zh-CN" dirty="0">
                <a:latin typeface="微软雅黑" panose="020B0503020204020204" pitchFamily="34" charset="-122"/>
                <a:ea typeface="微软雅黑" panose="020B0503020204020204" pitchFamily="34" charset="-122"/>
              </a:rPr>
              <a:t>DRAIN</a:t>
            </a:r>
            <a:r>
              <a:rPr lang="zh-CN" altLang="en-US" dirty="0">
                <a:latin typeface="微软雅黑" panose="020B0503020204020204" pitchFamily="34" charset="-122"/>
                <a:ea typeface="微软雅黑" panose="020B0503020204020204" pitchFamily="34" charset="-122"/>
              </a:rPr>
              <a:t>）</a:t>
            </a: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138</a:t>
            </a:fld>
            <a:endParaRPr kumimoji="1" lang="zh-CN" altLang="en-US" dirty="0"/>
          </a:p>
        </p:txBody>
      </p:sp>
      <p:sp>
        <p:nvSpPr>
          <p:cNvPr id="7" name="Rectangle 6"/>
          <p:cNvSpPr/>
          <p:nvPr/>
        </p:nvSpPr>
        <p:spPr>
          <a:xfrm>
            <a:off x="1075323" y="1408242"/>
            <a:ext cx="9821277" cy="1011880"/>
          </a:xfrm>
          <a:prstGeom prst="rect">
            <a:avLst/>
          </a:prstGeom>
        </p:spPr>
        <p:txBody>
          <a:bodyPr wrap="square">
            <a:spAutoFit/>
          </a:bodyPr>
          <a:lstStyle/>
          <a:p>
            <a:pPr>
              <a:lnSpc>
                <a:spcPct val="120000"/>
              </a:lnSpc>
            </a:pPr>
            <a:r>
              <a:rPr lang="zh-CN" altLang="en-US" sz="2600" dirty="0">
                <a:latin typeface="微软雅黑" panose="020B0503020204020204" pitchFamily="34" charset="-122"/>
                <a:ea typeface="微软雅黑" panose="020B0503020204020204" pitchFamily="34" charset="-122"/>
              </a:rPr>
              <a:t>指数降低发送速率（相当于是</a:t>
            </a:r>
            <a:r>
              <a:rPr lang="en-US" altLang="zh-CN" sz="2600" dirty="0">
                <a:latin typeface="微软雅黑" panose="020B0503020204020204" pitchFamily="34" charset="-122"/>
                <a:ea typeface="微软雅黑" panose="020B0503020204020204" pitchFamily="34" charset="-122"/>
              </a:rPr>
              <a:t>startup</a:t>
            </a:r>
            <a:r>
              <a:rPr lang="zh-CN" altLang="en-US" sz="2600" dirty="0">
                <a:latin typeface="微软雅黑" panose="020B0503020204020204" pitchFamily="34" charset="-122"/>
                <a:ea typeface="微软雅黑" panose="020B0503020204020204" pitchFamily="34" charset="-122"/>
              </a:rPr>
              <a:t>的逆过程），将多占的两倍</a:t>
            </a:r>
            <a:r>
              <a:rPr lang="en-US" altLang="zh-CN" sz="2600" dirty="0">
                <a:latin typeface="微软雅黑" panose="020B0503020204020204" pitchFamily="34" charset="-122"/>
                <a:ea typeface="微软雅黑" panose="020B0503020204020204" pitchFamily="34" charset="-122"/>
              </a:rPr>
              <a:t>buffer</a:t>
            </a:r>
            <a:r>
              <a:rPr lang="zh-CN" altLang="en-US" sz="2600" dirty="0">
                <a:latin typeface="微软雅黑" panose="020B0503020204020204" pitchFamily="34" charset="-122"/>
                <a:ea typeface="微软雅黑" panose="020B0503020204020204" pitchFamily="34" charset="-122"/>
              </a:rPr>
              <a:t>慢慢排空</a:t>
            </a:r>
          </a:p>
        </p:txBody>
      </p:sp>
      <p:pic>
        <p:nvPicPr>
          <p:cNvPr id="9" name="Content Placeholder 8" descr="BBRphase2.png"/>
          <p:cNvPicPr>
            <a:picLocks noGrp="1" noChangeAspect="1"/>
          </p:cNvPicPr>
          <p:nvPr>
            <p:ph idx="1"/>
          </p:nvPr>
        </p:nvPicPr>
        <p:blipFill>
          <a:blip r:embed="rId2"/>
          <a:stretch>
            <a:fillRect/>
          </a:stretch>
        </p:blipFill>
        <p:spPr>
          <a:xfrm>
            <a:off x="2731939" y="2578329"/>
            <a:ext cx="6508044" cy="3619814"/>
          </a:xfrm>
        </p:spPr>
      </p:pic>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6.8.2  Google BBR</a:t>
            </a:r>
            <a:endParaRPr kumimoji="1" lang="zh-CN" altLang="en-US" dirty="0"/>
          </a:p>
        </p:txBody>
      </p:sp>
    </p:spTree>
    <p:extLst>
      <p:ext uri="{BB962C8B-B14F-4D97-AF65-F5344CB8AC3E}">
        <p14:creationId xmlns:p14="http://schemas.microsoft.com/office/powerpoint/2010/main" val="1575713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7508" y="365126"/>
            <a:ext cx="8425428" cy="879086"/>
          </a:xfrm>
        </p:spPr>
        <p:txBody>
          <a:bodyPr>
            <a:noAutofit/>
          </a:bodyPr>
          <a:lstStyle/>
          <a:p>
            <a:r>
              <a:rPr lang="en-US" altLang="zh-CN" sz="3600" dirty="0">
                <a:latin typeface="微软雅黑" panose="020B0503020204020204" pitchFamily="34" charset="-122"/>
                <a:ea typeface="微软雅黑" panose="020B0503020204020204" pitchFamily="34" charset="-122"/>
                <a:cs typeface="+mn-cs"/>
              </a:rPr>
              <a:t>BDP</a:t>
            </a:r>
            <a:r>
              <a:rPr lang="zh-CN" altLang="en-US" sz="3600" dirty="0">
                <a:latin typeface="微软雅黑" panose="020B0503020204020204" pitchFamily="34" charset="-122"/>
                <a:ea typeface="微软雅黑" panose="020B0503020204020204" pitchFamily="34" charset="-122"/>
                <a:cs typeface="+mn-cs"/>
              </a:rPr>
              <a:t>检测：瓶颈带宽探测（</a:t>
            </a:r>
            <a:r>
              <a:rPr lang="en-US" altLang="zh-CN" sz="3600" dirty="0">
                <a:latin typeface="微软雅黑" panose="020B0503020204020204" pitchFamily="34" charset="-122"/>
                <a:ea typeface="微软雅黑" panose="020B0503020204020204" pitchFamily="34" charset="-122"/>
                <a:cs typeface="+mn-cs"/>
              </a:rPr>
              <a:t>PROBE_BW）</a:t>
            </a:r>
            <a:endParaRPr lang="zh-CN" altLang="en-US" sz="3600" dirty="0">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139</a:t>
            </a:fld>
            <a:endParaRPr kumimoji="1" lang="zh-CN" altLang="en-US" dirty="0"/>
          </a:p>
        </p:txBody>
      </p:sp>
      <p:pic>
        <p:nvPicPr>
          <p:cNvPr id="8" name="Content Placeholder 7" descr="BBRphase3.png"/>
          <p:cNvPicPr>
            <a:picLocks noGrp="1" noChangeAspect="1"/>
          </p:cNvPicPr>
          <p:nvPr>
            <p:ph idx="1"/>
          </p:nvPr>
        </p:nvPicPr>
        <p:blipFill>
          <a:blip r:embed="rId2"/>
          <a:stretch>
            <a:fillRect/>
          </a:stretch>
        </p:blipFill>
        <p:spPr>
          <a:xfrm>
            <a:off x="5687878" y="1839858"/>
            <a:ext cx="5778162" cy="3324142"/>
          </a:xfrm>
        </p:spPr>
      </p:pic>
      <p:sp>
        <p:nvSpPr>
          <p:cNvPr id="6" name="Rectangle 6"/>
          <p:cNvSpPr/>
          <p:nvPr/>
        </p:nvSpPr>
        <p:spPr>
          <a:xfrm>
            <a:off x="759290" y="1811634"/>
            <a:ext cx="4820100" cy="4164217"/>
          </a:xfrm>
          <a:prstGeom prst="rect">
            <a:avLst/>
          </a:prstGeom>
        </p:spPr>
        <p:txBody>
          <a:bodyPr wrap="square">
            <a:spAutoFit/>
          </a:bodyPr>
          <a:lstStyle/>
          <a:p>
            <a:pPr marL="228600" indent="-228600">
              <a:lnSpc>
                <a:spcPct val="130000"/>
              </a:lnSpc>
              <a:spcBef>
                <a:spcPts val="600"/>
              </a:spcBef>
              <a:buFont typeface="Wingdings" pitchFamily="2" charset="2"/>
              <a:buChar char="Ø"/>
            </a:pPr>
            <a:r>
              <a:rPr lang="zh-CN" altLang="en-US" sz="2400" dirty="0">
                <a:latin typeface="微软雅黑" panose="020B0503020204020204" pitchFamily="34" charset="-122"/>
                <a:ea typeface="微软雅黑" panose="020B0503020204020204" pitchFamily="34" charset="-122"/>
              </a:rPr>
              <a:t>进入稳定状态后</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先在一个</a:t>
            </a:r>
            <a:r>
              <a:rPr lang="en-US" altLang="zh-CN" sz="2400" dirty="0">
                <a:latin typeface="微软雅黑" panose="020B0503020204020204" pitchFamily="34" charset="-122"/>
                <a:ea typeface="微软雅黑" panose="020B0503020204020204" pitchFamily="34" charset="-122"/>
              </a:rPr>
              <a:t>RTT</a:t>
            </a:r>
            <a:r>
              <a:rPr lang="zh-CN" altLang="en-US" sz="2400" dirty="0">
                <a:latin typeface="微软雅黑" panose="020B0503020204020204" pitchFamily="34" charset="-122"/>
                <a:ea typeface="微软雅黑" panose="020B0503020204020204" pitchFamily="34" charset="-122"/>
              </a:rPr>
              <a:t>内增加发送速率，探测最大带宽</a:t>
            </a:r>
            <a:endParaRPr lang="en-US" altLang="zh-CN" sz="2400" dirty="0">
              <a:latin typeface="微软雅黑" panose="020B0503020204020204" pitchFamily="34" charset="-122"/>
              <a:ea typeface="微软雅黑" panose="020B0503020204020204" pitchFamily="34" charset="-122"/>
            </a:endParaRPr>
          </a:p>
          <a:p>
            <a:pPr marL="228600" indent="-228600">
              <a:lnSpc>
                <a:spcPct val="130000"/>
              </a:lnSpc>
              <a:spcBef>
                <a:spcPts val="600"/>
              </a:spcBef>
              <a:buFont typeface="Wingdings" pitchFamily="2" charset="2"/>
              <a:buChar char="Ø"/>
            </a:pPr>
            <a:r>
              <a:rPr lang="zh-CN" altLang="en-US" sz="2400" dirty="0">
                <a:latin typeface="微软雅黑" panose="020B0503020204020204" pitchFamily="34" charset="-122"/>
                <a:ea typeface="微软雅黑" panose="020B0503020204020204" pitchFamily="34" charset="-122"/>
              </a:rPr>
              <a:t>如果</a:t>
            </a:r>
            <a:r>
              <a:rPr lang="en-US" altLang="zh-CN" sz="2400" dirty="0">
                <a:latin typeface="微软雅黑" panose="020B0503020204020204" pitchFamily="34" charset="-122"/>
                <a:ea typeface="微软雅黑" panose="020B0503020204020204" pitchFamily="34" charset="-122"/>
              </a:rPr>
              <a:t>RTT</a:t>
            </a:r>
            <a:r>
              <a:rPr lang="zh-CN" altLang="en-US" sz="2400" dirty="0">
                <a:latin typeface="微软雅黑" panose="020B0503020204020204" pitchFamily="34" charset="-122"/>
                <a:ea typeface="微软雅黑" panose="020B0503020204020204" pitchFamily="34" charset="-122"/>
              </a:rPr>
              <a:t>没有变化，再减小发送速率，排空前一个</a:t>
            </a:r>
            <a:r>
              <a:rPr lang="en-US" altLang="zh-CN" sz="2400" dirty="0">
                <a:latin typeface="微软雅黑" panose="020B0503020204020204" pitchFamily="34" charset="-122"/>
                <a:ea typeface="微软雅黑" panose="020B0503020204020204" pitchFamily="34" charset="-122"/>
              </a:rPr>
              <a:t>RTT</a:t>
            </a:r>
            <a:r>
              <a:rPr lang="zh-CN" altLang="en-US" sz="2400" dirty="0">
                <a:latin typeface="微软雅黑" panose="020B0503020204020204" pitchFamily="34" charset="-122"/>
                <a:ea typeface="微软雅黑" panose="020B0503020204020204" pitchFamily="34" charset="-122"/>
              </a:rPr>
              <a:t>多发出来的包</a:t>
            </a:r>
            <a:endParaRPr lang="en-US" altLang="zh-CN" sz="2400" dirty="0">
              <a:latin typeface="微软雅黑" panose="020B0503020204020204" pitchFamily="34" charset="-122"/>
              <a:ea typeface="微软雅黑" panose="020B0503020204020204" pitchFamily="34" charset="-122"/>
            </a:endParaRPr>
          </a:p>
          <a:p>
            <a:pPr marL="228600" indent="-228600">
              <a:lnSpc>
                <a:spcPct val="130000"/>
              </a:lnSpc>
              <a:spcBef>
                <a:spcPts val="600"/>
              </a:spcBef>
              <a:buFont typeface="Wingdings" pitchFamily="2" charset="2"/>
              <a:buChar char="Ø"/>
            </a:pPr>
            <a:r>
              <a:rPr lang="zh-CN" altLang="en-US" sz="2400" dirty="0">
                <a:latin typeface="微软雅黑" panose="020B0503020204020204" pitchFamily="34" charset="-122"/>
                <a:ea typeface="微软雅黑" panose="020B0503020204020204" pitchFamily="34" charset="-122"/>
              </a:rPr>
              <a:t>后面</a:t>
            </a: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个周期使用更新后的估计带宽发送</a:t>
            </a:r>
            <a:endParaRPr lang="en-US" altLang="zh-CN" sz="2400" dirty="0">
              <a:latin typeface="微软雅黑" panose="020B0503020204020204" pitchFamily="34" charset="-122"/>
              <a:ea typeface="微软雅黑" panose="020B0503020204020204" pitchFamily="34" charset="-122"/>
            </a:endParaRPr>
          </a:p>
          <a:p>
            <a:pPr marL="228600" indent="-228600">
              <a:lnSpc>
                <a:spcPct val="130000"/>
              </a:lnSpc>
              <a:spcBef>
                <a:spcPts val="600"/>
              </a:spcBef>
              <a:buFont typeface="Wingdings" pitchFamily="2" charset="2"/>
              <a:buChar char="Ø"/>
            </a:pPr>
            <a:endParaRPr lang="en-US" altLang="zh-CN" sz="2400" dirty="0">
              <a:latin typeface="Microsoft YaHei" panose="020B0503020204020204" pitchFamily="34" charset="-122"/>
              <a:ea typeface="Microsoft YaHei" panose="020B0503020204020204" pitchFamily="34" charset="-122"/>
            </a:endParaRPr>
          </a:p>
        </p:txBody>
      </p:sp>
      <p:sp>
        <p:nvSpPr>
          <p:cNvPr id="7"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6.8.2  Google BBR</a:t>
            </a:r>
            <a:endParaRPr kumimoji="1" lang="zh-CN" altLang="en-US" dirty="0"/>
          </a:p>
        </p:txBody>
      </p:sp>
    </p:spTree>
    <p:extLst>
      <p:ext uri="{BB962C8B-B14F-4D97-AF65-F5344CB8AC3E}">
        <p14:creationId xmlns:p14="http://schemas.microsoft.com/office/powerpoint/2010/main" val="4292727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如何创建一个网络应用？</a:t>
            </a:r>
          </a:p>
        </p:txBody>
      </p:sp>
      <p:sp>
        <p:nvSpPr>
          <p:cNvPr id="3" name="内容占位符 2"/>
          <p:cNvSpPr>
            <a:spLocks noGrp="1"/>
          </p:cNvSpPr>
          <p:nvPr>
            <p:ph idx="1"/>
          </p:nvPr>
        </p:nvSpPr>
        <p:spPr>
          <a:xfrm>
            <a:off x="506187" y="1388464"/>
            <a:ext cx="7198960" cy="4962080"/>
          </a:xfrm>
        </p:spPr>
        <p:txBody>
          <a:bodyPr>
            <a:normAutofit/>
          </a:bodyPr>
          <a:lstStyle/>
          <a:p>
            <a:pPr>
              <a:lnSpc>
                <a:spcPct val="120000"/>
              </a:lnSpc>
            </a:pPr>
            <a:r>
              <a:rPr lang="zh-CN" altLang="en-US" sz="2600" dirty="0"/>
              <a:t>如何创建一个网络应用：</a:t>
            </a:r>
            <a:endParaRPr lang="en-US" altLang="zh-CN" sz="2600" dirty="0"/>
          </a:p>
          <a:p>
            <a:pPr lvl="1">
              <a:lnSpc>
                <a:spcPct val="120000"/>
              </a:lnSpc>
            </a:pPr>
            <a:r>
              <a:rPr lang="en-US" altLang="zh-CN" sz="2200" dirty="0"/>
              <a:t>编写</a:t>
            </a:r>
            <a:r>
              <a:rPr lang="zh-CN" altLang="en-US" sz="2200" dirty="0"/>
              <a:t>一个</a:t>
            </a:r>
            <a:r>
              <a:rPr lang="en-US" altLang="zh-CN" sz="2200" dirty="0"/>
              <a:t>分布式程序，使其运行在不同的端系统上，并通过网络通信</a:t>
            </a:r>
          </a:p>
          <a:p>
            <a:pPr>
              <a:lnSpc>
                <a:spcPct val="120000"/>
              </a:lnSpc>
            </a:pPr>
            <a:r>
              <a:rPr lang="zh-CN" altLang="en-US" sz="2600" dirty="0"/>
              <a:t>选择一种应用程序体系结构：</a:t>
            </a:r>
            <a:endParaRPr lang="en-US" altLang="zh-CN" sz="2600" dirty="0"/>
          </a:p>
          <a:p>
            <a:pPr lvl="1">
              <a:lnSpc>
                <a:spcPct val="120000"/>
              </a:lnSpc>
            </a:pPr>
            <a:r>
              <a:rPr lang="en-US" altLang="zh-CN" sz="2200" dirty="0"/>
              <a:t>传统及主流的是客户-服务器</a:t>
            </a:r>
            <a:r>
              <a:rPr lang="zh-CN" altLang="en-US" sz="2200" dirty="0"/>
              <a:t>体系结构（</a:t>
            </a:r>
            <a:r>
              <a:rPr lang="en-US" altLang="zh-CN" sz="2200" dirty="0"/>
              <a:t>C/S</a:t>
            </a:r>
            <a:r>
              <a:rPr lang="zh-CN" altLang="en-US" sz="2200" dirty="0"/>
              <a:t>）</a:t>
            </a:r>
            <a:endParaRPr lang="en-US" altLang="zh-CN" sz="2200" dirty="0"/>
          </a:p>
          <a:p>
            <a:pPr lvl="1">
              <a:lnSpc>
                <a:spcPct val="120000"/>
              </a:lnSpc>
            </a:pPr>
            <a:r>
              <a:rPr lang="zh-CN" altLang="en-US" sz="2200" dirty="0"/>
              <a:t>有一台总是在线的主机，运行一个</a:t>
            </a:r>
            <a:r>
              <a:rPr lang="zh-CN" altLang="en-US" sz="2200" dirty="0">
                <a:solidFill>
                  <a:srgbClr val="C00000"/>
                </a:solidFill>
              </a:rPr>
              <a:t>服务器程序</a:t>
            </a:r>
            <a:r>
              <a:rPr lang="en-US" altLang="zh-CN" sz="2200" dirty="0">
                <a:solidFill>
                  <a:srgbClr val="C00000"/>
                </a:solidFill>
              </a:rPr>
              <a:t>(server)，</a:t>
            </a:r>
            <a:r>
              <a:rPr lang="zh-CN" altLang="en-US" sz="2200" dirty="0"/>
              <a:t>服务器主机具</a:t>
            </a:r>
            <a:r>
              <a:rPr lang="en-US" altLang="zh-CN" sz="2200" dirty="0"/>
              <a:t>有永久</a:t>
            </a:r>
            <a:r>
              <a:rPr lang="zh-CN" altLang="en-US" sz="2200" dirty="0"/>
              <a:t>的、众所周知的</a:t>
            </a:r>
            <a:r>
              <a:rPr lang="en-US" altLang="zh-CN" sz="2200" dirty="0"/>
              <a:t>地址</a:t>
            </a:r>
          </a:p>
          <a:p>
            <a:pPr lvl="1">
              <a:lnSpc>
                <a:spcPct val="120000"/>
              </a:lnSpc>
            </a:pPr>
            <a:r>
              <a:rPr lang="zh-CN" altLang="en-US" sz="2200" dirty="0"/>
              <a:t>用户终端上运行一个</a:t>
            </a:r>
            <a:r>
              <a:rPr lang="zh-CN" altLang="en-US" sz="2200" dirty="0">
                <a:solidFill>
                  <a:srgbClr val="C00000"/>
                </a:solidFill>
              </a:rPr>
              <a:t>客户程序（</a:t>
            </a:r>
            <a:r>
              <a:rPr lang="en-US" altLang="zh-CN" sz="2200" dirty="0">
                <a:solidFill>
                  <a:srgbClr val="C00000"/>
                </a:solidFill>
              </a:rPr>
              <a:t>client</a:t>
            </a:r>
            <a:r>
              <a:rPr lang="zh-CN" altLang="en-US" sz="2200" dirty="0">
                <a:solidFill>
                  <a:srgbClr val="C00000"/>
                </a:solidFill>
              </a:rPr>
              <a:t>）</a:t>
            </a:r>
            <a:r>
              <a:rPr lang="zh-CN" altLang="en-US" sz="2200" dirty="0"/>
              <a:t>，需要时主</a:t>
            </a:r>
            <a:r>
              <a:rPr lang="zh-CN" altLang="en-US" sz="2200" dirty="0">
                <a:latin typeface="微软雅黑" panose="020B0503020204020204" pitchFamily="34" charset="-122"/>
                <a:ea typeface="微软雅黑" panose="020B0503020204020204" pitchFamily="34" charset="-122"/>
              </a:rPr>
              <a:t>动</a:t>
            </a:r>
            <a:r>
              <a:rPr lang="en-US" altLang="zh-CN" sz="2200" dirty="0">
                <a:latin typeface="微软雅黑" panose="020B0503020204020204" pitchFamily="34" charset="-122"/>
                <a:ea typeface="微软雅黑" panose="020B0503020204020204" pitchFamily="34" charset="-122"/>
              </a:rPr>
              <a:t>与服务器</a:t>
            </a:r>
            <a:r>
              <a:rPr lang="zh-CN" altLang="en-US" sz="2200" dirty="0">
                <a:latin typeface="微软雅黑" panose="020B0503020204020204" pitchFamily="34" charset="-122"/>
                <a:ea typeface="微软雅黑" panose="020B0503020204020204" pitchFamily="34" charset="-122"/>
              </a:rPr>
              <a:t>程序</a:t>
            </a:r>
            <a:r>
              <a:rPr lang="en-US" altLang="zh-CN" sz="2200" dirty="0">
                <a:latin typeface="微软雅黑" panose="020B0503020204020204" pitchFamily="34" charset="-122"/>
                <a:ea typeface="微软雅黑" panose="020B0503020204020204" pitchFamily="34" charset="-122"/>
              </a:rPr>
              <a:t>通信</a:t>
            </a:r>
            <a:r>
              <a:rPr lang="zh-CN" altLang="en-US" sz="2200" dirty="0">
                <a:latin typeface="微软雅黑" panose="020B0503020204020204" pitchFamily="34" charset="-122"/>
                <a:ea typeface="微软雅黑" panose="020B0503020204020204" pitchFamily="34" charset="-122"/>
              </a:rPr>
              <a:t>，请求服务</a:t>
            </a:r>
            <a:r>
              <a:rPr lang="en-US" altLang="zh-CN" sz="2200" dirty="0">
                <a:latin typeface="微软雅黑" panose="020B0503020204020204" pitchFamily="34" charset="-122"/>
                <a:ea typeface="微软雅黑" panose="020B0503020204020204" pitchFamily="34" charset="-122"/>
              </a:rPr>
              <a:t> </a:t>
            </a:r>
          </a:p>
          <a:p>
            <a:pPr lvl="1">
              <a:lnSpc>
                <a:spcPct val="120000"/>
              </a:lnSpc>
            </a:pPr>
            <a:r>
              <a:rPr lang="zh-CN" altLang="en-US" sz="2200" dirty="0">
                <a:solidFill>
                  <a:srgbClr val="C00000"/>
                </a:solidFill>
                <a:latin typeface="微软雅黑" panose="020B0503020204020204" pitchFamily="34" charset="-122"/>
                <a:ea typeface="微软雅黑" panose="020B0503020204020204" pitchFamily="34" charset="-122"/>
              </a:rPr>
              <a:t>客户只与服务器通信，客户之间不通信</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14</a:t>
            </a:fld>
            <a:endParaRPr kumimoji="1" lang="zh-CN" altLang="en-US" dirty="0"/>
          </a:p>
        </p:txBody>
      </p:sp>
      <p:sp>
        <p:nvSpPr>
          <p:cNvPr id="5" name="Freeform 462"/>
          <p:cNvSpPr>
            <a:spLocks/>
          </p:cNvSpPr>
          <p:nvPr/>
        </p:nvSpPr>
        <p:spPr bwMode="auto">
          <a:xfrm>
            <a:off x="9995907" y="3472629"/>
            <a:ext cx="1314450" cy="674687"/>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463"/>
          <p:cNvSpPr>
            <a:spLocks/>
          </p:cNvSpPr>
          <p:nvPr/>
        </p:nvSpPr>
        <p:spPr bwMode="auto">
          <a:xfrm>
            <a:off x="9986383" y="2367729"/>
            <a:ext cx="1730375" cy="1044575"/>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DDDDDD"/>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464"/>
          <p:cNvSpPr>
            <a:spLocks/>
          </p:cNvSpPr>
          <p:nvPr/>
        </p:nvSpPr>
        <p:spPr bwMode="auto">
          <a:xfrm>
            <a:off x="8275057" y="1654941"/>
            <a:ext cx="1644650" cy="107156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8" name="Group 465"/>
          <p:cNvGrpSpPr>
            <a:grpSpLocks/>
          </p:cNvGrpSpPr>
          <p:nvPr/>
        </p:nvGrpSpPr>
        <p:grpSpPr bwMode="auto">
          <a:xfrm>
            <a:off x="8362370" y="2990028"/>
            <a:ext cx="1458912" cy="933450"/>
            <a:chOff x="2889" y="1631"/>
            <a:chExt cx="980" cy="743"/>
          </a:xfrm>
        </p:grpSpPr>
        <p:sp>
          <p:nvSpPr>
            <p:cNvPr id="9" name="Rectangle 466"/>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10" name="AutoShape 467"/>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solidFill>
                  <a:srgbClr val="00CCFF"/>
                </a:solidFill>
                <a:latin typeface="Times New Roman" panose="02020603050405020304" pitchFamily="18" charset="0"/>
                <a:ea typeface="宋体" panose="02010600030101010101" pitchFamily="2" charset="-122"/>
              </a:endParaRPr>
            </a:p>
          </p:txBody>
        </p:sp>
      </p:grpSp>
      <p:grpSp>
        <p:nvGrpSpPr>
          <p:cNvPr id="11" name="Group 468"/>
          <p:cNvGrpSpPr>
            <a:grpSpLocks/>
          </p:cNvGrpSpPr>
          <p:nvPr/>
        </p:nvGrpSpPr>
        <p:grpSpPr bwMode="auto">
          <a:xfrm>
            <a:off x="9064045" y="1847028"/>
            <a:ext cx="336550" cy="531812"/>
            <a:chOff x="3796" y="1043"/>
            <a:chExt cx="865" cy="1237"/>
          </a:xfrm>
        </p:grpSpPr>
        <p:sp>
          <p:nvSpPr>
            <p:cNvPr id="12" name="Line 469"/>
            <p:cNvSpPr>
              <a:spLocks noChangeShapeType="1"/>
            </p:cNvSpPr>
            <p:nvPr/>
          </p:nvSpPr>
          <p:spPr bwMode="auto">
            <a:xfrm flipH="1">
              <a:off x="3992" y="1481"/>
              <a:ext cx="235" cy="72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470"/>
            <p:cNvSpPr>
              <a:spLocks noChangeShapeType="1"/>
            </p:cNvSpPr>
            <p:nvPr/>
          </p:nvSpPr>
          <p:spPr bwMode="auto">
            <a:xfrm>
              <a:off x="4227" y="1481"/>
              <a:ext cx="236" cy="72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 name="Line 471"/>
            <p:cNvSpPr>
              <a:spLocks noChangeShapeType="1"/>
            </p:cNvSpPr>
            <p:nvPr/>
          </p:nvSpPr>
          <p:spPr bwMode="auto">
            <a:xfrm>
              <a:off x="3992" y="2201"/>
              <a:ext cx="235" cy="7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 name="Line 472"/>
            <p:cNvSpPr>
              <a:spLocks noChangeShapeType="1"/>
            </p:cNvSpPr>
            <p:nvPr/>
          </p:nvSpPr>
          <p:spPr bwMode="auto">
            <a:xfrm flipH="1">
              <a:off x="4227" y="2201"/>
              <a:ext cx="236" cy="7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 name="Line 473"/>
            <p:cNvSpPr>
              <a:spLocks noChangeShapeType="1"/>
            </p:cNvSpPr>
            <p:nvPr/>
          </p:nvSpPr>
          <p:spPr bwMode="auto">
            <a:xfrm>
              <a:off x="4227" y="1497"/>
              <a:ext cx="0" cy="78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 name="Line 474"/>
            <p:cNvSpPr>
              <a:spLocks noChangeShapeType="1"/>
            </p:cNvSpPr>
            <p:nvPr/>
          </p:nvSpPr>
          <p:spPr bwMode="auto">
            <a:xfrm flipV="1">
              <a:off x="3992" y="2127"/>
              <a:ext cx="235" cy="7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 name="Line 475"/>
            <p:cNvSpPr>
              <a:spLocks noChangeShapeType="1"/>
            </p:cNvSpPr>
            <p:nvPr/>
          </p:nvSpPr>
          <p:spPr bwMode="auto">
            <a:xfrm flipH="1" flipV="1">
              <a:off x="4227" y="2127"/>
              <a:ext cx="236" cy="7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 name="Line 476"/>
            <p:cNvSpPr>
              <a:spLocks noChangeShapeType="1"/>
            </p:cNvSpPr>
            <p:nvPr/>
          </p:nvSpPr>
          <p:spPr bwMode="auto">
            <a:xfrm>
              <a:off x="4092" y="1890"/>
              <a:ext cx="135" cy="6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477"/>
            <p:cNvSpPr>
              <a:spLocks noChangeShapeType="1"/>
            </p:cNvSpPr>
            <p:nvPr/>
          </p:nvSpPr>
          <p:spPr bwMode="auto">
            <a:xfrm flipV="1">
              <a:off x="4227" y="1890"/>
              <a:ext cx="143" cy="6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478"/>
            <p:cNvSpPr>
              <a:spLocks noChangeShapeType="1"/>
            </p:cNvSpPr>
            <p:nvPr/>
          </p:nvSpPr>
          <p:spPr bwMode="auto">
            <a:xfrm>
              <a:off x="4047" y="1996"/>
              <a:ext cx="175" cy="8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479"/>
            <p:cNvSpPr>
              <a:spLocks noChangeShapeType="1"/>
            </p:cNvSpPr>
            <p:nvPr/>
          </p:nvSpPr>
          <p:spPr bwMode="auto">
            <a:xfrm flipV="1">
              <a:off x="4227" y="2012"/>
              <a:ext cx="176" cy="7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480"/>
            <p:cNvSpPr>
              <a:spLocks noChangeShapeType="1"/>
            </p:cNvSpPr>
            <p:nvPr/>
          </p:nvSpPr>
          <p:spPr bwMode="auto">
            <a:xfrm flipV="1">
              <a:off x="4227" y="1782"/>
              <a:ext cx="90" cy="2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481"/>
            <p:cNvSpPr>
              <a:spLocks noChangeShapeType="1"/>
            </p:cNvSpPr>
            <p:nvPr/>
          </p:nvSpPr>
          <p:spPr bwMode="auto">
            <a:xfrm flipV="1">
              <a:off x="4227" y="1632"/>
              <a:ext cx="57" cy="2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482"/>
            <p:cNvSpPr>
              <a:spLocks noChangeShapeType="1"/>
            </p:cNvSpPr>
            <p:nvPr/>
          </p:nvSpPr>
          <p:spPr bwMode="auto">
            <a:xfrm>
              <a:off x="4126" y="1772"/>
              <a:ext cx="109" cy="3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6" name="Line 483"/>
            <p:cNvSpPr>
              <a:spLocks noChangeShapeType="1"/>
            </p:cNvSpPr>
            <p:nvPr/>
          </p:nvSpPr>
          <p:spPr bwMode="auto">
            <a:xfrm>
              <a:off x="4175" y="1625"/>
              <a:ext cx="63" cy="3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7" name="Group 484"/>
            <p:cNvGrpSpPr>
              <a:grpSpLocks/>
            </p:cNvGrpSpPr>
            <p:nvPr/>
          </p:nvGrpSpPr>
          <p:grpSpPr bwMode="auto">
            <a:xfrm>
              <a:off x="4269" y="1415"/>
              <a:ext cx="392" cy="137"/>
              <a:chOff x="4227" y="1360"/>
              <a:chExt cx="863" cy="270"/>
            </a:xfrm>
          </p:grpSpPr>
          <p:sp>
            <p:nvSpPr>
              <p:cNvPr id="38" name="Line 485"/>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9" name="Line 486"/>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0" name="Line 487"/>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 name="Line 488"/>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8" name="Group 489"/>
            <p:cNvGrpSpPr>
              <a:grpSpLocks/>
            </p:cNvGrpSpPr>
            <p:nvPr/>
          </p:nvGrpSpPr>
          <p:grpSpPr bwMode="auto">
            <a:xfrm rot="5700496">
              <a:off x="4053" y="1170"/>
              <a:ext cx="392" cy="137"/>
              <a:chOff x="4227" y="1360"/>
              <a:chExt cx="863" cy="270"/>
            </a:xfrm>
          </p:grpSpPr>
          <p:sp>
            <p:nvSpPr>
              <p:cNvPr id="34" name="Line 490"/>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 name="Line 491"/>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 name="Line 492"/>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 name="Line 493"/>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9" name="Group 494"/>
            <p:cNvGrpSpPr>
              <a:grpSpLocks/>
            </p:cNvGrpSpPr>
            <p:nvPr/>
          </p:nvGrpSpPr>
          <p:grpSpPr bwMode="auto">
            <a:xfrm rot="10800000">
              <a:off x="3796" y="1402"/>
              <a:ext cx="392" cy="137"/>
              <a:chOff x="4227" y="1360"/>
              <a:chExt cx="863" cy="270"/>
            </a:xfrm>
          </p:grpSpPr>
          <p:sp>
            <p:nvSpPr>
              <p:cNvPr id="30" name="Line 495"/>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 name="Line 496"/>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497"/>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498"/>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42" name="Oval 499"/>
          <p:cNvSpPr>
            <a:spLocks noChangeArrowheads="1"/>
          </p:cNvSpPr>
          <p:nvPr/>
        </p:nvSpPr>
        <p:spPr bwMode="auto">
          <a:xfrm>
            <a:off x="10121321" y="3667890"/>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43" name="Line 500"/>
          <p:cNvSpPr>
            <a:spLocks noChangeShapeType="1"/>
          </p:cNvSpPr>
          <p:nvPr/>
        </p:nvSpPr>
        <p:spPr bwMode="auto">
          <a:xfrm>
            <a:off x="10121320" y="3659954"/>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501"/>
          <p:cNvSpPr>
            <a:spLocks noChangeShapeType="1"/>
          </p:cNvSpPr>
          <p:nvPr/>
        </p:nvSpPr>
        <p:spPr bwMode="auto">
          <a:xfrm>
            <a:off x="10480095" y="3659954"/>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Rectangle 502"/>
          <p:cNvSpPr>
            <a:spLocks noChangeArrowheads="1"/>
          </p:cNvSpPr>
          <p:nvPr/>
        </p:nvSpPr>
        <p:spPr bwMode="auto">
          <a:xfrm>
            <a:off x="10121320" y="3659954"/>
            <a:ext cx="355600" cy="5873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46" name="Oval 503"/>
          <p:cNvSpPr>
            <a:spLocks noChangeArrowheads="1"/>
          </p:cNvSpPr>
          <p:nvPr/>
        </p:nvSpPr>
        <p:spPr bwMode="auto">
          <a:xfrm>
            <a:off x="10118146" y="3591691"/>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47" name="Group 504"/>
          <p:cNvGrpSpPr>
            <a:grpSpLocks/>
          </p:cNvGrpSpPr>
          <p:nvPr/>
        </p:nvGrpSpPr>
        <p:grpSpPr bwMode="auto">
          <a:xfrm>
            <a:off x="10203871" y="3615504"/>
            <a:ext cx="179387" cy="65087"/>
            <a:chOff x="2848" y="848"/>
            <a:chExt cx="140" cy="98"/>
          </a:xfrm>
        </p:grpSpPr>
        <p:sp>
          <p:nvSpPr>
            <p:cNvPr id="48" name="Line 50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50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50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1" name="Group 508"/>
          <p:cNvGrpSpPr>
            <a:grpSpLocks/>
          </p:cNvGrpSpPr>
          <p:nvPr/>
        </p:nvGrpSpPr>
        <p:grpSpPr bwMode="auto">
          <a:xfrm flipV="1">
            <a:off x="10203871" y="3615504"/>
            <a:ext cx="179387" cy="65087"/>
            <a:chOff x="2848" y="848"/>
            <a:chExt cx="140" cy="98"/>
          </a:xfrm>
        </p:grpSpPr>
        <p:sp>
          <p:nvSpPr>
            <p:cNvPr id="52" name="Line 50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51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51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5" name="Oval 512"/>
          <p:cNvSpPr>
            <a:spLocks noChangeArrowheads="1"/>
          </p:cNvSpPr>
          <p:nvPr/>
        </p:nvSpPr>
        <p:spPr bwMode="auto">
          <a:xfrm>
            <a:off x="10476921" y="3947290"/>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56" name="Line 513"/>
          <p:cNvSpPr>
            <a:spLocks noChangeShapeType="1"/>
          </p:cNvSpPr>
          <p:nvPr/>
        </p:nvSpPr>
        <p:spPr bwMode="auto">
          <a:xfrm>
            <a:off x="10476920" y="3939354"/>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514"/>
          <p:cNvSpPr>
            <a:spLocks noChangeShapeType="1"/>
          </p:cNvSpPr>
          <p:nvPr/>
        </p:nvSpPr>
        <p:spPr bwMode="auto">
          <a:xfrm>
            <a:off x="10835695" y="3939354"/>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Rectangle 515"/>
          <p:cNvSpPr>
            <a:spLocks noChangeArrowheads="1"/>
          </p:cNvSpPr>
          <p:nvPr/>
        </p:nvSpPr>
        <p:spPr bwMode="auto">
          <a:xfrm>
            <a:off x="10476920" y="3939354"/>
            <a:ext cx="355600" cy="5873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59" name="Oval 516"/>
          <p:cNvSpPr>
            <a:spLocks noChangeArrowheads="1"/>
          </p:cNvSpPr>
          <p:nvPr/>
        </p:nvSpPr>
        <p:spPr bwMode="auto">
          <a:xfrm>
            <a:off x="10473746" y="3871091"/>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60" name="Group 517"/>
          <p:cNvGrpSpPr>
            <a:grpSpLocks/>
          </p:cNvGrpSpPr>
          <p:nvPr/>
        </p:nvGrpSpPr>
        <p:grpSpPr bwMode="auto">
          <a:xfrm>
            <a:off x="10559471" y="3894904"/>
            <a:ext cx="179387" cy="65087"/>
            <a:chOff x="2848" y="848"/>
            <a:chExt cx="140" cy="98"/>
          </a:xfrm>
        </p:grpSpPr>
        <p:sp>
          <p:nvSpPr>
            <p:cNvPr id="61" name="Line 51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51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Line 52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4" name="Group 521"/>
          <p:cNvGrpSpPr>
            <a:grpSpLocks/>
          </p:cNvGrpSpPr>
          <p:nvPr/>
        </p:nvGrpSpPr>
        <p:grpSpPr bwMode="auto">
          <a:xfrm flipV="1">
            <a:off x="10559471" y="3894904"/>
            <a:ext cx="179387" cy="65087"/>
            <a:chOff x="2848" y="848"/>
            <a:chExt cx="140" cy="98"/>
          </a:xfrm>
        </p:grpSpPr>
        <p:sp>
          <p:nvSpPr>
            <p:cNvPr id="65" name="Line 522"/>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Line 523"/>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524"/>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8" name="Oval 525"/>
          <p:cNvSpPr>
            <a:spLocks noChangeArrowheads="1"/>
          </p:cNvSpPr>
          <p:nvPr/>
        </p:nvSpPr>
        <p:spPr bwMode="auto">
          <a:xfrm>
            <a:off x="10756321" y="3680590"/>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69" name="Line 526"/>
          <p:cNvSpPr>
            <a:spLocks noChangeShapeType="1"/>
          </p:cNvSpPr>
          <p:nvPr/>
        </p:nvSpPr>
        <p:spPr bwMode="auto">
          <a:xfrm>
            <a:off x="10756320" y="3672654"/>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527"/>
          <p:cNvSpPr>
            <a:spLocks noChangeShapeType="1"/>
          </p:cNvSpPr>
          <p:nvPr/>
        </p:nvSpPr>
        <p:spPr bwMode="auto">
          <a:xfrm>
            <a:off x="11115095" y="3672654"/>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Rectangle 528"/>
          <p:cNvSpPr>
            <a:spLocks noChangeArrowheads="1"/>
          </p:cNvSpPr>
          <p:nvPr/>
        </p:nvSpPr>
        <p:spPr bwMode="auto">
          <a:xfrm>
            <a:off x="10756320" y="3672654"/>
            <a:ext cx="355600" cy="5873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72" name="Oval 529"/>
          <p:cNvSpPr>
            <a:spLocks noChangeArrowheads="1"/>
          </p:cNvSpPr>
          <p:nvPr/>
        </p:nvSpPr>
        <p:spPr bwMode="auto">
          <a:xfrm>
            <a:off x="10753146" y="3604391"/>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73" name="Group 530"/>
          <p:cNvGrpSpPr>
            <a:grpSpLocks/>
          </p:cNvGrpSpPr>
          <p:nvPr/>
        </p:nvGrpSpPr>
        <p:grpSpPr bwMode="auto">
          <a:xfrm>
            <a:off x="10838871" y="3628204"/>
            <a:ext cx="179387" cy="65087"/>
            <a:chOff x="2848" y="848"/>
            <a:chExt cx="140" cy="98"/>
          </a:xfrm>
        </p:grpSpPr>
        <p:sp>
          <p:nvSpPr>
            <p:cNvPr id="74" name="Line 53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 name="Line 53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Line 53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7" name="Group 534"/>
          <p:cNvGrpSpPr>
            <a:grpSpLocks/>
          </p:cNvGrpSpPr>
          <p:nvPr/>
        </p:nvGrpSpPr>
        <p:grpSpPr bwMode="auto">
          <a:xfrm flipV="1">
            <a:off x="10838871" y="3628204"/>
            <a:ext cx="179387" cy="65087"/>
            <a:chOff x="2848" y="848"/>
            <a:chExt cx="140" cy="98"/>
          </a:xfrm>
        </p:grpSpPr>
        <p:sp>
          <p:nvSpPr>
            <p:cNvPr id="78" name="Line 53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Line 53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Line 53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1" name="Oval 538"/>
          <p:cNvSpPr>
            <a:spLocks noChangeArrowheads="1"/>
          </p:cNvSpPr>
          <p:nvPr/>
        </p:nvSpPr>
        <p:spPr bwMode="auto">
          <a:xfrm>
            <a:off x="10221333" y="2518540"/>
            <a:ext cx="347663" cy="8890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2" name="Line 539"/>
          <p:cNvSpPr>
            <a:spLocks noChangeShapeType="1"/>
          </p:cNvSpPr>
          <p:nvPr/>
        </p:nvSpPr>
        <p:spPr bwMode="auto">
          <a:xfrm>
            <a:off x="10221332" y="2510603"/>
            <a:ext cx="0" cy="55562"/>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Line 540"/>
          <p:cNvSpPr>
            <a:spLocks noChangeShapeType="1"/>
          </p:cNvSpPr>
          <p:nvPr/>
        </p:nvSpPr>
        <p:spPr bwMode="auto">
          <a:xfrm>
            <a:off x="10568995" y="2510603"/>
            <a:ext cx="0" cy="55562"/>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Rectangle 541"/>
          <p:cNvSpPr>
            <a:spLocks noChangeArrowheads="1"/>
          </p:cNvSpPr>
          <p:nvPr/>
        </p:nvSpPr>
        <p:spPr bwMode="auto">
          <a:xfrm>
            <a:off x="10221332" y="2510604"/>
            <a:ext cx="344488"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85" name="Oval 542"/>
          <p:cNvSpPr>
            <a:spLocks noChangeArrowheads="1"/>
          </p:cNvSpPr>
          <p:nvPr/>
        </p:nvSpPr>
        <p:spPr bwMode="auto">
          <a:xfrm>
            <a:off x="10218158" y="2447104"/>
            <a:ext cx="347663" cy="103187"/>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86" name="Group 543"/>
          <p:cNvGrpSpPr>
            <a:grpSpLocks/>
          </p:cNvGrpSpPr>
          <p:nvPr/>
        </p:nvGrpSpPr>
        <p:grpSpPr bwMode="auto">
          <a:xfrm>
            <a:off x="10302295" y="2469328"/>
            <a:ext cx="171450" cy="61912"/>
            <a:chOff x="2848" y="848"/>
            <a:chExt cx="140" cy="98"/>
          </a:xfrm>
        </p:grpSpPr>
        <p:sp>
          <p:nvSpPr>
            <p:cNvPr id="87" name="Line 54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 name="Line 54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Line 54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0" name="Group 547"/>
          <p:cNvGrpSpPr>
            <a:grpSpLocks/>
          </p:cNvGrpSpPr>
          <p:nvPr/>
        </p:nvGrpSpPr>
        <p:grpSpPr bwMode="auto">
          <a:xfrm flipV="1">
            <a:off x="10302295" y="2469329"/>
            <a:ext cx="171450" cy="60325"/>
            <a:chOff x="2848" y="848"/>
            <a:chExt cx="140" cy="98"/>
          </a:xfrm>
        </p:grpSpPr>
        <p:sp>
          <p:nvSpPr>
            <p:cNvPr id="91" name="Line 54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Line 54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Line 55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4" name="Oval 551"/>
          <p:cNvSpPr>
            <a:spLocks noChangeArrowheads="1"/>
          </p:cNvSpPr>
          <p:nvPr/>
        </p:nvSpPr>
        <p:spPr bwMode="auto">
          <a:xfrm>
            <a:off x="10219746" y="2778890"/>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95" name="Line 552"/>
          <p:cNvSpPr>
            <a:spLocks noChangeShapeType="1"/>
          </p:cNvSpPr>
          <p:nvPr/>
        </p:nvSpPr>
        <p:spPr bwMode="auto">
          <a:xfrm>
            <a:off x="10219745" y="2770954"/>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 name="Line 553"/>
          <p:cNvSpPr>
            <a:spLocks noChangeShapeType="1"/>
          </p:cNvSpPr>
          <p:nvPr/>
        </p:nvSpPr>
        <p:spPr bwMode="auto">
          <a:xfrm>
            <a:off x="10578520" y="2770954"/>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 name="Rectangle 554"/>
          <p:cNvSpPr>
            <a:spLocks noChangeArrowheads="1"/>
          </p:cNvSpPr>
          <p:nvPr/>
        </p:nvSpPr>
        <p:spPr bwMode="auto">
          <a:xfrm>
            <a:off x="10219745" y="2770954"/>
            <a:ext cx="355600" cy="5873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98" name="Oval 555"/>
          <p:cNvSpPr>
            <a:spLocks noChangeArrowheads="1"/>
          </p:cNvSpPr>
          <p:nvPr/>
        </p:nvSpPr>
        <p:spPr bwMode="auto">
          <a:xfrm>
            <a:off x="10216571" y="2702691"/>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99" name="Group 556"/>
          <p:cNvGrpSpPr>
            <a:grpSpLocks/>
          </p:cNvGrpSpPr>
          <p:nvPr/>
        </p:nvGrpSpPr>
        <p:grpSpPr bwMode="auto">
          <a:xfrm>
            <a:off x="10302296" y="2726504"/>
            <a:ext cx="179387" cy="65087"/>
            <a:chOff x="2848" y="848"/>
            <a:chExt cx="140" cy="98"/>
          </a:xfrm>
        </p:grpSpPr>
        <p:sp>
          <p:nvSpPr>
            <p:cNvPr id="100" name="Line 55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 name="Line 55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 name="Line 55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 name="Group 560"/>
          <p:cNvGrpSpPr>
            <a:grpSpLocks/>
          </p:cNvGrpSpPr>
          <p:nvPr/>
        </p:nvGrpSpPr>
        <p:grpSpPr bwMode="auto">
          <a:xfrm flipV="1">
            <a:off x="10302296" y="2726504"/>
            <a:ext cx="179387" cy="65087"/>
            <a:chOff x="2848" y="848"/>
            <a:chExt cx="140" cy="98"/>
          </a:xfrm>
        </p:grpSpPr>
        <p:sp>
          <p:nvSpPr>
            <p:cNvPr id="104" name="Line 56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 name="Line 56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 name="Line 56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7" name="Oval 564"/>
          <p:cNvSpPr>
            <a:spLocks noChangeArrowheads="1"/>
          </p:cNvSpPr>
          <p:nvPr/>
        </p:nvSpPr>
        <p:spPr bwMode="auto">
          <a:xfrm>
            <a:off x="10695995" y="2420116"/>
            <a:ext cx="330200" cy="857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108" name="Line 565"/>
          <p:cNvSpPr>
            <a:spLocks noChangeShapeType="1"/>
          </p:cNvSpPr>
          <p:nvPr/>
        </p:nvSpPr>
        <p:spPr bwMode="auto">
          <a:xfrm>
            <a:off x="10695995" y="2413765"/>
            <a:ext cx="0" cy="5238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 name="Line 566"/>
          <p:cNvSpPr>
            <a:spLocks noChangeShapeType="1"/>
          </p:cNvSpPr>
          <p:nvPr/>
        </p:nvSpPr>
        <p:spPr bwMode="auto">
          <a:xfrm>
            <a:off x="11026195" y="2413765"/>
            <a:ext cx="0" cy="5238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 name="Rectangle 567"/>
          <p:cNvSpPr>
            <a:spLocks noChangeArrowheads="1"/>
          </p:cNvSpPr>
          <p:nvPr/>
        </p:nvSpPr>
        <p:spPr bwMode="auto">
          <a:xfrm>
            <a:off x="10695996" y="2413765"/>
            <a:ext cx="327025" cy="5238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solidFill>
                <a:schemeClr val="bg2"/>
              </a:solidFill>
              <a:latin typeface="Times New Roman" panose="02020603050405020304" pitchFamily="18" charset="0"/>
              <a:ea typeface="宋体" panose="02010600030101010101" pitchFamily="2" charset="-122"/>
            </a:endParaRPr>
          </a:p>
        </p:txBody>
      </p:sp>
      <p:sp>
        <p:nvSpPr>
          <p:cNvPr id="111" name="Oval 568"/>
          <p:cNvSpPr>
            <a:spLocks noChangeArrowheads="1"/>
          </p:cNvSpPr>
          <p:nvPr/>
        </p:nvSpPr>
        <p:spPr bwMode="auto">
          <a:xfrm>
            <a:off x="10692820" y="2351853"/>
            <a:ext cx="330200" cy="10001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112" name="Group 569"/>
          <p:cNvGrpSpPr>
            <a:grpSpLocks/>
          </p:cNvGrpSpPr>
          <p:nvPr/>
        </p:nvGrpSpPr>
        <p:grpSpPr bwMode="auto">
          <a:xfrm>
            <a:off x="10772195" y="2374078"/>
            <a:ext cx="163512" cy="57150"/>
            <a:chOff x="2848" y="848"/>
            <a:chExt cx="140" cy="98"/>
          </a:xfrm>
        </p:grpSpPr>
        <p:sp>
          <p:nvSpPr>
            <p:cNvPr id="113" name="Line 57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 name="Line 57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 name="Line 57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6" name="Group 573"/>
          <p:cNvGrpSpPr>
            <a:grpSpLocks/>
          </p:cNvGrpSpPr>
          <p:nvPr/>
        </p:nvGrpSpPr>
        <p:grpSpPr bwMode="auto">
          <a:xfrm flipV="1">
            <a:off x="10772195" y="2372490"/>
            <a:ext cx="163512" cy="58738"/>
            <a:chOff x="2848" y="848"/>
            <a:chExt cx="140" cy="98"/>
          </a:xfrm>
        </p:grpSpPr>
        <p:sp>
          <p:nvSpPr>
            <p:cNvPr id="117" name="Line 57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 name="Line 57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 name="Line 57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0" name="Oval 577"/>
          <p:cNvSpPr>
            <a:spLocks noChangeArrowheads="1"/>
          </p:cNvSpPr>
          <p:nvPr/>
        </p:nvSpPr>
        <p:spPr bwMode="auto">
          <a:xfrm>
            <a:off x="10781721" y="2778890"/>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121" name="Line 578"/>
          <p:cNvSpPr>
            <a:spLocks noChangeShapeType="1"/>
          </p:cNvSpPr>
          <p:nvPr/>
        </p:nvSpPr>
        <p:spPr bwMode="auto">
          <a:xfrm>
            <a:off x="10781720" y="2770954"/>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 name="Line 579"/>
          <p:cNvSpPr>
            <a:spLocks noChangeShapeType="1"/>
          </p:cNvSpPr>
          <p:nvPr/>
        </p:nvSpPr>
        <p:spPr bwMode="auto">
          <a:xfrm>
            <a:off x="11140495" y="2770954"/>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 name="Rectangle 580"/>
          <p:cNvSpPr>
            <a:spLocks noChangeArrowheads="1"/>
          </p:cNvSpPr>
          <p:nvPr/>
        </p:nvSpPr>
        <p:spPr bwMode="auto">
          <a:xfrm>
            <a:off x="10781720" y="2770954"/>
            <a:ext cx="355600" cy="5873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124" name="Oval 581"/>
          <p:cNvSpPr>
            <a:spLocks noChangeArrowheads="1"/>
          </p:cNvSpPr>
          <p:nvPr/>
        </p:nvSpPr>
        <p:spPr bwMode="auto">
          <a:xfrm>
            <a:off x="10778546" y="2702691"/>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125" name="Group 582"/>
          <p:cNvGrpSpPr>
            <a:grpSpLocks/>
          </p:cNvGrpSpPr>
          <p:nvPr/>
        </p:nvGrpSpPr>
        <p:grpSpPr bwMode="auto">
          <a:xfrm>
            <a:off x="10864271" y="2726504"/>
            <a:ext cx="179387" cy="65087"/>
            <a:chOff x="2848" y="848"/>
            <a:chExt cx="140" cy="98"/>
          </a:xfrm>
        </p:grpSpPr>
        <p:sp>
          <p:nvSpPr>
            <p:cNvPr id="126" name="Line 58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 name="Line 58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 name="Line 58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9" name="Group 586"/>
          <p:cNvGrpSpPr>
            <a:grpSpLocks/>
          </p:cNvGrpSpPr>
          <p:nvPr/>
        </p:nvGrpSpPr>
        <p:grpSpPr bwMode="auto">
          <a:xfrm flipV="1">
            <a:off x="10864271" y="2726504"/>
            <a:ext cx="179387" cy="65087"/>
            <a:chOff x="2848" y="848"/>
            <a:chExt cx="140" cy="98"/>
          </a:xfrm>
        </p:grpSpPr>
        <p:sp>
          <p:nvSpPr>
            <p:cNvPr id="130" name="Line 58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 name="Line 58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 name="Line 58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3" name="Oval 590"/>
          <p:cNvSpPr>
            <a:spLocks noChangeArrowheads="1"/>
          </p:cNvSpPr>
          <p:nvPr/>
        </p:nvSpPr>
        <p:spPr bwMode="auto">
          <a:xfrm>
            <a:off x="9372021" y="2513778"/>
            <a:ext cx="346075" cy="8731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134" name="Line 591"/>
          <p:cNvSpPr>
            <a:spLocks noChangeShapeType="1"/>
          </p:cNvSpPr>
          <p:nvPr/>
        </p:nvSpPr>
        <p:spPr bwMode="auto">
          <a:xfrm>
            <a:off x="9372020" y="2505841"/>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 name="Line 592"/>
          <p:cNvSpPr>
            <a:spLocks noChangeShapeType="1"/>
          </p:cNvSpPr>
          <p:nvPr/>
        </p:nvSpPr>
        <p:spPr bwMode="auto">
          <a:xfrm>
            <a:off x="9718095" y="2505841"/>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 name="Rectangle 593"/>
          <p:cNvSpPr>
            <a:spLocks noChangeArrowheads="1"/>
          </p:cNvSpPr>
          <p:nvPr/>
        </p:nvSpPr>
        <p:spPr bwMode="auto">
          <a:xfrm>
            <a:off x="9372020" y="2505841"/>
            <a:ext cx="342900"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137" name="Oval 594"/>
          <p:cNvSpPr>
            <a:spLocks noChangeArrowheads="1"/>
          </p:cNvSpPr>
          <p:nvPr/>
        </p:nvSpPr>
        <p:spPr bwMode="auto">
          <a:xfrm>
            <a:off x="9368846" y="2442340"/>
            <a:ext cx="346075" cy="103188"/>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138" name="Group 595"/>
          <p:cNvGrpSpPr>
            <a:grpSpLocks/>
          </p:cNvGrpSpPr>
          <p:nvPr/>
        </p:nvGrpSpPr>
        <p:grpSpPr bwMode="auto">
          <a:xfrm>
            <a:off x="9452982" y="2464566"/>
            <a:ext cx="171450" cy="60325"/>
            <a:chOff x="2848" y="848"/>
            <a:chExt cx="140" cy="98"/>
          </a:xfrm>
        </p:grpSpPr>
        <p:sp>
          <p:nvSpPr>
            <p:cNvPr id="139" name="Line 596"/>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 name="Line 597"/>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 name="Line 598"/>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2" name="Group 599"/>
          <p:cNvGrpSpPr>
            <a:grpSpLocks/>
          </p:cNvGrpSpPr>
          <p:nvPr/>
        </p:nvGrpSpPr>
        <p:grpSpPr bwMode="auto">
          <a:xfrm flipV="1">
            <a:off x="9452982" y="2464565"/>
            <a:ext cx="171450" cy="58738"/>
            <a:chOff x="2848" y="848"/>
            <a:chExt cx="140" cy="98"/>
          </a:xfrm>
        </p:grpSpPr>
        <p:sp>
          <p:nvSpPr>
            <p:cNvPr id="143" name="Line 60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 name="Line 60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5" name="Line 60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6" name="Oval 603"/>
          <p:cNvSpPr>
            <a:spLocks noChangeArrowheads="1"/>
          </p:cNvSpPr>
          <p:nvPr/>
        </p:nvSpPr>
        <p:spPr bwMode="auto">
          <a:xfrm>
            <a:off x="9065633" y="3663128"/>
            <a:ext cx="346075" cy="8731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147" name="Line 604"/>
          <p:cNvSpPr>
            <a:spLocks noChangeShapeType="1"/>
          </p:cNvSpPr>
          <p:nvPr/>
        </p:nvSpPr>
        <p:spPr bwMode="auto">
          <a:xfrm>
            <a:off x="9065632" y="3655191"/>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 name="Line 605"/>
          <p:cNvSpPr>
            <a:spLocks noChangeShapeType="1"/>
          </p:cNvSpPr>
          <p:nvPr/>
        </p:nvSpPr>
        <p:spPr bwMode="auto">
          <a:xfrm>
            <a:off x="9411707" y="3655191"/>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 name="Rectangle 606"/>
          <p:cNvSpPr>
            <a:spLocks noChangeArrowheads="1"/>
          </p:cNvSpPr>
          <p:nvPr/>
        </p:nvSpPr>
        <p:spPr bwMode="auto">
          <a:xfrm>
            <a:off x="9065632" y="3655191"/>
            <a:ext cx="342900"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150" name="Oval 607"/>
          <p:cNvSpPr>
            <a:spLocks noChangeArrowheads="1"/>
          </p:cNvSpPr>
          <p:nvPr/>
        </p:nvSpPr>
        <p:spPr bwMode="auto">
          <a:xfrm>
            <a:off x="9062458" y="3591690"/>
            <a:ext cx="346075" cy="103188"/>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151" name="Group 608"/>
          <p:cNvGrpSpPr>
            <a:grpSpLocks/>
          </p:cNvGrpSpPr>
          <p:nvPr/>
        </p:nvGrpSpPr>
        <p:grpSpPr bwMode="auto">
          <a:xfrm>
            <a:off x="9146595" y="3613916"/>
            <a:ext cx="171450" cy="60325"/>
            <a:chOff x="2848" y="848"/>
            <a:chExt cx="140" cy="98"/>
          </a:xfrm>
        </p:grpSpPr>
        <p:sp>
          <p:nvSpPr>
            <p:cNvPr id="152" name="Line 60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 name="Line 61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 name="Line 61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5" name="Group 612"/>
          <p:cNvGrpSpPr>
            <a:grpSpLocks/>
          </p:cNvGrpSpPr>
          <p:nvPr/>
        </p:nvGrpSpPr>
        <p:grpSpPr bwMode="auto">
          <a:xfrm flipV="1">
            <a:off x="9146595" y="3613915"/>
            <a:ext cx="171450" cy="58738"/>
            <a:chOff x="2848" y="848"/>
            <a:chExt cx="140" cy="98"/>
          </a:xfrm>
        </p:grpSpPr>
        <p:sp>
          <p:nvSpPr>
            <p:cNvPr id="156" name="Line 61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7" name="Line 61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 name="Line 61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9" name="Line 616"/>
          <p:cNvSpPr>
            <a:spLocks noChangeShapeType="1"/>
          </p:cNvSpPr>
          <p:nvPr/>
        </p:nvSpPr>
        <p:spPr bwMode="auto">
          <a:xfrm flipV="1">
            <a:off x="10264195" y="4020316"/>
            <a:ext cx="227012" cy="43656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 name="Line 617"/>
          <p:cNvSpPr>
            <a:spLocks noChangeShapeType="1"/>
          </p:cNvSpPr>
          <p:nvPr/>
        </p:nvSpPr>
        <p:spPr bwMode="auto">
          <a:xfrm>
            <a:off x="10388020" y="3758378"/>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 name="Line 618"/>
          <p:cNvSpPr>
            <a:spLocks noChangeShapeType="1"/>
          </p:cNvSpPr>
          <p:nvPr/>
        </p:nvSpPr>
        <p:spPr bwMode="auto">
          <a:xfrm>
            <a:off x="10484857" y="3679003"/>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619"/>
          <p:cNvSpPr>
            <a:spLocks noChangeShapeType="1"/>
          </p:cNvSpPr>
          <p:nvPr/>
        </p:nvSpPr>
        <p:spPr bwMode="auto">
          <a:xfrm flipV="1">
            <a:off x="10721396" y="3764729"/>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620"/>
          <p:cNvSpPr>
            <a:spLocks noChangeShapeType="1"/>
          </p:cNvSpPr>
          <p:nvPr/>
        </p:nvSpPr>
        <p:spPr bwMode="auto">
          <a:xfrm>
            <a:off x="9419645" y="3685353"/>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Line 621"/>
          <p:cNvSpPr>
            <a:spLocks noChangeShapeType="1"/>
          </p:cNvSpPr>
          <p:nvPr/>
        </p:nvSpPr>
        <p:spPr bwMode="auto">
          <a:xfrm>
            <a:off x="9714921" y="2532829"/>
            <a:ext cx="509587"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Line 622"/>
          <p:cNvSpPr>
            <a:spLocks noChangeShapeType="1"/>
          </p:cNvSpPr>
          <p:nvPr/>
        </p:nvSpPr>
        <p:spPr bwMode="auto">
          <a:xfrm>
            <a:off x="9281532" y="2361378"/>
            <a:ext cx="152400"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 name="Freeform 623"/>
          <p:cNvSpPr>
            <a:spLocks/>
          </p:cNvSpPr>
          <p:nvPr/>
        </p:nvSpPr>
        <p:spPr bwMode="auto">
          <a:xfrm>
            <a:off x="8602082" y="4367979"/>
            <a:ext cx="2979738" cy="1455737"/>
          </a:xfrm>
          <a:custGeom>
            <a:avLst/>
            <a:gdLst>
              <a:gd name="T0" fmla="*/ 2147483646 w 1877"/>
              <a:gd name="T1" fmla="*/ 2147483646 h 917"/>
              <a:gd name="T2" fmla="*/ 2147483646 w 1877"/>
              <a:gd name="T3" fmla="*/ 2147483646 h 917"/>
              <a:gd name="T4" fmla="*/ 2147483646 w 1877"/>
              <a:gd name="T5" fmla="*/ 2147483646 h 917"/>
              <a:gd name="T6" fmla="*/ 2147483646 w 1877"/>
              <a:gd name="T7" fmla="*/ 2147483646 h 917"/>
              <a:gd name="T8" fmla="*/ 2147483646 w 1877"/>
              <a:gd name="T9" fmla="*/ 2147483646 h 917"/>
              <a:gd name="T10" fmla="*/ 2147483646 w 1877"/>
              <a:gd name="T11" fmla="*/ 2147483646 h 917"/>
              <a:gd name="T12" fmla="*/ 2147483646 w 1877"/>
              <a:gd name="T13" fmla="*/ 2147483646 h 917"/>
              <a:gd name="T14" fmla="*/ 2147483646 w 1877"/>
              <a:gd name="T15" fmla="*/ 2147483646 h 917"/>
              <a:gd name="T16" fmla="*/ 2147483646 w 1877"/>
              <a:gd name="T17" fmla="*/ 2147483646 h 917"/>
              <a:gd name="T18" fmla="*/ 2147483646 w 1877"/>
              <a:gd name="T19" fmla="*/ 2147483646 h 917"/>
              <a:gd name="T20" fmla="*/ 2147483646 w 1877"/>
              <a:gd name="T21" fmla="*/ 2147483646 h 917"/>
              <a:gd name="T22" fmla="*/ 2147483646 w 1877"/>
              <a:gd name="T23" fmla="*/ 2147483646 h 917"/>
              <a:gd name="T24" fmla="*/ 2147483646 w 1877"/>
              <a:gd name="T25" fmla="*/ 2147483646 h 917"/>
              <a:gd name="T26" fmla="*/ 2147483646 w 1877"/>
              <a:gd name="T27" fmla="*/ 2147483646 h 917"/>
              <a:gd name="T28" fmla="*/ 2147483646 w 1877"/>
              <a:gd name="T29" fmla="*/ 2147483646 h 917"/>
              <a:gd name="T30" fmla="*/ 2147483646 w 1877"/>
              <a:gd name="T31" fmla="*/ 2147483646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7" name="Line 624"/>
          <p:cNvSpPr>
            <a:spLocks noChangeShapeType="1"/>
          </p:cNvSpPr>
          <p:nvPr/>
        </p:nvSpPr>
        <p:spPr bwMode="auto">
          <a:xfrm rot="16200000">
            <a:off x="10837283" y="5104578"/>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8" name="Line 625"/>
          <p:cNvSpPr>
            <a:spLocks noChangeShapeType="1"/>
          </p:cNvSpPr>
          <p:nvPr/>
        </p:nvSpPr>
        <p:spPr bwMode="auto">
          <a:xfrm rot="5400000" flipV="1">
            <a:off x="10983333" y="5385566"/>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9" name="Line 626"/>
          <p:cNvSpPr>
            <a:spLocks noChangeShapeType="1"/>
          </p:cNvSpPr>
          <p:nvPr/>
        </p:nvSpPr>
        <p:spPr bwMode="auto">
          <a:xfrm rot="16200000">
            <a:off x="11169070" y="5061715"/>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0" name="Group 627"/>
          <p:cNvGrpSpPr>
            <a:grpSpLocks/>
          </p:cNvGrpSpPr>
          <p:nvPr/>
        </p:nvGrpSpPr>
        <p:grpSpPr bwMode="auto">
          <a:xfrm>
            <a:off x="10748382" y="4771203"/>
            <a:ext cx="501650" cy="234950"/>
            <a:chOff x="4701" y="2996"/>
            <a:chExt cx="316" cy="148"/>
          </a:xfrm>
        </p:grpSpPr>
        <p:sp>
          <p:nvSpPr>
            <p:cNvPr id="171" name="Oval 628"/>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172" name="Line 629"/>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 name="Line 630"/>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 name="Rectangle 631"/>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175" name="Oval 632"/>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176" name="Group 633"/>
            <p:cNvGrpSpPr>
              <a:grpSpLocks/>
            </p:cNvGrpSpPr>
            <p:nvPr/>
          </p:nvGrpSpPr>
          <p:grpSpPr bwMode="auto">
            <a:xfrm>
              <a:off x="4776" y="3017"/>
              <a:ext cx="156" cy="56"/>
              <a:chOff x="2848" y="848"/>
              <a:chExt cx="140" cy="98"/>
            </a:xfrm>
          </p:grpSpPr>
          <p:sp>
            <p:nvSpPr>
              <p:cNvPr id="181" name="Line 63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2" name="Line 63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3" name="Line 63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7" name="Group 637"/>
            <p:cNvGrpSpPr>
              <a:grpSpLocks/>
            </p:cNvGrpSpPr>
            <p:nvPr/>
          </p:nvGrpSpPr>
          <p:grpSpPr bwMode="auto">
            <a:xfrm flipV="1">
              <a:off x="4776" y="3016"/>
              <a:ext cx="156" cy="56"/>
              <a:chOff x="2848" y="848"/>
              <a:chExt cx="140" cy="98"/>
            </a:xfrm>
          </p:grpSpPr>
          <p:sp>
            <p:nvSpPr>
              <p:cNvPr id="178" name="Line 63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 name="Line 63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 name="Line 64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84" name="Group 641"/>
          <p:cNvGrpSpPr>
            <a:grpSpLocks/>
          </p:cNvGrpSpPr>
          <p:nvPr/>
        </p:nvGrpSpPr>
        <p:grpSpPr bwMode="auto">
          <a:xfrm>
            <a:off x="9932407" y="4494978"/>
            <a:ext cx="501650" cy="234950"/>
            <a:chOff x="3600" y="219"/>
            <a:chExt cx="360" cy="175"/>
          </a:xfrm>
        </p:grpSpPr>
        <p:sp>
          <p:nvSpPr>
            <p:cNvPr id="185" name="Oval 642"/>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186" name="Line 64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 name="Line 64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 name="Rectangle 645"/>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189" name="Oval 646"/>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190" name="Group 647"/>
            <p:cNvGrpSpPr>
              <a:grpSpLocks/>
            </p:cNvGrpSpPr>
            <p:nvPr/>
          </p:nvGrpSpPr>
          <p:grpSpPr bwMode="auto">
            <a:xfrm>
              <a:off x="3686" y="244"/>
              <a:ext cx="177" cy="66"/>
              <a:chOff x="2848" y="848"/>
              <a:chExt cx="140" cy="98"/>
            </a:xfrm>
          </p:grpSpPr>
          <p:sp>
            <p:nvSpPr>
              <p:cNvPr id="195" name="Line 64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 name="Line 64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7" name="Line 65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1" name="Group 651"/>
            <p:cNvGrpSpPr>
              <a:grpSpLocks/>
            </p:cNvGrpSpPr>
            <p:nvPr/>
          </p:nvGrpSpPr>
          <p:grpSpPr bwMode="auto">
            <a:xfrm flipV="1">
              <a:off x="3686" y="243"/>
              <a:ext cx="177" cy="66"/>
              <a:chOff x="2848" y="848"/>
              <a:chExt cx="140" cy="98"/>
            </a:xfrm>
          </p:grpSpPr>
          <p:sp>
            <p:nvSpPr>
              <p:cNvPr id="192" name="Line 65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3" name="Line 65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 name="Line 65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98" name="Group 655"/>
          <p:cNvGrpSpPr>
            <a:grpSpLocks/>
          </p:cNvGrpSpPr>
          <p:nvPr/>
        </p:nvGrpSpPr>
        <p:grpSpPr bwMode="auto">
          <a:xfrm>
            <a:off x="9267245" y="4799778"/>
            <a:ext cx="501650" cy="234950"/>
            <a:chOff x="3600" y="219"/>
            <a:chExt cx="360" cy="175"/>
          </a:xfrm>
        </p:grpSpPr>
        <p:sp>
          <p:nvSpPr>
            <p:cNvPr id="199" name="Oval 656"/>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200" name="Line 65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 name="Line 65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2" name="Rectangle 659"/>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203" name="Oval 660"/>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204" name="Group 661"/>
            <p:cNvGrpSpPr>
              <a:grpSpLocks/>
            </p:cNvGrpSpPr>
            <p:nvPr/>
          </p:nvGrpSpPr>
          <p:grpSpPr bwMode="auto">
            <a:xfrm>
              <a:off x="3686" y="244"/>
              <a:ext cx="177" cy="66"/>
              <a:chOff x="2848" y="848"/>
              <a:chExt cx="140" cy="98"/>
            </a:xfrm>
          </p:grpSpPr>
          <p:sp>
            <p:nvSpPr>
              <p:cNvPr id="209" name="Line 66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 name="Line 66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 name="Line 66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5" name="Group 665"/>
            <p:cNvGrpSpPr>
              <a:grpSpLocks/>
            </p:cNvGrpSpPr>
            <p:nvPr/>
          </p:nvGrpSpPr>
          <p:grpSpPr bwMode="auto">
            <a:xfrm flipV="1">
              <a:off x="3686" y="243"/>
              <a:ext cx="177" cy="66"/>
              <a:chOff x="2848" y="848"/>
              <a:chExt cx="140" cy="98"/>
            </a:xfrm>
          </p:grpSpPr>
          <p:sp>
            <p:nvSpPr>
              <p:cNvPr id="206" name="Line 66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 name="Line 66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8" name="Line 66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12" name="Line 669"/>
          <p:cNvSpPr>
            <a:spLocks noChangeShapeType="1"/>
          </p:cNvSpPr>
          <p:nvPr/>
        </p:nvSpPr>
        <p:spPr bwMode="auto">
          <a:xfrm>
            <a:off x="10381671" y="4706115"/>
            <a:ext cx="358775"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 name="Line 670"/>
          <p:cNvSpPr>
            <a:spLocks noChangeShapeType="1"/>
          </p:cNvSpPr>
          <p:nvPr/>
        </p:nvSpPr>
        <p:spPr bwMode="auto">
          <a:xfrm flipV="1">
            <a:off x="9729208" y="4718815"/>
            <a:ext cx="277813" cy="10953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 name="Line 671"/>
          <p:cNvSpPr>
            <a:spLocks noChangeShapeType="1"/>
          </p:cNvSpPr>
          <p:nvPr/>
        </p:nvSpPr>
        <p:spPr bwMode="auto">
          <a:xfrm flipV="1">
            <a:off x="9772070" y="4922015"/>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 name="Line 672"/>
          <p:cNvSpPr>
            <a:spLocks noChangeShapeType="1"/>
          </p:cNvSpPr>
          <p:nvPr/>
        </p:nvSpPr>
        <p:spPr bwMode="auto">
          <a:xfrm flipH="1">
            <a:off x="9067220" y="4668015"/>
            <a:ext cx="254000" cy="4699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 name="Line 673"/>
          <p:cNvSpPr>
            <a:spLocks noChangeShapeType="1"/>
          </p:cNvSpPr>
          <p:nvPr/>
        </p:nvSpPr>
        <p:spPr bwMode="auto">
          <a:xfrm>
            <a:off x="9092620" y="4718815"/>
            <a:ext cx="1968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7" name="Line 674"/>
          <p:cNvSpPr>
            <a:spLocks noChangeShapeType="1"/>
          </p:cNvSpPr>
          <p:nvPr/>
        </p:nvSpPr>
        <p:spPr bwMode="auto">
          <a:xfrm>
            <a:off x="8952921" y="5055365"/>
            <a:ext cx="153987"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8" name="Line 675"/>
          <p:cNvSpPr>
            <a:spLocks noChangeShapeType="1"/>
          </p:cNvSpPr>
          <p:nvPr/>
        </p:nvSpPr>
        <p:spPr bwMode="auto">
          <a:xfrm>
            <a:off x="9205332" y="5134740"/>
            <a:ext cx="490538"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9" name="Line 676"/>
          <p:cNvSpPr>
            <a:spLocks noChangeShapeType="1"/>
          </p:cNvSpPr>
          <p:nvPr/>
        </p:nvSpPr>
        <p:spPr bwMode="auto">
          <a:xfrm flipH="1">
            <a:off x="9445046" y="5042666"/>
            <a:ext cx="53975" cy="857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0" name="Line 677"/>
          <p:cNvSpPr>
            <a:spLocks noChangeShapeType="1"/>
          </p:cNvSpPr>
          <p:nvPr/>
        </p:nvSpPr>
        <p:spPr bwMode="auto">
          <a:xfrm>
            <a:off x="9257721" y="5131565"/>
            <a:ext cx="1587"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 name="Line 678"/>
          <p:cNvSpPr>
            <a:spLocks noChangeShapeType="1"/>
          </p:cNvSpPr>
          <p:nvPr/>
        </p:nvSpPr>
        <p:spPr bwMode="auto">
          <a:xfrm flipH="1" flipV="1">
            <a:off x="9654595" y="5139503"/>
            <a:ext cx="0" cy="762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2" name="Line 679"/>
          <p:cNvSpPr>
            <a:spLocks noChangeShapeType="1"/>
          </p:cNvSpPr>
          <p:nvPr/>
        </p:nvSpPr>
        <p:spPr bwMode="auto">
          <a:xfrm>
            <a:off x="9735557" y="4998216"/>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 name="Line 680"/>
          <p:cNvSpPr>
            <a:spLocks noChangeShapeType="1"/>
          </p:cNvSpPr>
          <p:nvPr/>
        </p:nvSpPr>
        <p:spPr bwMode="auto">
          <a:xfrm>
            <a:off x="9184695" y="4933128"/>
            <a:ext cx="8096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24" name="Group 681"/>
          <p:cNvGrpSpPr>
            <a:grpSpLocks/>
          </p:cNvGrpSpPr>
          <p:nvPr/>
        </p:nvGrpSpPr>
        <p:grpSpPr bwMode="auto">
          <a:xfrm>
            <a:off x="8370308" y="1693040"/>
            <a:ext cx="3021013" cy="3981450"/>
            <a:chOff x="-1203" y="1352"/>
            <a:chExt cx="1903" cy="2508"/>
          </a:xfrm>
        </p:grpSpPr>
        <p:grpSp>
          <p:nvGrpSpPr>
            <p:cNvPr id="225" name="Group 682"/>
            <p:cNvGrpSpPr>
              <a:grpSpLocks/>
            </p:cNvGrpSpPr>
            <p:nvPr/>
          </p:nvGrpSpPr>
          <p:grpSpPr bwMode="auto">
            <a:xfrm>
              <a:off x="-1203" y="1647"/>
              <a:ext cx="436" cy="114"/>
              <a:chOff x="3072" y="739"/>
              <a:chExt cx="652" cy="146"/>
            </a:xfrm>
          </p:grpSpPr>
          <p:pic>
            <p:nvPicPr>
              <p:cNvPr id="262" name="Picture 683" descr="lgv_fqm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3" name="Line 684"/>
              <p:cNvSpPr>
                <a:spLocks noChangeShapeType="1"/>
              </p:cNvSpPr>
              <p:nvPr/>
            </p:nvSpPr>
            <p:spPr bwMode="auto">
              <a:xfrm flipH="1">
                <a:off x="3104" y="784"/>
                <a:ext cx="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4" name="Line 685"/>
              <p:cNvSpPr>
                <a:spLocks noChangeShapeType="1"/>
              </p:cNvSpPr>
              <p:nvPr/>
            </p:nvSpPr>
            <p:spPr bwMode="auto">
              <a:xfrm flipH="1">
                <a:off x="3072" y="76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226" name="Picture 686" descr="imgyjavg[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7" y="1466"/>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7" name="Group 687"/>
            <p:cNvGrpSpPr>
              <a:grpSpLocks/>
            </p:cNvGrpSpPr>
            <p:nvPr/>
          </p:nvGrpSpPr>
          <p:grpSpPr bwMode="auto">
            <a:xfrm>
              <a:off x="-546" y="1352"/>
              <a:ext cx="256" cy="269"/>
              <a:chOff x="2870" y="1518"/>
              <a:chExt cx="292" cy="320"/>
            </a:xfrm>
          </p:grpSpPr>
          <p:graphicFrame>
            <p:nvGraphicFramePr>
              <p:cNvPr id="260" name="Object 68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1033" name="Clip" r:id="rId6" imgW="826829" imgH="840406" progId="">
                      <p:embed/>
                    </p:oleObj>
                  </mc:Choice>
                  <mc:Fallback>
                    <p:oleObj name="Clip" r:id="rId6" imgW="826829" imgH="840406"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1" name="Object 68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1034" name="Clip" r:id="rId8" imgW="1268295" imgH="1199426" progId="">
                      <p:embed/>
                    </p:oleObj>
                  </mc:Choice>
                  <mc:Fallback>
                    <p:oleObj name="Clip" r:id="rId8" imgW="1268295" imgH="1199426"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28" name="Group 690"/>
            <p:cNvGrpSpPr>
              <a:grpSpLocks/>
            </p:cNvGrpSpPr>
            <p:nvPr/>
          </p:nvGrpSpPr>
          <p:grpSpPr bwMode="auto">
            <a:xfrm>
              <a:off x="-1002" y="2262"/>
              <a:ext cx="209" cy="224"/>
              <a:chOff x="2870" y="1518"/>
              <a:chExt cx="292" cy="320"/>
            </a:xfrm>
          </p:grpSpPr>
          <p:graphicFrame>
            <p:nvGraphicFramePr>
              <p:cNvPr id="258" name="Object 69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1035" name="Clip" r:id="rId10" imgW="826829" imgH="840406" progId="">
                      <p:embed/>
                    </p:oleObj>
                  </mc:Choice>
                  <mc:Fallback>
                    <p:oleObj name="Clip" r:id="rId10" imgW="826829" imgH="840406"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9" name="Object 69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1036" name="Clip" r:id="rId11" imgW="1268295" imgH="1199426" progId="">
                      <p:embed/>
                    </p:oleObj>
                  </mc:Choice>
                  <mc:Fallback>
                    <p:oleObj name="Clip" r:id="rId11" imgW="1268295" imgH="1199426"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29" name="Object 693"/>
            <p:cNvGraphicFramePr>
              <a:graphicFrameLocks noChangeAspect="1"/>
            </p:cNvGraphicFramePr>
            <p:nvPr/>
          </p:nvGraphicFramePr>
          <p:xfrm>
            <a:off x="-732" y="2289"/>
            <a:ext cx="207" cy="173"/>
          </p:xfrm>
          <a:graphic>
            <a:graphicData uri="http://schemas.openxmlformats.org/presentationml/2006/ole">
              <mc:AlternateContent xmlns:mc="http://schemas.openxmlformats.org/markup-compatibility/2006">
                <mc:Choice xmlns:v="urn:schemas-microsoft-com:vml" Requires="v">
                  <p:oleObj spid="_x0000_s41037" name="Clip" r:id="rId12" imgW="1307263" imgH="1084139" progId="">
                    <p:embed/>
                  </p:oleObj>
                </mc:Choice>
                <mc:Fallback>
                  <p:oleObj name="Clip" r:id="rId12" imgW="1307263" imgH="1084139"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2" y="2289"/>
                          <a:ext cx="207" cy="1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30" name="Group 694"/>
            <p:cNvGrpSpPr>
              <a:grpSpLocks/>
            </p:cNvGrpSpPr>
            <p:nvPr/>
          </p:nvGrpSpPr>
          <p:grpSpPr bwMode="auto">
            <a:xfrm>
              <a:off x="310" y="3575"/>
              <a:ext cx="125" cy="230"/>
              <a:chOff x="4180" y="783"/>
              <a:chExt cx="150" cy="307"/>
            </a:xfrm>
          </p:grpSpPr>
          <p:sp>
            <p:nvSpPr>
              <p:cNvPr id="250" name="AutoShape 695"/>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251" name="Rectangle 696"/>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252" name="Rectangle 69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253" name="AutoShape 69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254" name="Line 699"/>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5" name="Line 700"/>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 name="Rectangle 70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257" name="Rectangle 702"/>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graphicFrame>
          <p:nvGraphicFramePr>
            <p:cNvPr id="231" name="Object 703"/>
            <p:cNvGraphicFramePr>
              <a:graphicFrameLocks noChangeAspect="1"/>
            </p:cNvGraphicFramePr>
            <p:nvPr/>
          </p:nvGraphicFramePr>
          <p:xfrm>
            <a:off x="-975" y="3384"/>
            <a:ext cx="216" cy="180"/>
          </p:xfrm>
          <a:graphic>
            <a:graphicData uri="http://schemas.openxmlformats.org/presentationml/2006/ole">
              <mc:AlternateContent xmlns:mc="http://schemas.openxmlformats.org/markup-compatibility/2006">
                <mc:Choice xmlns:v="urn:schemas-microsoft-com:vml" Requires="v">
                  <p:oleObj spid="_x0000_s41038" name="Clip" r:id="rId14" imgW="1307263" imgH="1084139" progId="">
                    <p:embed/>
                  </p:oleObj>
                </mc:Choice>
                <mc:Fallback>
                  <p:oleObj name="Clip" r:id="rId14" imgW="1307263" imgH="1084139"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5" y="3384"/>
                          <a:ext cx="216" cy="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2" name="Object 704"/>
            <p:cNvGraphicFramePr>
              <a:graphicFrameLocks noChangeAspect="1"/>
            </p:cNvGraphicFramePr>
            <p:nvPr/>
          </p:nvGraphicFramePr>
          <p:xfrm>
            <a:off x="-871" y="3184"/>
            <a:ext cx="216" cy="180"/>
          </p:xfrm>
          <a:graphic>
            <a:graphicData uri="http://schemas.openxmlformats.org/presentationml/2006/ole">
              <mc:AlternateContent xmlns:mc="http://schemas.openxmlformats.org/markup-compatibility/2006">
                <mc:Choice xmlns:v="urn:schemas-microsoft-com:vml" Requires="v">
                  <p:oleObj spid="_x0000_s41039" name="Clip" r:id="rId15" imgW="1307263" imgH="1084139" progId="">
                    <p:embed/>
                  </p:oleObj>
                </mc:Choice>
                <mc:Fallback>
                  <p:oleObj name="Clip" r:id="rId15" imgW="1307263" imgH="1084139"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1" y="3184"/>
                          <a:ext cx="216" cy="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3" name="Object 705"/>
            <p:cNvGraphicFramePr>
              <a:graphicFrameLocks noChangeAspect="1"/>
            </p:cNvGraphicFramePr>
            <p:nvPr/>
          </p:nvGraphicFramePr>
          <p:xfrm>
            <a:off x="-703" y="3544"/>
            <a:ext cx="216" cy="180"/>
          </p:xfrm>
          <a:graphic>
            <a:graphicData uri="http://schemas.openxmlformats.org/presentationml/2006/ole">
              <mc:AlternateContent xmlns:mc="http://schemas.openxmlformats.org/markup-compatibility/2006">
                <mc:Choice xmlns:v="urn:schemas-microsoft-com:vml" Requires="v">
                  <p:oleObj spid="_x0000_s41040" name="Clip" r:id="rId16" imgW="1307263" imgH="1084139" progId="">
                    <p:embed/>
                  </p:oleObj>
                </mc:Choice>
                <mc:Fallback>
                  <p:oleObj name="Clip" r:id="rId16" imgW="1307263" imgH="1084139"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3" y="3544"/>
                          <a:ext cx="216" cy="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4" name="Object 706"/>
            <p:cNvGraphicFramePr>
              <a:graphicFrameLocks noChangeAspect="1"/>
            </p:cNvGraphicFramePr>
            <p:nvPr/>
          </p:nvGraphicFramePr>
          <p:xfrm>
            <a:off x="-489" y="3546"/>
            <a:ext cx="216" cy="180"/>
          </p:xfrm>
          <a:graphic>
            <a:graphicData uri="http://schemas.openxmlformats.org/presentationml/2006/ole">
              <mc:AlternateContent xmlns:mc="http://schemas.openxmlformats.org/markup-compatibility/2006">
                <mc:Choice xmlns:v="urn:schemas-microsoft-com:vml" Requires="v">
                  <p:oleObj spid="_x0000_s41041" name="Clip" r:id="rId17" imgW="1307263" imgH="1084139" progId="">
                    <p:embed/>
                  </p:oleObj>
                </mc:Choice>
                <mc:Fallback>
                  <p:oleObj name="Clip" r:id="rId17" imgW="1307263" imgH="1084139"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9" y="3546"/>
                          <a:ext cx="216" cy="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35" name="Group 707"/>
            <p:cNvGrpSpPr>
              <a:grpSpLocks/>
            </p:cNvGrpSpPr>
            <p:nvPr/>
          </p:nvGrpSpPr>
          <p:grpSpPr bwMode="auto">
            <a:xfrm>
              <a:off x="83" y="3625"/>
              <a:ext cx="172" cy="215"/>
              <a:chOff x="2870" y="1518"/>
              <a:chExt cx="292" cy="320"/>
            </a:xfrm>
          </p:grpSpPr>
          <p:graphicFrame>
            <p:nvGraphicFramePr>
              <p:cNvPr id="248" name="Object 70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1042" name="Clip" r:id="rId18" imgW="826829" imgH="840406" progId="">
                      <p:embed/>
                    </p:oleObj>
                  </mc:Choice>
                  <mc:Fallback>
                    <p:oleObj name="Clip" r:id="rId18" imgW="826829" imgH="840406"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9" name="Object 70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1043" name="Clip" r:id="rId19" imgW="1268295" imgH="1199426" progId="">
                      <p:embed/>
                    </p:oleObj>
                  </mc:Choice>
                  <mc:Fallback>
                    <p:oleObj name="Clip" r:id="rId19" imgW="1268295" imgH="1199426"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36" name="Group 710"/>
            <p:cNvGrpSpPr>
              <a:grpSpLocks/>
            </p:cNvGrpSpPr>
            <p:nvPr/>
          </p:nvGrpSpPr>
          <p:grpSpPr bwMode="auto">
            <a:xfrm>
              <a:off x="-201" y="3657"/>
              <a:ext cx="220" cy="203"/>
              <a:chOff x="2870" y="1518"/>
              <a:chExt cx="292" cy="320"/>
            </a:xfrm>
          </p:grpSpPr>
          <p:graphicFrame>
            <p:nvGraphicFramePr>
              <p:cNvPr id="246" name="Object 71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1044" name="Clip" r:id="rId20" imgW="826829" imgH="840406" progId="">
                      <p:embed/>
                    </p:oleObj>
                  </mc:Choice>
                  <mc:Fallback>
                    <p:oleObj name="Clip" r:id="rId20" imgW="826829" imgH="840406"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7" name="Object 71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1045" name="Clip" r:id="rId21" imgW="1268295" imgH="1199426" progId="">
                      <p:embed/>
                    </p:oleObj>
                  </mc:Choice>
                  <mc:Fallback>
                    <p:oleObj name="Clip" r:id="rId21" imgW="1268295" imgH="1199426"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37" name="Group 713"/>
            <p:cNvGrpSpPr>
              <a:grpSpLocks/>
            </p:cNvGrpSpPr>
            <p:nvPr/>
          </p:nvGrpSpPr>
          <p:grpSpPr bwMode="auto">
            <a:xfrm>
              <a:off x="569" y="3419"/>
              <a:ext cx="131" cy="258"/>
              <a:chOff x="4180" y="783"/>
              <a:chExt cx="150" cy="307"/>
            </a:xfrm>
          </p:grpSpPr>
          <p:sp>
            <p:nvSpPr>
              <p:cNvPr id="238" name="AutoShape 71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239" name="Rectangle 71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240" name="Rectangle 71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241" name="AutoShape 71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242" name="Line 71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3" name="Line 71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4" name="Rectangle 72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245" name="Rectangle 72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grpSp>
      <p:sp>
        <p:nvSpPr>
          <p:cNvPr id="265" name="Line 722"/>
          <p:cNvSpPr>
            <a:spLocks noChangeShapeType="1"/>
          </p:cNvSpPr>
          <p:nvPr/>
        </p:nvSpPr>
        <p:spPr bwMode="auto">
          <a:xfrm flipH="1">
            <a:off x="9273596" y="3455166"/>
            <a:ext cx="3175" cy="14446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 name="Line 723"/>
          <p:cNvSpPr>
            <a:spLocks noChangeShapeType="1"/>
          </p:cNvSpPr>
          <p:nvPr/>
        </p:nvSpPr>
        <p:spPr bwMode="auto">
          <a:xfrm flipV="1">
            <a:off x="10570583" y="2437578"/>
            <a:ext cx="123825" cy="873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 name="Line 724"/>
          <p:cNvSpPr>
            <a:spLocks noChangeShapeType="1"/>
          </p:cNvSpPr>
          <p:nvPr/>
        </p:nvSpPr>
        <p:spPr bwMode="auto">
          <a:xfrm>
            <a:off x="10397545" y="2610615"/>
            <a:ext cx="0"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 name="Line 725"/>
          <p:cNvSpPr>
            <a:spLocks noChangeShapeType="1"/>
          </p:cNvSpPr>
          <p:nvPr/>
        </p:nvSpPr>
        <p:spPr bwMode="auto">
          <a:xfrm flipV="1">
            <a:off x="10581696" y="2507429"/>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 name="Line 726"/>
          <p:cNvSpPr>
            <a:spLocks noChangeShapeType="1"/>
          </p:cNvSpPr>
          <p:nvPr/>
        </p:nvSpPr>
        <p:spPr bwMode="auto">
          <a:xfrm>
            <a:off x="10934120" y="2505840"/>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 name="Line 727"/>
          <p:cNvSpPr>
            <a:spLocks noChangeShapeType="1"/>
          </p:cNvSpPr>
          <p:nvPr/>
        </p:nvSpPr>
        <p:spPr bwMode="auto">
          <a:xfrm>
            <a:off x="10588045" y="2812228"/>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 name="Line 728"/>
          <p:cNvSpPr>
            <a:spLocks noChangeShapeType="1"/>
          </p:cNvSpPr>
          <p:nvPr/>
        </p:nvSpPr>
        <p:spPr bwMode="auto">
          <a:xfrm flipV="1">
            <a:off x="8883071" y="3679004"/>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Line 729"/>
          <p:cNvSpPr>
            <a:spLocks noChangeShapeType="1"/>
          </p:cNvSpPr>
          <p:nvPr/>
        </p:nvSpPr>
        <p:spPr bwMode="auto">
          <a:xfrm flipV="1">
            <a:off x="11002383" y="2205804"/>
            <a:ext cx="238125" cy="1682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3" name="Line 730"/>
          <p:cNvSpPr>
            <a:spLocks noChangeShapeType="1"/>
          </p:cNvSpPr>
          <p:nvPr/>
        </p:nvSpPr>
        <p:spPr bwMode="auto">
          <a:xfrm>
            <a:off x="11142082" y="2802703"/>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4" name="Line 731"/>
          <p:cNvSpPr>
            <a:spLocks noChangeShapeType="1"/>
          </p:cNvSpPr>
          <p:nvPr/>
        </p:nvSpPr>
        <p:spPr bwMode="auto">
          <a:xfrm flipH="1">
            <a:off x="10288008" y="2878903"/>
            <a:ext cx="98425" cy="704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 name="Line 732"/>
          <p:cNvSpPr>
            <a:spLocks noChangeShapeType="1"/>
          </p:cNvSpPr>
          <p:nvPr/>
        </p:nvSpPr>
        <p:spPr bwMode="auto">
          <a:xfrm flipH="1">
            <a:off x="10878558" y="2878904"/>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76" name="Group 733"/>
          <p:cNvGrpSpPr>
            <a:grpSpLocks/>
          </p:cNvGrpSpPr>
          <p:nvPr/>
        </p:nvGrpSpPr>
        <p:grpSpPr bwMode="auto">
          <a:xfrm>
            <a:off x="9930820" y="4496565"/>
            <a:ext cx="501650" cy="234950"/>
            <a:chOff x="4701" y="2996"/>
            <a:chExt cx="316" cy="148"/>
          </a:xfrm>
        </p:grpSpPr>
        <p:sp>
          <p:nvSpPr>
            <p:cNvPr id="277" name="Oval 734"/>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278" name="Line 735"/>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 name="Line 736"/>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0" name="Rectangle 737"/>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281" name="Oval 738"/>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282" name="Group 739"/>
            <p:cNvGrpSpPr>
              <a:grpSpLocks/>
            </p:cNvGrpSpPr>
            <p:nvPr/>
          </p:nvGrpSpPr>
          <p:grpSpPr bwMode="auto">
            <a:xfrm>
              <a:off x="4776" y="3017"/>
              <a:ext cx="156" cy="56"/>
              <a:chOff x="2848" y="848"/>
              <a:chExt cx="140" cy="98"/>
            </a:xfrm>
          </p:grpSpPr>
          <p:sp>
            <p:nvSpPr>
              <p:cNvPr id="287" name="Line 74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 name="Line 74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 name="Line 74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3" name="Group 743"/>
            <p:cNvGrpSpPr>
              <a:grpSpLocks/>
            </p:cNvGrpSpPr>
            <p:nvPr/>
          </p:nvGrpSpPr>
          <p:grpSpPr bwMode="auto">
            <a:xfrm flipV="1">
              <a:off x="4776" y="3016"/>
              <a:ext cx="156" cy="56"/>
              <a:chOff x="2848" y="848"/>
              <a:chExt cx="140" cy="98"/>
            </a:xfrm>
          </p:grpSpPr>
          <p:sp>
            <p:nvSpPr>
              <p:cNvPr id="284" name="Line 74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5" name="Line 74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 name="Line 74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90" name="Group 747"/>
          <p:cNvGrpSpPr>
            <a:grpSpLocks/>
          </p:cNvGrpSpPr>
          <p:nvPr/>
        </p:nvGrpSpPr>
        <p:grpSpPr bwMode="auto">
          <a:xfrm>
            <a:off x="9265657" y="4798190"/>
            <a:ext cx="501650" cy="234950"/>
            <a:chOff x="4701" y="2996"/>
            <a:chExt cx="316" cy="148"/>
          </a:xfrm>
        </p:grpSpPr>
        <p:sp>
          <p:nvSpPr>
            <p:cNvPr id="291" name="Oval 748"/>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292" name="Line 749"/>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3" name="Line 750"/>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4" name="Rectangle 751"/>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295" name="Oval 752"/>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296" name="Group 753"/>
            <p:cNvGrpSpPr>
              <a:grpSpLocks/>
            </p:cNvGrpSpPr>
            <p:nvPr/>
          </p:nvGrpSpPr>
          <p:grpSpPr bwMode="auto">
            <a:xfrm>
              <a:off x="4776" y="3017"/>
              <a:ext cx="156" cy="56"/>
              <a:chOff x="2848" y="848"/>
              <a:chExt cx="140" cy="98"/>
            </a:xfrm>
          </p:grpSpPr>
          <p:sp>
            <p:nvSpPr>
              <p:cNvPr id="301" name="Line 75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2" name="Line 75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3" name="Line 75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97" name="Group 757"/>
            <p:cNvGrpSpPr>
              <a:grpSpLocks/>
            </p:cNvGrpSpPr>
            <p:nvPr/>
          </p:nvGrpSpPr>
          <p:grpSpPr bwMode="auto">
            <a:xfrm flipV="1">
              <a:off x="4776" y="3016"/>
              <a:ext cx="156" cy="56"/>
              <a:chOff x="2848" y="848"/>
              <a:chExt cx="140" cy="98"/>
            </a:xfrm>
          </p:grpSpPr>
          <p:sp>
            <p:nvSpPr>
              <p:cNvPr id="298" name="Line 75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9" name="Line 75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0" name="Line 76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04" name="Group 761"/>
          <p:cNvGrpSpPr>
            <a:grpSpLocks/>
          </p:cNvGrpSpPr>
          <p:nvPr/>
        </p:nvGrpSpPr>
        <p:grpSpPr bwMode="auto">
          <a:xfrm>
            <a:off x="10095920" y="4983928"/>
            <a:ext cx="290512" cy="404812"/>
            <a:chOff x="4290" y="3130"/>
            <a:chExt cx="183" cy="255"/>
          </a:xfrm>
        </p:grpSpPr>
        <p:pic>
          <p:nvPicPr>
            <p:cNvPr id="305" name="Picture 762" descr="31u_bnrz[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06" name="Freeform 763"/>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 name="Freeform 764"/>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 name="Freeform 765"/>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 name="Freeform 766"/>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 name="Freeform 767"/>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 name="Freeform 768"/>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 name="Freeform 769"/>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 name="Freeform 770"/>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 name="Freeform 771"/>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 name="Freeform 772"/>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 name="Freeform 773"/>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317" name="Freeform 774"/>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318" name="Freeform 775"/>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319" name="Freeform 776"/>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320" name="Freeform 777"/>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321" name="Freeform 778"/>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322" name="Freeform 779"/>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323" name="Group 780"/>
          <p:cNvGrpSpPr>
            <a:grpSpLocks/>
          </p:cNvGrpSpPr>
          <p:nvPr/>
        </p:nvGrpSpPr>
        <p:grpSpPr bwMode="auto">
          <a:xfrm>
            <a:off x="8652883" y="3445641"/>
            <a:ext cx="290513" cy="404813"/>
            <a:chOff x="4290" y="3130"/>
            <a:chExt cx="183" cy="255"/>
          </a:xfrm>
        </p:grpSpPr>
        <p:pic>
          <p:nvPicPr>
            <p:cNvPr id="324" name="Picture 781" descr="31u_bnrz[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25" name="Freeform 782"/>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6" name="Freeform 783"/>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 name="Freeform 784"/>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 name="Freeform 785"/>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9" name="Freeform 786"/>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0" name="Freeform 787"/>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 name="Freeform 788"/>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2" name="Freeform 789"/>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3" name="Freeform 790"/>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4" name="Freeform 791"/>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 name="Freeform 792"/>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336" name="Freeform 793"/>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337" name="Freeform 794"/>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338" name="Freeform 795"/>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339" name="Freeform 796"/>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340" name="Freeform 797"/>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341" name="Freeform 798"/>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342" name="Group 799"/>
          <p:cNvGrpSpPr>
            <a:grpSpLocks/>
          </p:cNvGrpSpPr>
          <p:nvPr/>
        </p:nvGrpSpPr>
        <p:grpSpPr bwMode="auto">
          <a:xfrm>
            <a:off x="7833732" y="2089915"/>
            <a:ext cx="3340100" cy="3265488"/>
            <a:chOff x="2865" y="1307"/>
            <a:chExt cx="2104" cy="2057"/>
          </a:xfrm>
        </p:grpSpPr>
        <p:sp>
          <p:nvSpPr>
            <p:cNvPr id="343" name="Line 800"/>
            <p:cNvSpPr>
              <a:spLocks noChangeShapeType="1"/>
            </p:cNvSpPr>
            <p:nvPr/>
          </p:nvSpPr>
          <p:spPr bwMode="auto">
            <a:xfrm>
              <a:off x="4092" y="1307"/>
              <a:ext cx="877" cy="1762"/>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4" name="Line 801"/>
            <p:cNvSpPr>
              <a:spLocks noChangeShapeType="1"/>
            </p:cNvSpPr>
            <p:nvPr/>
          </p:nvSpPr>
          <p:spPr bwMode="auto">
            <a:xfrm>
              <a:off x="3466" y="2211"/>
              <a:ext cx="1487" cy="1014"/>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5" name="Line 802"/>
            <p:cNvSpPr>
              <a:spLocks noChangeShapeType="1"/>
            </p:cNvSpPr>
            <p:nvPr/>
          </p:nvSpPr>
          <p:spPr bwMode="auto">
            <a:xfrm>
              <a:off x="3657" y="3158"/>
              <a:ext cx="1014" cy="206"/>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6" name="Text Box 803"/>
            <p:cNvSpPr txBox="1">
              <a:spLocks noChangeArrowheads="1"/>
            </p:cNvSpPr>
            <p:nvPr/>
          </p:nvSpPr>
          <p:spPr bwMode="auto">
            <a:xfrm>
              <a:off x="2865" y="2510"/>
              <a:ext cx="110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zh-CN" sz="2000" dirty="0">
                  <a:solidFill>
                    <a:srgbClr val="FF3300"/>
                  </a:solidFill>
                  <a:ea typeface="宋体" panose="02010600030101010101" pitchFamily="2" charset="-122"/>
                </a:rPr>
                <a:t>client/server</a:t>
              </a:r>
            </a:p>
          </p:txBody>
        </p:sp>
      </p:grpSp>
      <p:sp>
        <p:nvSpPr>
          <p:cNvPr id="347"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6.2 </a:t>
            </a:r>
            <a:r>
              <a:rPr kumimoji="1" lang="zh-CN" altLang="en-US" dirty="0"/>
              <a:t>套接字编程</a:t>
            </a:r>
          </a:p>
        </p:txBody>
      </p:sp>
    </p:spTree>
    <p:extLst>
      <p:ext uri="{BB962C8B-B14F-4D97-AF65-F5344CB8AC3E}">
        <p14:creationId xmlns:p14="http://schemas.microsoft.com/office/powerpoint/2010/main" val="275421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anim calcmode="lin" valueType="num">
                                      <p:cBhvr additive="base">
                                        <p:cTn id="7" dur="500" fill="hold"/>
                                        <p:tgtEl>
                                          <p:spTgt spid="342"/>
                                        </p:tgtEl>
                                        <p:attrNameLst>
                                          <p:attrName>ppt_x</p:attrName>
                                        </p:attrNameLst>
                                      </p:cBhvr>
                                      <p:tavLst>
                                        <p:tav tm="0">
                                          <p:val>
                                            <p:strVal val="#ppt_x"/>
                                          </p:val>
                                        </p:tav>
                                        <p:tav tm="100000">
                                          <p:val>
                                            <p:strVal val="#ppt_x"/>
                                          </p:val>
                                        </p:tav>
                                      </p:tavLst>
                                    </p:anim>
                                    <p:anim calcmode="lin" valueType="num">
                                      <p:cBhvr additive="base">
                                        <p:cTn id="8" dur="500" fill="hold"/>
                                        <p:tgtEl>
                                          <p:spTgt spid="3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cs typeface="+mn-cs"/>
              </a:rPr>
              <a:t>BDP</a:t>
            </a:r>
            <a:r>
              <a:rPr lang="zh-CN" altLang="en-US" dirty="0">
                <a:latin typeface="微软雅黑" panose="020B0503020204020204" pitchFamily="34" charset="-122"/>
                <a:ea typeface="微软雅黑" panose="020B0503020204020204" pitchFamily="34" charset="-122"/>
                <a:cs typeface="+mn-cs"/>
              </a:rPr>
              <a:t>检测：时延探测（</a:t>
            </a:r>
            <a:r>
              <a:rPr lang="en-US" altLang="zh-CN" dirty="0">
                <a:latin typeface="微软雅黑" panose="020B0503020204020204" pitchFamily="34" charset="-122"/>
                <a:ea typeface="微软雅黑" panose="020B0503020204020204" pitchFamily="34" charset="-122"/>
                <a:cs typeface="+mn-cs"/>
              </a:rPr>
              <a:t>PROBE_RTT）</a:t>
            </a:r>
            <a:endParaRPr lang="zh-CN" altLang="en-US" dirty="0">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140</a:t>
            </a:fld>
            <a:endParaRPr kumimoji="1" lang="zh-CN" altLang="en-US" dirty="0"/>
          </a:p>
        </p:txBody>
      </p:sp>
      <p:sp>
        <p:nvSpPr>
          <p:cNvPr id="7" name="Rectangle 6"/>
          <p:cNvSpPr/>
          <p:nvPr/>
        </p:nvSpPr>
        <p:spPr>
          <a:xfrm>
            <a:off x="480446" y="1546369"/>
            <a:ext cx="5362415" cy="4834593"/>
          </a:xfrm>
          <a:prstGeom prst="rect">
            <a:avLst/>
          </a:prstGeom>
        </p:spPr>
        <p:txBody>
          <a:bodyPr wrap="square">
            <a:spAutoFit/>
          </a:bodyPr>
          <a:lstStyle/>
          <a:p>
            <a:pPr marL="228600" indent="-228600">
              <a:lnSpc>
                <a:spcPct val="120000"/>
              </a:lnSpc>
              <a:spcBef>
                <a:spcPts val="600"/>
              </a:spcBef>
              <a:buFont typeface="Wingdings" pitchFamily="2" charset="2"/>
              <a:buChar char="Ø"/>
            </a:pPr>
            <a:r>
              <a:rPr lang="zh-CN" altLang="en-US" sz="2200" dirty="0">
                <a:latin typeface="微软雅黑" panose="020B0503020204020204" pitchFamily="34" charset="-122"/>
                <a:ea typeface="微软雅黑" panose="020B0503020204020204" pitchFamily="34" charset="-122"/>
              </a:rPr>
              <a:t>每过</a:t>
            </a:r>
            <a:r>
              <a:rPr lang="en-US" altLang="zh-CN" sz="2200" dirty="0">
                <a:latin typeface="微软雅黑" panose="020B0503020204020204" pitchFamily="34" charset="-122"/>
                <a:ea typeface="微软雅黑" panose="020B0503020204020204" pitchFamily="34" charset="-122"/>
              </a:rPr>
              <a:t>10</a:t>
            </a:r>
            <a:r>
              <a:rPr lang="zh-CN" altLang="en-US" sz="2200" dirty="0">
                <a:latin typeface="微软雅黑" panose="020B0503020204020204" pitchFamily="34" charset="-122"/>
                <a:ea typeface="微软雅黑" panose="020B0503020204020204" pitchFamily="34" charset="-122"/>
              </a:rPr>
              <a:t>秒，如果估计的</a:t>
            </a:r>
            <a:r>
              <a:rPr lang="en-US" altLang="zh-CN" sz="2200" dirty="0">
                <a:latin typeface="微软雅黑" panose="020B0503020204020204" pitchFamily="34" charset="-122"/>
                <a:ea typeface="微软雅黑" panose="020B0503020204020204" pitchFamily="34" charset="-122"/>
              </a:rPr>
              <a:t>RTprop</a:t>
            </a:r>
            <a:r>
              <a:rPr lang="zh-CN" altLang="en-US" sz="2200" dirty="0">
                <a:latin typeface="微软雅黑" panose="020B0503020204020204" pitchFamily="34" charset="-122"/>
                <a:ea typeface="微软雅黑" panose="020B0503020204020204" pitchFamily="34" charset="-122"/>
              </a:rPr>
              <a:t>不变，就进入</a:t>
            </a:r>
            <a:r>
              <a:rPr lang="en-US" altLang="zh-CN" sz="2200" dirty="0">
                <a:latin typeface="微软雅黑" panose="020B0503020204020204" pitchFamily="34" charset="-122"/>
                <a:ea typeface="微软雅黑" panose="020B0503020204020204" pitchFamily="34" charset="-122"/>
              </a:rPr>
              <a:t>RTprop</a:t>
            </a:r>
            <a:r>
              <a:rPr lang="zh-CN" altLang="en-US" sz="2200" dirty="0">
                <a:latin typeface="微软雅黑" panose="020B0503020204020204" pitchFamily="34" charset="-122"/>
                <a:ea typeface="微软雅黑" panose="020B0503020204020204" pitchFamily="34" charset="-122"/>
              </a:rPr>
              <a:t>探测阶段</a:t>
            </a:r>
            <a:endParaRPr lang="en-US" altLang="zh-CN" sz="2200" dirty="0">
              <a:latin typeface="微软雅黑" panose="020B0503020204020204" pitchFamily="34" charset="-122"/>
              <a:ea typeface="微软雅黑" panose="020B0503020204020204" pitchFamily="34" charset="-122"/>
            </a:endParaRPr>
          </a:p>
          <a:p>
            <a:pPr marL="228600" indent="-228600">
              <a:lnSpc>
                <a:spcPct val="120000"/>
              </a:lnSpc>
              <a:spcBef>
                <a:spcPts val="600"/>
              </a:spcBef>
              <a:buFont typeface="Wingdings" pitchFamily="2" charset="2"/>
              <a:buChar char="Ø"/>
            </a:pPr>
            <a:r>
              <a:rPr lang="zh-CN" altLang="en-US" sz="2200" dirty="0">
                <a:latin typeface="微软雅黑" panose="020B0503020204020204" pitchFamily="34" charset="-122"/>
                <a:ea typeface="微软雅黑" panose="020B0503020204020204" pitchFamily="34" charset="-122"/>
              </a:rPr>
              <a:t>在这段占全过程</a:t>
            </a:r>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的时间内，</a:t>
            </a:r>
            <a:r>
              <a:rPr lang="en-US" altLang="zh-CN" sz="2200" dirty="0">
                <a:latin typeface="微软雅黑" panose="020B0503020204020204" pitchFamily="34" charset="-122"/>
                <a:ea typeface="微软雅黑" panose="020B0503020204020204" pitchFamily="34" charset="-122"/>
              </a:rPr>
              <a:t>cwnd</a:t>
            </a:r>
            <a:r>
              <a:rPr lang="zh-CN" altLang="en-US" sz="2200" dirty="0">
                <a:latin typeface="微软雅黑" panose="020B0503020204020204" pitchFamily="34" charset="-122"/>
                <a:ea typeface="微软雅黑" panose="020B0503020204020204" pitchFamily="34" charset="-122"/>
              </a:rPr>
              <a:t>固定为</a:t>
            </a:r>
            <a:r>
              <a:rPr lang="en-US" altLang="zh-CN" sz="2200" dirty="0">
                <a:latin typeface="微软雅黑" panose="020B0503020204020204" pitchFamily="34" charset="-122"/>
                <a:ea typeface="微软雅黑" panose="020B0503020204020204" pitchFamily="34" charset="-122"/>
              </a:rPr>
              <a:t>4</a:t>
            </a:r>
            <a:r>
              <a:rPr lang="zh-CN" altLang="en-US" sz="2200" dirty="0">
                <a:latin typeface="微软雅黑" panose="020B0503020204020204" pitchFamily="34" charset="-122"/>
                <a:ea typeface="微软雅黑" panose="020B0503020204020204" pitchFamily="34" charset="-122"/>
              </a:rPr>
              <a:t>个包</a:t>
            </a:r>
            <a:endParaRPr lang="en-US" altLang="zh-CN" sz="2200" dirty="0">
              <a:latin typeface="微软雅黑" panose="020B0503020204020204" pitchFamily="34" charset="-122"/>
              <a:ea typeface="微软雅黑" panose="020B0503020204020204" pitchFamily="34" charset="-122"/>
            </a:endParaRPr>
          </a:p>
          <a:p>
            <a:pPr marL="228600" indent="-228600">
              <a:lnSpc>
                <a:spcPct val="120000"/>
              </a:lnSpc>
              <a:spcBef>
                <a:spcPts val="600"/>
              </a:spcBef>
              <a:buFont typeface="Wingdings" pitchFamily="2" charset="2"/>
              <a:buChar char="Ø"/>
            </a:pPr>
            <a:r>
              <a:rPr lang="zh-CN" altLang="en-US" sz="2200" dirty="0">
                <a:solidFill>
                  <a:srgbClr val="C00000"/>
                </a:solidFill>
                <a:latin typeface="微软雅黑" panose="020B0503020204020204" pitchFamily="34" charset="-122"/>
                <a:ea typeface="微软雅黑" panose="020B0503020204020204" pitchFamily="34" charset="-122"/>
              </a:rPr>
              <a:t>测得的</a:t>
            </a:r>
            <a:r>
              <a:rPr lang="en-US" altLang="zh-CN" sz="2200" dirty="0" err="1">
                <a:solidFill>
                  <a:srgbClr val="C00000"/>
                </a:solidFill>
                <a:latin typeface="微软雅黑" panose="020B0503020204020204" pitchFamily="34" charset="-122"/>
                <a:ea typeface="微软雅黑" panose="020B0503020204020204" pitchFamily="34" charset="-122"/>
              </a:rPr>
              <a:t>RTprop</a:t>
            </a:r>
            <a:r>
              <a:rPr lang="zh-CN" altLang="en-US" sz="2200" dirty="0">
                <a:solidFill>
                  <a:srgbClr val="C00000"/>
                </a:solidFill>
                <a:latin typeface="微软雅黑" panose="020B0503020204020204" pitchFamily="34" charset="-122"/>
                <a:ea typeface="微软雅黑" panose="020B0503020204020204" pitchFamily="34" charset="-122"/>
              </a:rPr>
              <a:t>作为基准，用以判断带宽检测阶段瓶颈链路中是否发生排队</a:t>
            </a:r>
            <a:endParaRPr lang="en-US" altLang="zh-CN" sz="2200" dirty="0">
              <a:solidFill>
                <a:srgbClr val="C00000"/>
              </a:solidFill>
              <a:latin typeface="微软雅黑" panose="020B0503020204020204" pitchFamily="34" charset="-122"/>
              <a:ea typeface="微软雅黑" panose="020B0503020204020204" pitchFamily="34" charset="-122"/>
            </a:endParaRPr>
          </a:p>
          <a:p>
            <a:pPr marL="228600" indent="-228600">
              <a:lnSpc>
                <a:spcPct val="120000"/>
              </a:lnSpc>
              <a:spcBef>
                <a:spcPts val="600"/>
              </a:spcBef>
              <a:buFont typeface="Wingdings" pitchFamily="2" charset="2"/>
              <a:buChar char="Ø"/>
            </a:pPr>
            <a:r>
              <a:rPr lang="zh-CN" altLang="en-US" sz="2200" dirty="0">
                <a:latin typeface="微软雅黑" panose="020B0503020204020204" pitchFamily="34" charset="-122"/>
                <a:ea typeface="微软雅黑" panose="020B0503020204020204" pitchFamily="34" charset="-122"/>
              </a:rPr>
              <a:t>为抵消此阶段牺牲的发送速率，结合</a:t>
            </a:r>
            <a:r>
              <a:rPr lang="en-US" altLang="zh-CN" sz="2200" dirty="0" err="1">
                <a:latin typeface="微软雅黑" panose="020B0503020204020204" pitchFamily="34" charset="-122"/>
                <a:ea typeface="微软雅黑" panose="020B0503020204020204" pitchFamily="34" charset="-122"/>
              </a:rPr>
              <a:t>pacing_gain</a:t>
            </a:r>
            <a:r>
              <a:rPr lang="zh-CN" altLang="en-US" sz="2200" dirty="0">
                <a:latin typeface="微软雅黑" panose="020B0503020204020204" pitchFamily="34" charset="-122"/>
                <a:ea typeface="微软雅黑" panose="020B0503020204020204" pitchFamily="34" charset="-122"/>
              </a:rPr>
              <a:t>数组在后期短时间增加发送速率，保证对</a:t>
            </a:r>
            <a:r>
              <a:rPr lang="en-US" altLang="zh-CN" sz="2200" dirty="0" err="1">
                <a:latin typeface="微软雅黑" panose="020B0503020204020204" pitchFamily="34" charset="-122"/>
                <a:ea typeface="微软雅黑" panose="020B0503020204020204" pitchFamily="34" charset="-122"/>
              </a:rPr>
              <a:t>BtlBw</a:t>
            </a:r>
            <a:r>
              <a:rPr lang="zh-CN" altLang="en-US" sz="2200" dirty="0">
                <a:latin typeface="微软雅黑" panose="020B0503020204020204" pitchFamily="34" charset="-122"/>
                <a:ea typeface="微软雅黑" panose="020B0503020204020204" pitchFamily="34" charset="-122"/>
              </a:rPr>
              <a:t>的及时观测</a:t>
            </a:r>
            <a:endParaRPr lang="en-US" altLang="zh-CN" sz="2200" dirty="0">
              <a:latin typeface="微软雅黑" panose="020B0503020204020204" pitchFamily="34" charset="-122"/>
              <a:ea typeface="微软雅黑" panose="020B0503020204020204" pitchFamily="34" charset="-122"/>
            </a:endParaRPr>
          </a:p>
          <a:p>
            <a:pPr marL="228600" indent="-228600">
              <a:lnSpc>
                <a:spcPct val="120000"/>
              </a:lnSpc>
              <a:spcBef>
                <a:spcPts val="600"/>
              </a:spcBef>
              <a:buFont typeface="Wingdings" pitchFamily="2" charset="2"/>
              <a:buChar char="Ø"/>
            </a:pPr>
            <a:r>
              <a:rPr lang="en-US" altLang="zh-CN" sz="2200" dirty="0" err="1">
                <a:latin typeface="微软雅黑" panose="020B0503020204020204" pitchFamily="34" charset="-122"/>
                <a:ea typeface="微软雅黑" panose="020B0503020204020204" pitchFamily="34" charset="-122"/>
              </a:rPr>
              <a:t>pacing_gain</a:t>
            </a:r>
            <a:r>
              <a:rPr lang="zh-CN" altLang="en-US" sz="2200" dirty="0">
                <a:latin typeface="微软雅黑" panose="020B0503020204020204" pitchFamily="34" charset="-122"/>
                <a:ea typeface="微软雅黑" panose="020B0503020204020204" pitchFamily="34" charset="-122"/>
              </a:rPr>
              <a:t>数组用来微调每个状态下不同时段的拥塞窗口大小</a:t>
            </a:r>
          </a:p>
        </p:txBody>
      </p:sp>
      <p:pic>
        <p:nvPicPr>
          <p:cNvPr id="9" name="Content Placeholder 8" descr="BBRphase4.png"/>
          <p:cNvPicPr>
            <a:picLocks noGrp="1" noChangeAspect="1"/>
          </p:cNvPicPr>
          <p:nvPr>
            <p:ph idx="1"/>
          </p:nvPr>
        </p:nvPicPr>
        <p:blipFill>
          <a:blip r:embed="rId3"/>
          <a:stretch>
            <a:fillRect/>
          </a:stretch>
        </p:blipFill>
        <p:spPr>
          <a:xfrm>
            <a:off x="5966846" y="1978995"/>
            <a:ext cx="6010233" cy="3002015"/>
          </a:xfrm>
        </p:spPr>
      </p:pic>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6.8.2  Google BBR</a:t>
            </a:r>
            <a:endParaRPr kumimoji="1" lang="zh-CN" altLang="en-US" dirty="0"/>
          </a:p>
        </p:txBody>
      </p:sp>
    </p:spTree>
    <p:extLst>
      <p:ext uri="{BB962C8B-B14F-4D97-AF65-F5344CB8AC3E}">
        <p14:creationId xmlns:p14="http://schemas.microsoft.com/office/powerpoint/2010/main" val="3969244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7508" y="305318"/>
            <a:ext cx="8220812" cy="879086"/>
          </a:xfrm>
        </p:spPr>
        <p:txBody>
          <a:bodyPr/>
          <a:lstStyle/>
          <a:p>
            <a:r>
              <a:rPr lang="en-US" altLang="zh-CN" dirty="0"/>
              <a:t>BBR</a:t>
            </a:r>
            <a:r>
              <a:rPr lang="zh-CN" altLang="en-US" dirty="0"/>
              <a:t>状态机</a:t>
            </a: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141</a:t>
            </a:fld>
            <a:endParaRPr kumimoji="1" lang="zh-CN" altLang="en-US" dirty="0"/>
          </a:p>
        </p:txBody>
      </p:sp>
      <p:sp>
        <p:nvSpPr>
          <p:cNvPr id="5" name="Rounded Rectangle 4"/>
          <p:cNvSpPr/>
          <p:nvPr/>
        </p:nvSpPr>
        <p:spPr>
          <a:xfrm>
            <a:off x="3158196" y="1510224"/>
            <a:ext cx="1512277" cy="6822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微软雅黑" panose="020B0503020204020204" pitchFamily="34" charset="-122"/>
                <a:ea typeface="微软雅黑" panose="020B0503020204020204" pitchFamily="34" charset="-122"/>
              </a:rPr>
              <a:t>STARTUP</a:t>
            </a:r>
            <a:endParaRPr lang="zh-CN" altLang="en-US" dirty="0">
              <a:latin typeface="微软雅黑" panose="020B0503020204020204" pitchFamily="34" charset="-122"/>
              <a:ea typeface="微软雅黑" panose="020B0503020204020204" pitchFamily="34" charset="-122"/>
            </a:endParaRPr>
          </a:p>
        </p:txBody>
      </p:sp>
      <p:sp>
        <p:nvSpPr>
          <p:cNvPr id="7" name="Rounded Rectangle 6"/>
          <p:cNvSpPr/>
          <p:nvPr/>
        </p:nvSpPr>
        <p:spPr>
          <a:xfrm>
            <a:off x="3158196" y="2931066"/>
            <a:ext cx="1512277" cy="6822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微软雅黑" panose="020B0503020204020204" pitchFamily="34" charset="-122"/>
                <a:ea typeface="微软雅黑" panose="020B0503020204020204" pitchFamily="34" charset="-122"/>
              </a:rPr>
              <a:t>DRAIN</a:t>
            </a:r>
            <a:endParaRPr lang="zh-CN" altLang="en-US" dirty="0">
              <a:latin typeface="微软雅黑" panose="020B0503020204020204" pitchFamily="34" charset="-122"/>
              <a:ea typeface="微软雅黑" panose="020B0503020204020204" pitchFamily="34" charset="-122"/>
            </a:endParaRPr>
          </a:p>
        </p:txBody>
      </p:sp>
      <p:sp>
        <p:nvSpPr>
          <p:cNvPr id="8" name="Rounded Rectangle 7"/>
          <p:cNvSpPr/>
          <p:nvPr/>
        </p:nvSpPr>
        <p:spPr>
          <a:xfrm>
            <a:off x="3158196" y="4126820"/>
            <a:ext cx="1512277" cy="6822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微软雅黑" panose="020B0503020204020204" pitchFamily="34" charset="-122"/>
                <a:ea typeface="微软雅黑" panose="020B0503020204020204" pitchFamily="34" charset="-122"/>
              </a:rPr>
              <a:t>PROBE_BW</a:t>
            </a:r>
            <a:endParaRPr lang="zh-CN" altLang="en-US" dirty="0">
              <a:latin typeface="微软雅黑" panose="020B0503020204020204" pitchFamily="34" charset="-122"/>
              <a:ea typeface="微软雅黑" panose="020B0503020204020204" pitchFamily="34" charset="-122"/>
            </a:endParaRPr>
          </a:p>
        </p:txBody>
      </p:sp>
      <p:sp>
        <p:nvSpPr>
          <p:cNvPr id="9" name="Rounded Rectangle 8"/>
          <p:cNvSpPr/>
          <p:nvPr/>
        </p:nvSpPr>
        <p:spPr>
          <a:xfrm>
            <a:off x="3158196" y="5378844"/>
            <a:ext cx="1512277" cy="6822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微软雅黑" panose="020B0503020204020204" pitchFamily="34" charset="-122"/>
                <a:ea typeface="微软雅黑" panose="020B0503020204020204" pitchFamily="34" charset="-122"/>
              </a:rPr>
              <a:t>PROBE_RTT</a:t>
            </a:r>
          </a:p>
          <a:p>
            <a:pPr algn="ctr"/>
            <a:r>
              <a:rPr lang="en-US" altLang="zh-CN" dirty="0">
                <a:latin typeface="微软雅黑" panose="020B0503020204020204" pitchFamily="34" charset="-122"/>
                <a:ea typeface="微软雅黑" panose="020B0503020204020204" pitchFamily="34" charset="-122"/>
              </a:rPr>
              <a:t>200ms</a:t>
            </a:r>
            <a:endParaRPr lang="zh-CN" altLang="en-US" dirty="0">
              <a:latin typeface="微软雅黑" panose="020B0503020204020204" pitchFamily="34" charset="-122"/>
              <a:ea typeface="微软雅黑" panose="020B0503020204020204" pitchFamily="34" charset="-122"/>
            </a:endParaRPr>
          </a:p>
        </p:txBody>
      </p:sp>
      <p:cxnSp>
        <p:nvCxnSpPr>
          <p:cNvPr id="11" name="Elbow Connector 10"/>
          <p:cNvCxnSpPr>
            <a:stCxn id="5" idx="3"/>
          </p:cNvCxnSpPr>
          <p:nvPr/>
        </p:nvCxnSpPr>
        <p:spPr>
          <a:xfrm>
            <a:off x="4670473" y="1851366"/>
            <a:ext cx="1575581" cy="392999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0800000">
            <a:off x="4670474" y="5779774"/>
            <a:ext cx="157558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3"/>
          </p:cNvCxnSpPr>
          <p:nvPr/>
        </p:nvCxnSpPr>
        <p:spPr>
          <a:xfrm>
            <a:off x="4670473" y="3272208"/>
            <a:ext cx="1575582" cy="10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3"/>
          </p:cNvCxnSpPr>
          <p:nvPr/>
        </p:nvCxnSpPr>
        <p:spPr>
          <a:xfrm>
            <a:off x="4670473" y="4467962"/>
            <a:ext cx="1575582" cy="35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5076678" y="4779209"/>
            <a:ext cx="622495"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0800000">
            <a:off x="3938953" y="5091251"/>
            <a:ext cx="1448178"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5400000" flipH="1" flipV="1">
            <a:off x="3797084" y="4950972"/>
            <a:ext cx="28373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9" idx="1"/>
          </p:cNvCxnSpPr>
          <p:nvPr/>
        </p:nvCxnSpPr>
        <p:spPr>
          <a:xfrm rot="10800000" flipV="1">
            <a:off x="1681088" y="5719985"/>
            <a:ext cx="14771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flipH="1" flipV="1">
            <a:off x="-253620" y="3786074"/>
            <a:ext cx="3868620" cy="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680293" y="1851366"/>
            <a:ext cx="1477903"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flipH="1" flipV="1">
            <a:off x="1809058" y="5096129"/>
            <a:ext cx="124930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2434503" y="4467962"/>
            <a:ext cx="723693"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5" idx="2"/>
            <a:endCxn id="7" idx="0"/>
          </p:cNvCxnSpPr>
          <p:nvPr/>
        </p:nvCxnSpPr>
        <p:spPr>
          <a:xfrm rot="5400000">
            <a:off x="3545056" y="2561786"/>
            <a:ext cx="738559"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7" idx="2"/>
          </p:cNvCxnSpPr>
          <p:nvPr/>
        </p:nvCxnSpPr>
        <p:spPr>
          <a:xfrm rot="5400000">
            <a:off x="3657203" y="3869687"/>
            <a:ext cx="513471"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2434503" y="2329617"/>
            <a:ext cx="319831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带宽连续三次增长不超过</a:t>
            </a:r>
            <a:r>
              <a:rPr lang="en-US" altLang="zh-CN" dirty="0">
                <a:latin typeface="微软雅黑" panose="020B0503020204020204" pitchFamily="34" charset="-122"/>
                <a:ea typeface="微软雅黑" panose="020B0503020204020204" pitchFamily="34" charset="-122"/>
              </a:rPr>
              <a:t>25%</a:t>
            </a:r>
            <a:endParaRPr lang="zh-CN" altLang="en-US" dirty="0">
              <a:latin typeface="微软雅黑" panose="020B0503020204020204" pitchFamily="34" charset="-122"/>
              <a:ea typeface="微软雅黑" panose="020B0503020204020204" pitchFamily="34" charset="-122"/>
            </a:endParaRPr>
          </a:p>
        </p:txBody>
      </p:sp>
      <p:sp>
        <p:nvSpPr>
          <p:cNvPr id="54" name="TextBox 53"/>
          <p:cNvSpPr txBox="1"/>
          <p:nvPr/>
        </p:nvSpPr>
        <p:spPr>
          <a:xfrm>
            <a:off x="3049132" y="3681901"/>
            <a:ext cx="1778051" cy="369332"/>
          </a:xfrm>
          <a:prstGeom prst="rect">
            <a:avLst/>
          </a:prstGeom>
          <a:noFill/>
        </p:spPr>
        <p:txBody>
          <a:bodyPr wrap="none" rtlCol="0">
            <a:spAutoFit/>
          </a:bodyPr>
          <a:lstStyle/>
          <a:p>
            <a:r>
              <a:rPr lang="en-US" altLang="zh-CN" dirty="0" err="1">
                <a:latin typeface="微软雅黑" panose="020B0503020204020204" pitchFamily="34" charset="-122"/>
                <a:ea typeface="微软雅黑" panose="020B0503020204020204" pitchFamily="34" charset="-122"/>
              </a:rPr>
              <a:t>Inflight</a:t>
            </a:r>
            <a:r>
              <a:rPr lang="en-US" altLang="zh-CN" dirty="0">
                <a:latin typeface="微软雅黑" panose="020B0503020204020204" pitchFamily="34" charset="-122"/>
                <a:ea typeface="微软雅黑" panose="020B0503020204020204" pitchFamily="34" charset="-122"/>
              </a:rPr>
              <a:t>&lt;=BDP</a:t>
            </a:r>
            <a:endParaRPr lang="zh-CN" altLang="en-US" dirty="0">
              <a:latin typeface="微软雅黑" panose="020B0503020204020204" pitchFamily="34" charset="-122"/>
              <a:ea typeface="微软雅黑" panose="020B0503020204020204" pitchFamily="34" charset="-122"/>
            </a:endParaRPr>
          </a:p>
        </p:txBody>
      </p:sp>
      <p:sp>
        <p:nvSpPr>
          <p:cNvPr id="56" name="TextBox 55"/>
          <p:cNvSpPr txBox="1"/>
          <p:nvPr/>
        </p:nvSpPr>
        <p:spPr>
          <a:xfrm>
            <a:off x="5915463" y="4908969"/>
            <a:ext cx="1668983"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RTT10s</a:t>
            </a:r>
            <a:r>
              <a:rPr lang="zh-CN" altLang="en-US" dirty="0">
                <a:latin typeface="微软雅黑" panose="020B0503020204020204" pitchFamily="34" charset="-122"/>
                <a:ea typeface="微软雅黑" panose="020B0503020204020204" pitchFamily="34" charset="-122"/>
              </a:rPr>
              <a:t>未更新</a:t>
            </a:r>
          </a:p>
        </p:txBody>
      </p:sp>
      <p:sp>
        <p:nvSpPr>
          <p:cNvPr id="57" name="TextBox 56"/>
          <p:cNvSpPr txBox="1"/>
          <p:nvPr/>
        </p:nvSpPr>
        <p:spPr>
          <a:xfrm>
            <a:off x="4827183" y="4908969"/>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稳定状态</a:t>
            </a:r>
          </a:p>
        </p:txBody>
      </p:sp>
      <p:sp>
        <p:nvSpPr>
          <p:cNvPr id="58" name="TextBox 57"/>
          <p:cNvSpPr txBox="1"/>
          <p:nvPr/>
        </p:nvSpPr>
        <p:spPr>
          <a:xfrm>
            <a:off x="1941136" y="4908969"/>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带宽最大</a:t>
            </a:r>
          </a:p>
        </p:txBody>
      </p:sp>
      <p:sp>
        <p:nvSpPr>
          <p:cNvPr id="59" name="TextBox 58"/>
          <p:cNvSpPr txBox="1"/>
          <p:nvPr/>
        </p:nvSpPr>
        <p:spPr>
          <a:xfrm>
            <a:off x="1011673" y="3465638"/>
            <a:ext cx="133882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带宽未最大</a:t>
            </a:r>
          </a:p>
        </p:txBody>
      </p:sp>
      <p:sp>
        <p:nvSpPr>
          <p:cNvPr id="3" name="矩形 2"/>
          <p:cNvSpPr/>
          <p:nvPr/>
        </p:nvSpPr>
        <p:spPr>
          <a:xfrm>
            <a:off x="7254155" y="2226098"/>
            <a:ext cx="3610284"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BBR已实现在Linux 4.9中</a:t>
            </a:r>
          </a:p>
        </p:txBody>
      </p:sp>
      <p:sp>
        <p:nvSpPr>
          <p:cNvPr id="30"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6.8.2  Google BBR</a:t>
            </a:r>
            <a:endParaRPr kumimoji="1" lang="zh-CN" altLang="en-US" dirty="0"/>
          </a:p>
        </p:txBody>
      </p:sp>
    </p:spTree>
    <p:extLst>
      <p:ext uri="{BB962C8B-B14F-4D97-AF65-F5344CB8AC3E}">
        <p14:creationId xmlns:p14="http://schemas.microsoft.com/office/powerpoint/2010/main" val="5457819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547650" y="1510758"/>
            <a:ext cx="5501457" cy="4845592"/>
          </a:xfrm>
        </p:spPr>
        <p:txBody>
          <a:bodyPr>
            <a:normAutofit fontScale="92500" lnSpcReduction="20000"/>
          </a:bodyPr>
          <a:lstStyle/>
          <a:p>
            <a:pPr marL="0" indent="0">
              <a:lnSpc>
                <a:spcPct val="130000"/>
              </a:lnSpc>
              <a:buNone/>
            </a:pPr>
            <a:r>
              <a:rPr kumimoji="1" lang="en-US" altLang="zh-CN" dirty="0"/>
              <a:t>6.1 </a:t>
            </a:r>
            <a:r>
              <a:rPr kumimoji="1" lang="zh-CN" altLang="en-US" dirty="0"/>
              <a:t>概述和传输层服务</a:t>
            </a:r>
            <a:endParaRPr kumimoji="1" lang="en-US" altLang="zh-CN" dirty="0"/>
          </a:p>
          <a:p>
            <a:pPr marL="0" indent="0">
              <a:lnSpc>
                <a:spcPct val="130000"/>
              </a:lnSpc>
              <a:buNone/>
            </a:pPr>
            <a:r>
              <a:rPr kumimoji="1" lang="en-US" altLang="zh-CN" dirty="0"/>
              <a:t>6.2 </a:t>
            </a:r>
            <a:r>
              <a:rPr kumimoji="1" lang="zh-CN" altLang="en-US" dirty="0"/>
              <a:t>套接字编程</a:t>
            </a:r>
            <a:endParaRPr kumimoji="1" lang="en-US" altLang="zh-CN" dirty="0"/>
          </a:p>
          <a:p>
            <a:pPr marL="0" indent="0">
              <a:lnSpc>
                <a:spcPct val="130000"/>
              </a:lnSpc>
              <a:buNone/>
            </a:pPr>
            <a:r>
              <a:rPr kumimoji="1" lang="en-US" altLang="zh-CN" dirty="0"/>
              <a:t>6.3 </a:t>
            </a:r>
            <a:r>
              <a:rPr kumimoji="1" lang="zh-CN" altLang="en-US" dirty="0"/>
              <a:t>传输层复用和分用</a:t>
            </a:r>
            <a:endParaRPr kumimoji="1" lang="en-US" altLang="zh-CN" dirty="0"/>
          </a:p>
          <a:p>
            <a:pPr marL="0" indent="0">
              <a:lnSpc>
                <a:spcPct val="130000"/>
              </a:lnSpc>
              <a:buNone/>
            </a:pPr>
            <a:r>
              <a:rPr kumimoji="1" lang="en-US" altLang="zh-CN" dirty="0"/>
              <a:t>6.4 </a:t>
            </a:r>
            <a:r>
              <a:rPr kumimoji="1" lang="zh-CN" altLang="en-US" dirty="0"/>
              <a:t>无连接传输：</a:t>
            </a:r>
            <a:r>
              <a:rPr kumimoji="1" lang="en-US" altLang="zh-CN" dirty="0"/>
              <a:t>UDP</a:t>
            </a:r>
          </a:p>
          <a:p>
            <a:pPr marL="0" indent="0">
              <a:lnSpc>
                <a:spcPct val="130000"/>
              </a:lnSpc>
              <a:buNone/>
            </a:pPr>
            <a:r>
              <a:rPr kumimoji="1" lang="en-US" altLang="zh-CN" dirty="0"/>
              <a:t>6.5 </a:t>
            </a:r>
            <a:r>
              <a:rPr kumimoji="1" lang="zh-CN" altLang="en-US" dirty="0"/>
              <a:t>面向连接的传输：</a:t>
            </a:r>
            <a:r>
              <a:rPr kumimoji="1" lang="en-US" altLang="zh-CN" dirty="0"/>
              <a:t>TCP</a:t>
            </a:r>
          </a:p>
          <a:p>
            <a:pPr marL="0" indent="0">
              <a:lnSpc>
                <a:spcPct val="130000"/>
              </a:lnSpc>
              <a:buNone/>
            </a:pPr>
            <a:r>
              <a:rPr kumimoji="1" lang="en-US" altLang="zh-CN" dirty="0"/>
              <a:t>6.6 </a:t>
            </a:r>
            <a:r>
              <a:rPr kumimoji="1" lang="zh-CN" altLang="en-US" dirty="0"/>
              <a:t>理解网络拥塞</a:t>
            </a:r>
            <a:endParaRPr kumimoji="1" lang="en-US" altLang="zh-CN" dirty="0"/>
          </a:p>
          <a:p>
            <a:pPr marL="0" indent="0">
              <a:lnSpc>
                <a:spcPct val="130000"/>
              </a:lnSpc>
              <a:buNone/>
            </a:pPr>
            <a:r>
              <a:rPr kumimoji="1" lang="en-US" altLang="zh-CN" dirty="0"/>
              <a:t>6.7 TCP拥塞控制</a:t>
            </a:r>
          </a:p>
          <a:p>
            <a:pPr marL="0" indent="0">
              <a:lnSpc>
                <a:spcPct val="130000"/>
              </a:lnSpc>
              <a:buNone/>
            </a:pPr>
            <a:r>
              <a:rPr kumimoji="1" lang="en-US" altLang="zh-CN" dirty="0">
                <a:solidFill>
                  <a:srgbClr val="C00000"/>
                </a:solidFill>
              </a:rPr>
              <a:t>6.8 </a:t>
            </a:r>
            <a:r>
              <a:rPr kumimoji="1" lang="zh-CN" altLang="en-US" dirty="0">
                <a:solidFill>
                  <a:srgbClr val="C00000"/>
                </a:solidFill>
              </a:rPr>
              <a:t>拥塞控制的发展</a:t>
            </a:r>
            <a:endParaRPr kumimoji="1" lang="en-US" altLang="zh-CN" dirty="0">
              <a:solidFill>
                <a:srgbClr val="C00000"/>
              </a:solidFill>
            </a:endParaRPr>
          </a:p>
          <a:p>
            <a:pPr marL="0" indent="0">
              <a:lnSpc>
                <a:spcPct val="130000"/>
              </a:lnSpc>
              <a:buNone/>
            </a:pPr>
            <a:r>
              <a:rPr kumimoji="1" lang="en-US" altLang="zh-CN" dirty="0"/>
              <a:t>6.9 传输层协议的发展</a:t>
            </a:r>
          </a:p>
          <a:p>
            <a:pPr marL="0" indent="0">
              <a:lnSpc>
                <a:spcPct val="130000"/>
              </a:lnSpc>
              <a:buNone/>
            </a:pPr>
            <a:endParaRPr kumimoji="1" lang="zh-CN" altLang="en-US" dirty="0"/>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142</a:t>
            </a:fld>
            <a:endParaRPr kumimoji="1" lang="zh-CN" altLang="en-US" dirty="0"/>
          </a:p>
        </p:txBody>
      </p:sp>
      <p:sp>
        <p:nvSpPr>
          <p:cNvPr id="5" name="矩形标注 4">
            <a:extLst>
              <a:ext uri="{FF2B5EF4-FFF2-40B4-BE49-F238E27FC236}">
                <a16:creationId xmlns:a16="http://schemas.microsoft.com/office/drawing/2014/main" id="{E4BFCB96-0FA1-7740-8F94-683CEFB67F89}"/>
              </a:ext>
            </a:extLst>
          </p:cNvPr>
          <p:cNvSpPr/>
          <p:nvPr/>
        </p:nvSpPr>
        <p:spPr>
          <a:xfrm>
            <a:off x="4675158" y="3115709"/>
            <a:ext cx="4853162" cy="2596450"/>
          </a:xfrm>
          <a:prstGeom prst="wedgeRectCallout">
            <a:avLst>
              <a:gd name="adj1" fmla="val -72775"/>
              <a:gd name="adj2" fmla="val 36254"/>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lvl="0" indent="-438150">
              <a:lnSpc>
                <a:spcPct val="130000"/>
              </a:lnSpc>
              <a:spcBef>
                <a:spcPts val="600"/>
              </a:spcBef>
              <a:buFont typeface="+mj-lt"/>
              <a:buAutoNum type="arabicPeriod"/>
            </a:pPr>
            <a:r>
              <a:rPr kumimoji="1" lang="en-US" altLang="zh-CN" sz="2400" dirty="0">
                <a:solidFill>
                  <a:schemeClr val="tx1"/>
                </a:solidFill>
                <a:latin typeface="Microsoft YaHei" panose="020B0503020204020204" pitchFamily="34" charset="-122"/>
                <a:ea typeface="Microsoft YaHei" panose="020B0503020204020204" pitchFamily="34" charset="-122"/>
              </a:rPr>
              <a:t>TCP CUBIC</a:t>
            </a:r>
          </a:p>
          <a:p>
            <a:pPr marL="587375" lvl="0" indent="-438150">
              <a:lnSpc>
                <a:spcPct val="130000"/>
              </a:lnSpc>
              <a:spcBef>
                <a:spcPts val="600"/>
              </a:spcBef>
              <a:buFont typeface="+mj-lt"/>
              <a:buAutoNum type="arabicPeriod"/>
            </a:pPr>
            <a:r>
              <a:rPr kumimoji="1" lang="en-US" altLang="zh-CN" sz="2400" dirty="0">
                <a:solidFill>
                  <a:schemeClr val="tx1"/>
                </a:solidFill>
                <a:latin typeface="Microsoft YaHei" panose="020B0503020204020204" pitchFamily="34" charset="-122"/>
                <a:ea typeface="Microsoft YaHei" panose="020B0503020204020204" pitchFamily="34" charset="-122"/>
              </a:rPr>
              <a:t>Google BBR</a:t>
            </a:r>
            <a:endParaRPr kumimoji="1" lang="zh-CN" altLang="en-US" sz="2400" dirty="0">
              <a:solidFill>
                <a:schemeClr val="tx1"/>
              </a:solidFill>
              <a:latin typeface="Microsoft YaHei" panose="020B0503020204020204" pitchFamily="34" charset="-122"/>
              <a:ea typeface="Microsoft YaHei" panose="020B0503020204020204" pitchFamily="34" charset="-122"/>
            </a:endParaRPr>
          </a:p>
          <a:p>
            <a:pPr marL="587375" lvl="0" indent="-438150">
              <a:lnSpc>
                <a:spcPct val="130000"/>
              </a:lnSpc>
              <a:spcBef>
                <a:spcPts val="600"/>
              </a:spcBef>
              <a:buFont typeface="+mj-lt"/>
              <a:buAutoNum type="arabicPeriod"/>
            </a:pPr>
            <a:r>
              <a:rPr kumimoji="1" lang="en-US" altLang="zh-CN" sz="2400" dirty="0">
                <a:solidFill>
                  <a:srgbClr val="C00000"/>
                </a:solidFill>
                <a:latin typeface="Microsoft YaHei" panose="020B0503020204020204" pitchFamily="34" charset="-122"/>
                <a:ea typeface="Microsoft YaHei" panose="020B0503020204020204" pitchFamily="34" charset="-122"/>
              </a:rPr>
              <a:t>Data Center TCP</a:t>
            </a:r>
          </a:p>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DCCP</a:t>
            </a:r>
            <a:endParaRPr kumimoji="1" lang="zh-CN" altLang="en-US" sz="2400" dirty="0">
              <a:solidFill>
                <a:prstClr val="black"/>
              </a:solidFill>
              <a:latin typeface="Microsoft YaHei" panose="020B0503020204020204" pitchFamily="34" charset="-122"/>
              <a:ea typeface="Microsoft YaHei" panose="020B0503020204020204" pitchFamily="34" charset="-122"/>
            </a:endParaRP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  </a:t>
            </a:r>
            <a:r>
              <a:rPr kumimoji="1" lang="zh-CN" altLang="en-US" dirty="0"/>
              <a:t>传输层</a:t>
            </a:r>
            <a:r>
              <a:rPr kumimoji="1" lang="en-US" altLang="zh-CN" dirty="0"/>
              <a:t> </a:t>
            </a:r>
            <a:endParaRPr kumimoji="1" lang="zh-CN" altLang="en-US" dirty="0"/>
          </a:p>
        </p:txBody>
      </p:sp>
    </p:spTree>
    <p:extLst>
      <p:ext uri="{BB962C8B-B14F-4D97-AF65-F5344CB8AC3E}">
        <p14:creationId xmlns:p14="http://schemas.microsoft.com/office/powerpoint/2010/main" val="42266503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87CDB-4760-470A-90C7-B1FA9B82240B}"/>
              </a:ext>
            </a:extLst>
          </p:cNvPr>
          <p:cNvSpPr>
            <a:spLocks noGrp="1"/>
          </p:cNvSpPr>
          <p:nvPr>
            <p:ph type="title"/>
          </p:nvPr>
        </p:nvSpPr>
        <p:spPr/>
        <p:txBody>
          <a:bodyPr/>
          <a:lstStyle/>
          <a:p>
            <a:r>
              <a:rPr lang="zh-CN" altLang="en-US" dirty="0"/>
              <a:t>数据中心的通信模式</a:t>
            </a:r>
          </a:p>
        </p:txBody>
      </p:sp>
      <p:sp>
        <p:nvSpPr>
          <p:cNvPr id="3" name="内容占位符 2">
            <a:extLst>
              <a:ext uri="{FF2B5EF4-FFF2-40B4-BE49-F238E27FC236}">
                <a16:creationId xmlns:a16="http://schemas.microsoft.com/office/drawing/2014/main" id="{10C75088-B710-4C16-ADEB-09839536281C}"/>
              </a:ext>
            </a:extLst>
          </p:cNvPr>
          <p:cNvSpPr>
            <a:spLocks noGrp="1"/>
          </p:cNvSpPr>
          <p:nvPr>
            <p:ph idx="1"/>
          </p:nvPr>
        </p:nvSpPr>
        <p:spPr>
          <a:xfrm>
            <a:off x="838200" y="1510758"/>
            <a:ext cx="10515600" cy="4586694"/>
          </a:xfrm>
        </p:spPr>
        <p:txBody>
          <a:bodyPr>
            <a:normAutofit/>
          </a:bodyPr>
          <a:lstStyle/>
          <a:p>
            <a:r>
              <a:rPr lang="zh-CN" altLang="en-US" dirty="0"/>
              <a:t>数据中心内部有一类经典的通信模式</a:t>
            </a:r>
            <a:r>
              <a:rPr lang="en-US" altLang="zh-CN" dirty="0"/>
              <a:t>-</a:t>
            </a:r>
            <a:r>
              <a:rPr kumimoji="1" lang="en-US" altLang="zh-CN" dirty="0">
                <a:solidFill>
                  <a:srgbClr val="C00000"/>
                </a:solidFill>
              </a:rPr>
              <a:t>Partition/Aggregate</a:t>
            </a:r>
          </a:p>
          <a:p>
            <a:pPr lvl="1"/>
            <a:r>
              <a:rPr lang="en-US" altLang="zh-CN" dirty="0"/>
              <a:t>Aggregator</a:t>
            </a:r>
            <a:r>
              <a:rPr lang="zh-CN" altLang="en-US" dirty="0"/>
              <a:t>将上层应用任务划分给下层的</a:t>
            </a:r>
            <a:r>
              <a:rPr lang="en-US" altLang="zh-CN" dirty="0"/>
              <a:t>worker</a:t>
            </a:r>
            <a:r>
              <a:rPr lang="zh-CN" altLang="en-US" dirty="0"/>
              <a:t>执行</a:t>
            </a:r>
            <a:endParaRPr lang="en-US" altLang="zh-CN" dirty="0"/>
          </a:p>
        </p:txBody>
      </p:sp>
      <p:sp>
        <p:nvSpPr>
          <p:cNvPr id="4" name="灯片编号占位符 3">
            <a:extLst>
              <a:ext uri="{FF2B5EF4-FFF2-40B4-BE49-F238E27FC236}">
                <a16:creationId xmlns:a16="http://schemas.microsoft.com/office/drawing/2014/main" id="{7C1F3C66-92BB-4F16-8063-CF95D077983B}"/>
              </a:ext>
            </a:extLst>
          </p:cNvPr>
          <p:cNvSpPr>
            <a:spLocks noGrp="1"/>
          </p:cNvSpPr>
          <p:nvPr>
            <p:ph type="sldNum" sz="quarter" idx="12"/>
          </p:nvPr>
        </p:nvSpPr>
        <p:spPr/>
        <p:txBody>
          <a:bodyPr/>
          <a:lstStyle/>
          <a:p>
            <a:fld id="{8D4D1E41-7A09-AB4A-A4E1-09765ADA2698}" type="slidenum">
              <a:rPr kumimoji="1" lang="zh-CN" altLang="en-US" smtClean="0"/>
              <a:t>143</a:t>
            </a:fld>
            <a:endParaRPr kumimoji="1" lang="zh-CN" altLang="en-US" dirty="0"/>
          </a:p>
        </p:txBody>
      </p:sp>
      <p:pic>
        <p:nvPicPr>
          <p:cNvPr id="98" name="Picture 86" descr="server-gray.png">
            <a:extLst>
              <a:ext uri="{FF2B5EF4-FFF2-40B4-BE49-F238E27FC236}">
                <a16:creationId xmlns:a16="http://schemas.microsoft.com/office/drawing/2014/main" id="{0F25EDDC-B8D7-4E9D-AC0F-FF072FA796A9}"/>
              </a:ext>
            </a:extLst>
          </p:cNvPr>
          <p:cNvPicPr>
            <a:picLocks noChangeAspect="1"/>
          </p:cNvPicPr>
          <p:nvPr/>
        </p:nvPicPr>
        <p:blipFill>
          <a:blip r:embed="rId3" cstate="print"/>
          <a:stretch>
            <a:fillRect/>
          </a:stretch>
        </p:blipFill>
        <p:spPr>
          <a:xfrm>
            <a:off x="3054151" y="5155652"/>
            <a:ext cx="448487" cy="477421"/>
          </a:xfrm>
          <a:prstGeom prst="rect">
            <a:avLst/>
          </a:prstGeom>
        </p:spPr>
      </p:pic>
      <p:pic>
        <p:nvPicPr>
          <p:cNvPr id="99" name="Picture 87" descr="server-gray.png">
            <a:extLst>
              <a:ext uri="{FF2B5EF4-FFF2-40B4-BE49-F238E27FC236}">
                <a16:creationId xmlns:a16="http://schemas.microsoft.com/office/drawing/2014/main" id="{9FB512A2-7CE4-4DCC-A94A-C544F95F2A01}"/>
              </a:ext>
            </a:extLst>
          </p:cNvPr>
          <p:cNvPicPr>
            <a:picLocks noChangeAspect="1"/>
          </p:cNvPicPr>
          <p:nvPr/>
        </p:nvPicPr>
        <p:blipFill>
          <a:blip r:embed="rId3" cstate="print"/>
          <a:stretch>
            <a:fillRect/>
          </a:stretch>
        </p:blipFill>
        <p:spPr>
          <a:xfrm>
            <a:off x="3054151" y="3876524"/>
            <a:ext cx="448487" cy="477421"/>
          </a:xfrm>
          <a:prstGeom prst="rect">
            <a:avLst/>
          </a:prstGeom>
        </p:spPr>
      </p:pic>
      <p:pic>
        <p:nvPicPr>
          <p:cNvPr id="100" name="Picture 88" descr="server-gray.png">
            <a:extLst>
              <a:ext uri="{FF2B5EF4-FFF2-40B4-BE49-F238E27FC236}">
                <a16:creationId xmlns:a16="http://schemas.microsoft.com/office/drawing/2014/main" id="{6E3C4756-633C-413C-9075-C90CE1A6A829}"/>
              </a:ext>
            </a:extLst>
          </p:cNvPr>
          <p:cNvPicPr>
            <a:picLocks noChangeAspect="1"/>
          </p:cNvPicPr>
          <p:nvPr/>
        </p:nvPicPr>
        <p:blipFill>
          <a:blip r:embed="rId3" cstate="print"/>
          <a:stretch>
            <a:fillRect/>
          </a:stretch>
        </p:blipFill>
        <p:spPr>
          <a:xfrm>
            <a:off x="3054151" y="2581124"/>
            <a:ext cx="448487" cy="477421"/>
          </a:xfrm>
          <a:prstGeom prst="rect">
            <a:avLst/>
          </a:prstGeom>
        </p:spPr>
      </p:pic>
      <p:pic>
        <p:nvPicPr>
          <p:cNvPr id="101" name="Content Placeholder 9" descr="switch.png">
            <a:extLst>
              <a:ext uri="{FF2B5EF4-FFF2-40B4-BE49-F238E27FC236}">
                <a16:creationId xmlns:a16="http://schemas.microsoft.com/office/drawing/2014/main" id="{0C3EF119-2C42-481F-AD70-115009C277AE}"/>
              </a:ext>
            </a:extLst>
          </p:cNvPr>
          <p:cNvPicPr>
            <a:picLocks noChangeAspect="1"/>
          </p:cNvPicPr>
          <p:nvPr/>
        </p:nvPicPr>
        <p:blipFill>
          <a:blip r:embed="rId4" cstate="print"/>
          <a:stretch>
            <a:fillRect/>
          </a:stretch>
        </p:blipFill>
        <p:spPr>
          <a:xfrm flipH="1">
            <a:off x="5586783" y="4594963"/>
            <a:ext cx="805241" cy="339543"/>
          </a:xfrm>
          <a:prstGeom prst="rect">
            <a:avLst/>
          </a:prstGeom>
        </p:spPr>
      </p:pic>
      <p:pic>
        <p:nvPicPr>
          <p:cNvPr id="102" name="Picture 4" descr="server2.jpg">
            <a:extLst>
              <a:ext uri="{FF2B5EF4-FFF2-40B4-BE49-F238E27FC236}">
                <a16:creationId xmlns:a16="http://schemas.microsoft.com/office/drawing/2014/main" id="{22BBB8B3-FF92-4B79-9F8B-C12DC8432F90}"/>
              </a:ext>
            </a:extLst>
          </p:cNvPr>
          <p:cNvPicPr>
            <a:picLocks noChangeAspect="1"/>
          </p:cNvPicPr>
          <p:nvPr/>
        </p:nvPicPr>
        <p:blipFill>
          <a:blip r:embed="rId5" cstate="print"/>
          <a:stretch>
            <a:fillRect/>
          </a:stretch>
        </p:blipFill>
        <p:spPr>
          <a:xfrm>
            <a:off x="8479912" y="4537504"/>
            <a:ext cx="562911" cy="540394"/>
          </a:xfrm>
          <a:prstGeom prst="rect">
            <a:avLst/>
          </a:prstGeom>
        </p:spPr>
      </p:pic>
      <p:cxnSp>
        <p:nvCxnSpPr>
          <p:cNvPr id="103" name="Straight Connector 11">
            <a:extLst>
              <a:ext uri="{FF2B5EF4-FFF2-40B4-BE49-F238E27FC236}">
                <a16:creationId xmlns:a16="http://schemas.microsoft.com/office/drawing/2014/main" id="{DAA5B976-30C1-4CBC-B431-11609D17B6B8}"/>
              </a:ext>
            </a:extLst>
          </p:cNvPr>
          <p:cNvCxnSpPr>
            <a:cxnSpLocks/>
            <a:stCxn id="101" idx="1"/>
            <a:endCxn id="102" idx="1"/>
          </p:cNvCxnSpPr>
          <p:nvPr/>
        </p:nvCxnSpPr>
        <p:spPr>
          <a:xfrm>
            <a:off x="6392024" y="4764735"/>
            <a:ext cx="2087888" cy="4296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26">
            <a:extLst>
              <a:ext uri="{FF2B5EF4-FFF2-40B4-BE49-F238E27FC236}">
                <a16:creationId xmlns:a16="http://schemas.microsoft.com/office/drawing/2014/main" id="{775F13ED-8BD7-431A-B6A1-FDEAE6D6502A}"/>
              </a:ext>
            </a:extLst>
          </p:cNvPr>
          <p:cNvCxnSpPr>
            <a:cxnSpLocks/>
            <a:stCxn id="100" idx="3"/>
            <a:endCxn id="101" idx="3"/>
          </p:cNvCxnSpPr>
          <p:nvPr/>
        </p:nvCxnSpPr>
        <p:spPr>
          <a:xfrm>
            <a:off x="3502638" y="2819835"/>
            <a:ext cx="2084145" cy="19449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29">
            <a:extLst>
              <a:ext uri="{FF2B5EF4-FFF2-40B4-BE49-F238E27FC236}">
                <a16:creationId xmlns:a16="http://schemas.microsoft.com/office/drawing/2014/main" id="{C154B51D-0FB2-4CD1-893E-C12087D21EF8}"/>
              </a:ext>
            </a:extLst>
          </p:cNvPr>
          <p:cNvCxnSpPr>
            <a:cxnSpLocks/>
            <a:stCxn id="99" idx="3"/>
            <a:endCxn id="101" idx="3"/>
          </p:cNvCxnSpPr>
          <p:nvPr/>
        </p:nvCxnSpPr>
        <p:spPr>
          <a:xfrm>
            <a:off x="3502638" y="4115235"/>
            <a:ext cx="2084145" cy="6495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35">
            <a:extLst>
              <a:ext uri="{FF2B5EF4-FFF2-40B4-BE49-F238E27FC236}">
                <a16:creationId xmlns:a16="http://schemas.microsoft.com/office/drawing/2014/main" id="{B8C8386E-CA5D-4329-8AEA-0DBE91FF1CDB}"/>
              </a:ext>
            </a:extLst>
          </p:cNvPr>
          <p:cNvCxnSpPr>
            <a:cxnSpLocks/>
            <a:stCxn id="98" idx="3"/>
            <a:endCxn id="101" idx="3"/>
          </p:cNvCxnSpPr>
          <p:nvPr/>
        </p:nvCxnSpPr>
        <p:spPr>
          <a:xfrm flipV="1">
            <a:off x="3502638" y="4764735"/>
            <a:ext cx="2084145" cy="62962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7" name="Group 151">
            <a:extLst>
              <a:ext uri="{FF2B5EF4-FFF2-40B4-BE49-F238E27FC236}">
                <a16:creationId xmlns:a16="http://schemas.microsoft.com/office/drawing/2014/main" id="{858593DA-6C7B-4EDE-AF3C-8692F7E189F3}"/>
              </a:ext>
            </a:extLst>
          </p:cNvPr>
          <p:cNvGrpSpPr>
            <a:grpSpLocks/>
          </p:cNvGrpSpPr>
          <p:nvPr/>
        </p:nvGrpSpPr>
        <p:grpSpPr bwMode="auto">
          <a:xfrm>
            <a:off x="5633724" y="4572858"/>
            <a:ext cx="2353469" cy="426720"/>
            <a:chOff x="4032" y="480"/>
            <a:chExt cx="768" cy="576"/>
          </a:xfrm>
          <a:gradFill>
            <a:gsLst>
              <a:gs pos="0">
                <a:schemeClr val="bg1"/>
              </a:gs>
              <a:gs pos="100000">
                <a:schemeClr val="hlink"/>
              </a:gs>
            </a:gsLst>
            <a:lin ang="0" scaled="1"/>
          </a:gradFill>
        </p:grpSpPr>
        <p:sp>
          <p:nvSpPr>
            <p:cNvPr id="108" name="Freeform 152">
              <a:extLst>
                <a:ext uri="{FF2B5EF4-FFF2-40B4-BE49-F238E27FC236}">
                  <a16:creationId xmlns:a16="http://schemas.microsoft.com/office/drawing/2014/main" id="{19752873-547F-4BEE-872A-1E1F8D09CB7C}"/>
                </a:ext>
              </a:extLst>
            </p:cNvPr>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a:solidFill>
                  <a:srgbClr val="333399"/>
                </a:solidFill>
                <a:latin typeface="Calibri" panose="020F0502020204030204" pitchFamily="34" charset="0"/>
                <a:cs typeface="Calibri" panose="020F0502020204030204" pitchFamily="34" charset="0"/>
              </a:endParaRPr>
            </a:p>
          </p:txBody>
        </p:sp>
        <p:sp>
          <p:nvSpPr>
            <p:cNvPr id="109" name="Line 153">
              <a:extLst>
                <a:ext uri="{FF2B5EF4-FFF2-40B4-BE49-F238E27FC236}">
                  <a16:creationId xmlns:a16="http://schemas.microsoft.com/office/drawing/2014/main" id="{8166857D-F90C-42D8-8E20-5BEE3E07758B}"/>
                </a:ext>
              </a:extLst>
            </p:cNvPr>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a:latin typeface="Calibri" panose="020F0502020204030204" pitchFamily="34" charset="0"/>
                <a:cs typeface="Calibri" panose="020F0502020204030204" pitchFamily="34" charset="0"/>
              </a:endParaRPr>
            </a:p>
          </p:txBody>
        </p:sp>
      </p:grpSp>
      <p:sp>
        <p:nvSpPr>
          <p:cNvPr id="110" name="Rectangle 163">
            <a:extLst>
              <a:ext uri="{FF2B5EF4-FFF2-40B4-BE49-F238E27FC236}">
                <a16:creationId xmlns:a16="http://schemas.microsoft.com/office/drawing/2014/main" id="{CF3B3F67-DDF8-45E0-84DC-7C9E183FA632}"/>
              </a:ext>
            </a:extLst>
          </p:cNvPr>
          <p:cNvSpPr>
            <a:spLocks noChangeArrowheads="1"/>
          </p:cNvSpPr>
          <p:nvPr/>
        </p:nvSpPr>
        <p:spPr bwMode="auto">
          <a:xfrm>
            <a:off x="8350736" y="4645108"/>
            <a:ext cx="134417" cy="416052"/>
          </a:xfrm>
          <a:prstGeom prst="rect">
            <a:avLst/>
          </a:prstGeom>
          <a:solidFill>
            <a:srgbClr val="0C921C"/>
          </a:solidFill>
          <a:ln w="9525">
            <a:noFill/>
            <a:miter lim="800000"/>
            <a:headEnd/>
            <a:tailEnd/>
          </a:ln>
          <a:effectLst/>
        </p:spPr>
        <p:txBody>
          <a:bodyPr wrap="none" anchor="ctr"/>
          <a:lstStyle/>
          <a:p>
            <a:pPr>
              <a:defRPr/>
            </a:pPr>
            <a:endParaRPr lang="en-US">
              <a:solidFill>
                <a:srgbClr val="333399"/>
              </a:solidFill>
              <a:latin typeface="Calibri" panose="020F0502020204030204" pitchFamily="34" charset="0"/>
              <a:cs typeface="Calibri" panose="020F0502020204030204" pitchFamily="34" charset="0"/>
            </a:endParaRPr>
          </a:p>
        </p:txBody>
      </p:sp>
      <p:sp>
        <p:nvSpPr>
          <p:cNvPr id="111" name="Rectangle 163">
            <a:extLst>
              <a:ext uri="{FF2B5EF4-FFF2-40B4-BE49-F238E27FC236}">
                <a16:creationId xmlns:a16="http://schemas.microsoft.com/office/drawing/2014/main" id="{DDCF9596-D19C-4485-9E41-8A2E0AEF93AF}"/>
              </a:ext>
            </a:extLst>
          </p:cNvPr>
          <p:cNvSpPr>
            <a:spLocks noChangeArrowheads="1"/>
          </p:cNvSpPr>
          <p:nvPr/>
        </p:nvSpPr>
        <p:spPr bwMode="auto">
          <a:xfrm>
            <a:off x="8350736" y="4645108"/>
            <a:ext cx="134417" cy="416052"/>
          </a:xfrm>
          <a:prstGeom prst="rect">
            <a:avLst/>
          </a:prstGeom>
          <a:solidFill>
            <a:srgbClr val="0C921C"/>
          </a:solidFill>
          <a:ln w="9525">
            <a:noFill/>
            <a:miter lim="800000"/>
            <a:headEnd/>
            <a:tailEnd/>
          </a:ln>
          <a:effectLst/>
        </p:spPr>
        <p:txBody>
          <a:bodyPr wrap="none" anchor="ctr"/>
          <a:lstStyle/>
          <a:p>
            <a:pPr>
              <a:defRPr/>
            </a:pPr>
            <a:endParaRPr lang="en-US">
              <a:solidFill>
                <a:srgbClr val="333399"/>
              </a:solidFill>
              <a:latin typeface="Calibri" panose="020F0502020204030204" pitchFamily="34" charset="0"/>
              <a:cs typeface="Calibri" panose="020F0502020204030204" pitchFamily="34" charset="0"/>
            </a:endParaRPr>
          </a:p>
        </p:txBody>
      </p:sp>
      <p:sp>
        <p:nvSpPr>
          <p:cNvPr id="112" name="Rectangle 163">
            <a:extLst>
              <a:ext uri="{FF2B5EF4-FFF2-40B4-BE49-F238E27FC236}">
                <a16:creationId xmlns:a16="http://schemas.microsoft.com/office/drawing/2014/main" id="{D6F7F701-1E19-4DDB-8E32-2B287BFA025B}"/>
              </a:ext>
            </a:extLst>
          </p:cNvPr>
          <p:cNvSpPr>
            <a:spLocks noChangeArrowheads="1"/>
          </p:cNvSpPr>
          <p:nvPr/>
        </p:nvSpPr>
        <p:spPr bwMode="auto">
          <a:xfrm>
            <a:off x="8350736" y="4645108"/>
            <a:ext cx="134417" cy="416052"/>
          </a:xfrm>
          <a:prstGeom prst="rect">
            <a:avLst/>
          </a:prstGeom>
          <a:solidFill>
            <a:srgbClr val="0C921C"/>
          </a:solidFill>
          <a:ln w="9525">
            <a:noFill/>
            <a:miter lim="800000"/>
            <a:headEnd/>
            <a:tailEnd/>
          </a:ln>
          <a:effectLst/>
        </p:spPr>
        <p:txBody>
          <a:bodyPr wrap="none" anchor="ctr"/>
          <a:lstStyle/>
          <a:p>
            <a:pPr>
              <a:defRPr/>
            </a:pPr>
            <a:endParaRPr lang="en-US">
              <a:solidFill>
                <a:srgbClr val="333399"/>
              </a:solidFill>
              <a:latin typeface="Calibri" panose="020F0502020204030204" pitchFamily="34" charset="0"/>
              <a:cs typeface="Calibri" panose="020F0502020204030204" pitchFamily="34" charset="0"/>
            </a:endParaRPr>
          </a:p>
        </p:txBody>
      </p:sp>
      <p:sp>
        <p:nvSpPr>
          <p:cNvPr id="113" name="Rectangle 163">
            <a:extLst>
              <a:ext uri="{FF2B5EF4-FFF2-40B4-BE49-F238E27FC236}">
                <a16:creationId xmlns:a16="http://schemas.microsoft.com/office/drawing/2014/main" id="{044F6EF8-D56E-47DF-AD24-233608D1096D}"/>
              </a:ext>
            </a:extLst>
          </p:cNvPr>
          <p:cNvSpPr>
            <a:spLocks noChangeArrowheads="1"/>
          </p:cNvSpPr>
          <p:nvPr/>
        </p:nvSpPr>
        <p:spPr bwMode="auto">
          <a:xfrm>
            <a:off x="3684297" y="2760416"/>
            <a:ext cx="134417" cy="416052"/>
          </a:xfrm>
          <a:prstGeom prst="rect">
            <a:avLst/>
          </a:prstGeom>
          <a:gradFill rotWithShape="1">
            <a:gsLst>
              <a:gs pos="0">
                <a:srgbClr val="F75615">
                  <a:gamma/>
                  <a:shade val="46275"/>
                  <a:invGamma/>
                </a:srgbClr>
              </a:gs>
              <a:gs pos="50000">
                <a:srgbClr val="F75615"/>
              </a:gs>
              <a:gs pos="100000">
                <a:srgbClr val="F75615">
                  <a:gamma/>
                  <a:shade val="46275"/>
                  <a:invGamma/>
                </a:srgbClr>
              </a:gs>
            </a:gsLst>
            <a:lin ang="5400000" scaled="1"/>
          </a:gradFill>
          <a:ln w="9525">
            <a:noFill/>
            <a:miter lim="800000"/>
            <a:headEnd/>
            <a:tailEnd/>
          </a:ln>
          <a:effectLst/>
        </p:spPr>
        <p:txBody>
          <a:bodyPr wrap="none" anchor="ctr"/>
          <a:lstStyle/>
          <a:p>
            <a:pPr>
              <a:defRPr/>
            </a:pPr>
            <a:endParaRPr lang="en-US" dirty="0">
              <a:solidFill>
                <a:srgbClr val="333399"/>
              </a:solidFill>
              <a:latin typeface="Calibri" panose="020F0502020204030204" pitchFamily="34" charset="0"/>
              <a:cs typeface="Calibri" panose="020F0502020204030204" pitchFamily="34" charset="0"/>
            </a:endParaRPr>
          </a:p>
        </p:txBody>
      </p:sp>
      <p:sp>
        <p:nvSpPr>
          <p:cNvPr id="114" name="Rectangle 163">
            <a:extLst>
              <a:ext uri="{FF2B5EF4-FFF2-40B4-BE49-F238E27FC236}">
                <a16:creationId xmlns:a16="http://schemas.microsoft.com/office/drawing/2014/main" id="{A9D585E7-2654-4AC5-B50B-7DBF1D6B1B7E}"/>
              </a:ext>
            </a:extLst>
          </p:cNvPr>
          <p:cNvSpPr>
            <a:spLocks noChangeArrowheads="1"/>
          </p:cNvSpPr>
          <p:nvPr/>
        </p:nvSpPr>
        <p:spPr bwMode="auto">
          <a:xfrm>
            <a:off x="3455697" y="2741789"/>
            <a:ext cx="134417" cy="416052"/>
          </a:xfrm>
          <a:prstGeom prst="rect">
            <a:avLst/>
          </a:prstGeom>
          <a:gradFill rotWithShape="1">
            <a:gsLst>
              <a:gs pos="0">
                <a:srgbClr val="F75615">
                  <a:gamma/>
                  <a:shade val="46275"/>
                  <a:invGamma/>
                </a:srgbClr>
              </a:gs>
              <a:gs pos="50000">
                <a:srgbClr val="F75615"/>
              </a:gs>
              <a:gs pos="100000">
                <a:srgbClr val="F75615">
                  <a:gamma/>
                  <a:shade val="46275"/>
                  <a:invGamma/>
                </a:srgbClr>
              </a:gs>
            </a:gsLst>
            <a:lin ang="5400000" scaled="1"/>
          </a:gradFill>
          <a:ln w="9525">
            <a:noFill/>
            <a:miter lim="800000"/>
            <a:headEnd/>
            <a:tailEnd/>
          </a:ln>
          <a:effectLst/>
        </p:spPr>
        <p:txBody>
          <a:bodyPr wrap="none" anchor="ctr"/>
          <a:lstStyle/>
          <a:p>
            <a:pPr>
              <a:defRPr/>
            </a:pPr>
            <a:endParaRPr lang="en-US">
              <a:solidFill>
                <a:srgbClr val="333399"/>
              </a:solidFill>
              <a:latin typeface="Calibri" panose="020F0502020204030204" pitchFamily="34" charset="0"/>
              <a:cs typeface="Calibri" panose="020F0502020204030204" pitchFamily="34" charset="0"/>
            </a:endParaRPr>
          </a:p>
        </p:txBody>
      </p:sp>
      <p:sp>
        <p:nvSpPr>
          <p:cNvPr id="115" name="Rectangle 163">
            <a:extLst>
              <a:ext uri="{FF2B5EF4-FFF2-40B4-BE49-F238E27FC236}">
                <a16:creationId xmlns:a16="http://schemas.microsoft.com/office/drawing/2014/main" id="{28BB5EF4-ACC0-4695-8036-F9E148C9788E}"/>
              </a:ext>
            </a:extLst>
          </p:cNvPr>
          <p:cNvSpPr>
            <a:spLocks noChangeArrowheads="1"/>
          </p:cNvSpPr>
          <p:nvPr/>
        </p:nvSpPr>
        <p:spPr bwMode="auto">
          <a:xfrm>
            <a:off x="3660851" y="3946228"/>
            <a:ext cx="134417" cy="416052"/>
          </a:xfrm>
          <a:prstGeom prst="rect">
            <a:avLst/>
          </a:prstGeom>
          <a:gradFill rotWithShape="1">
            <a:gsLst>
              <a:gs pos="0">
                <a:srgbClr val="000082"/>
              </a:gs>
              <a:gs pos="30000">
                <a:srgbClr val="66008F"/>
              </a:gs>
              <a:gs pos="64999">
                <a:srgbClr val="BA0066"/>
              </a:gs>
              <a:gs pos="89999">
                <a:srgbClr val="FF0000"/>
              </a:gs>
              <a:gs pos="100000">
                <a:srgbClr val="FF8200"/>
              </a:gs>
            </a:gsLst>
            <a:lin ang="5400000" scaled="0"/>
          </a:gradFill>
          <a:ln w="9525">
            <a:noFill/>
            <a:miter lim="800000"/>
            <a:headEnd/>
            <a:tailEnd/>
          </a:ln>
          <a:effectLst/>
        </p:spPr>
        <p:txBody>
          <a:bodyPr wrap="none" anchor="ctr"/>
          <a:lstStyle/>
          <a:p>
            <a:pPr>
              <a:defRPr/>
            </a:pPr>
            <a:endParaRPr lang="en-US">
              <a:solidFill>
                <a:srgbClr val="333399"/>
              </a:solidFill>
              <a:latin typeface="Calibri" panose="020F0502020204030204" pitchFamily="34" charset="0"/>
              <a:cs typeface="Calibri" panose="020F0502020204030204" pitchFamily="34" charset="0"/>
            </a:endParaRPr>
          </a:p>
        </p:txBody>
      </p:sp>
      <p:sp>
        <p:nvSpPr>
          <p:cNvPr id="116" name="Rectangle 163">
            <a:extLst>
              <a:ext uri="{FF2B5EF4-FFF2-40B4-BE49-F238E27FC236}">
                <a16:creationId xmlns:a16="http://schemas.microsoft.com/office/drawing/2014/main" id="{FAA5220D-4C66-4C35-81CB-91AEE273D433}"/>
              </a:ext>
            </a:extLst>
          </p:cNvPr>
          <p:cNvSpPr>
            <a:spLocks noChangeArrowheads="1"/>
          </p:cNvSpPr>
          <p:nvPr/>
        </p:nvSpPr>
        <p:spPr bwMode="auto">
          <a:xfrm>
            <a:off x="3432251" y="3923650"/>
            <a:ext cx="134417" cy="416052"/>
          </a:xfrm>
          <a:prstGeom prst="rect">
            <a:avLst/>
          </a:prstGeom>
          <a:gradFill rotWithShape="1">
            <a:gsLst>
              <a:gs pos="0">
                <a:srgbClr val="000082"/>
              </a:gs>
              <a:gs pos="30000">
                <a:srgbClr val="66008F"/>
              </a:gs>
              <a:gs pos="64999">
                <a:srgbClr val="BA0066"/>
              </a:gs>
              <a:gs pos="89999">
                <a:srgbClr val="FF0000"/>
              </a:gs>
              <a:gs pos="100000">
                <a:srgbClr val="FF8200"/>
              </a:gs>
            </a:gsLst>
            <a:lin ang="5400000" scaled="0"/>
          </a:gradFill>
          <a:ln w="9525">
            <a:noFill/>
            <a:miter lim="800000"/>
            <a:headEnd/>
            <a:tailEnd/>
          </a:ln>
          <a:effectLst/>
        </p:spPr>
        <p:txBody>
          <a:bodyPr wrap="none" anchor="ctr"/>
          <a:lstStyle/>
          <a:p>
            <a:pPr>
              <a:defRPr/>
            </a:pPr>
            <a:endParaRPr lang="en-US">
              <a:solidFill>
                <a:srgbClr val="333399"/>
              </a:solidFill>
              <a:latin typeface="Calibri" panose="020F0502020204030204" pitchFamily="34" charset="0"/>
              <a:cs typeface="Calibri" panose="020F0502020204030204" pitchFamily="34" charset="0"/>
            </a:endParaRPr>
          </a:p>
        </p:txBody>
      </p:sp>
      <p:sp>
        <p:nvSpPr>
          <p:cNvPr id="117" name="Rectangle 163">
            <a:extLst>
              <a:ext uri="{FF2B5EF4-FFF2-40B4-BE49-F238E27FC236}">
                <a16:creationId xmlns:a16="http://schemas.microsoft.com/office/drawing/2014/main" id="{7B33EB15-3F83-45D7-8D6F-E31DC1AA770A}"/>
              </a:ext>
            </a:extLst>
          </p:cNvPr>
          <p:cNvSpPr>
            <a:spLocks noChangeArrowheads="1"/>
          </p:cNvSpPr>
          <p:nvPr/>
        </p:nvSpPr>
        <p:spPr bwMode="auto">
          <a:xfrm>
            <a:off x="3708095" y="5183299"/>
            <a:ext cx="134417" cy="416052"/>
          </a:xfrm>
          <a:prstGeom prst="rect">
            <a:avLst/>
          </a:prstGeom>
          <a:gradFill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5400000" scaled="0"/>
          </a:gradFill>
          <a:ln w="9525">
            <a:noFill/>
            <a:miter lim="800000"/>
            <a:headEnd/>
            <a:tailEnd/>
          </a:ln>
          <a:effectLst/>
        </p:spPr>
        <p:txBody>
          <a:bodyPr wrap="none" anchor="ctr"/>
          <a:lstStyle/>
          <a:p>
            <a:pPr>
              <a:defRPr/>
            </a:pPr>
            <a:endParaRPr lang="en-US">
              <a:solidFill>
                <a:srgbClr val="333399"/>
              </a:solidFill>
              <a:latin typeface="Calibri" panose="020F0502020204030204" pitchFamily="34" charset="0"/>
              <a:cs typeface="Calibri" panose="020F0502020204030204" pitchFamily="34" charset="0"/>
            </a:endParaRPr>
          </a:p>
        </p:txBody>
      </p:sp>
      <p:sp>
        <p:nvSpPr>
          <p:cNvPr id="118" name="Rectangle 163">
            <a:extLst>
              <a:ext uri="{FF2B5EF4-FFF2-40B4-BE49-F238E27FC236}">
                <a16:creationId xmlns:a16="http://schemas.microsoft.com/office/drawing/2014/main" id="{01E01CE2-7711-4A98-BE8D-5DBC7B5593EC}"/>
              </a:ext>
            </a:extLst>
          </p:cNvPr>
          <p:cNvSpPr>
            <a:spLocks noChangeArrowheads="1"/>
          </p:cNvSpPr>
          <p:nvPr/>
        </p:nvSpPr>
        <p:spPr bwMode="auto">
          <a:xfrm>
            <a:off x="3479495" y="5183299"/>
            <a:ext cx="134417" cy="416052"/>
          </a:xfrm>
          <a:prstGeom prst="rect">
            <a:avLst/>
          </a:prstGeom>
          <a:gradFill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5400000" scaled="0"/>
          </a:gradFill>
          <a:ln w="9525">
            <a:noFill/>
            <a:miter lim="800000"/>
            <a:headEnd/>
            <a:tailEnd/>
          </a:ln>
          <a:effectLst/>
        </p:spPr>
        <p:txBody>
          <a:bodyPr wrap="none" anchor="ctr"/>
          <a:lstStyle/>
          <a:p>
            <a:pPr>
              <a:defRPr/>
            </a:pPr>
            <a:endParaRPr lang="en-US">
              <a:solidFill>
                <a:srgbClr val="333399"/>
              </a:solidFill>
              <a:latin typeface="Calibri" panose="020F0502020204030204" pitchFamily="34" charset="0"/>
              <a:cs typeface="Calibri" panose="020F0502020204030204" pitchFamily="34" charset="0"/>
            </a:endParaRPr>
          </a:p>
        </p:txBody>
      </p:sp>
      <p:sp>
        <p:nvSpPr>
          <p:cNvPr id="119" name="文本框 118">
            <a:extLst>
              <a:ext uri="{FF2B5EF4-FFF2-40B4-BE49-F238E27FC236}">
                <a16:creationId xmlns:a16="http://schemas.microsoft.com/office/drawing/2014/main" id="{48EE5C3A-BF91-4F87-A3BF-1ABEF31F8EF8}"/>
              </a:ext>
            </a:extLst>
          </p:cNvPr>
          <p:cNvSpPr txBox="1"/>
          <p:nvPr/>
        </p:nvSpPr>
        <p:spPr>
          <a:xfrm>
            <a:off x="2659306" y="3285041"/>
            <a:ext cx="1236420"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Worker 1</a:t>
            </a:r>
            <a:endParaRPr lang="zh-CN" altLang="en-US" sz="2000" dirty="0">
              <a:latin typeface="Calibri" panose="020F0502020204030204" pitchFamily="34" charset="0"/>
              <a:cs typeface="Calibri" panose="020F0502020204030204" pitchFamily="34" charset="0"/>
            </a:endParaRPr>
          </a:p>
        </p:txBody>
      </p:sp>
      <p:sp>
        <p:nvSpPr>
          <p:cNvPr id="120" name="文本框 119">
            <a:extLst>
              <a:ext uri="{FF2B5EF4-FFF2-40B4-BE49-F238E27FC236}">
                <a16:creationId xmlns:a16="http://schemas.microsoft.com/office/drawing/2014/main" id="{AE8FB64F-B343-41D2-B164-EBDABF49FA07}"/>
              </a:ext>
            </a:extLst>
          </p:cNvPr>
          <p:cNvSpPr txBox="1"/>
          <p:nvPr/>
        </p:nvSpPr>
        <p:spPr>
          <a:xfrm>
            <a:off x="8117212" y="5061160"/>
            <a:ext cx="1411107"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Aggregator</a:t>
            </a:r>
            <a:endParaRPr lang="zh-CN" altLang="en-US" sz="2000" dirty="0">
              <a:latin typeface="Calibri" panose="020F0502020204030204" pitchFamily="34" charset="0"/>
              <a:cs typeface="Calibri" panose="020F0502020204030204" pitchFamily="34" charset="0"/>
            </a:endParaRPr>
          </a:p>
        </p:txBody>
      </p:sp>
      <p:sp>
        <p:nvSpPr>
          <p:cNvPr id="121" name="文本框 120">
            <a:extLst>
              <a:ext uri="{FF2B5EF4-FFF2-40B4-BE49-F238E27FC236}">
                <a16:creationId xmlns:a16="http://schemas.microsoft.com/office/drawing/2014/main" id="{EEAA7248-1E5B-4E36-9AC2-EC86F96A8C11}"/>
              </a:ext>
            </a:extLst>
          </p:cNvPr>
          <p:cNvSpPr txBox="1"/>
          <p:nvPr/>
        </p:nvSpPr>
        <p:spPr>
          <a:xfrm>
            <a:off x="2659306" y="4519768"/>
            <a:ext cx="1236420"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Worker 2</a:t>
            </a:r>
            <a:endParaRPr lang="zh-CN" altLang="en-US" sz="2000" dirty="0">
              <a:latin typeface="Calibri" panose="020F0502020204030204" pitchFamily="34" charset="0"/>
              <a:cs typeface="Calibri" panose="020F0502020204030204" pitchFamily="34" charset="0"/>
            </a:endParaRPr>
          </a:p>
        </p:txBody>
      </p:sp>
      <p:sp>
        <p:nvSpPr>
          <p:cNvPr id="122" name="文本框 121">
            <a:extLst>
              <a:ext uri="{FF2B5EF4-FFF2-40B4-BE49-F238E27FC236}">
                <a16:creationId xmlns:a16="http://schemas.microsoft.com/office/drawing/2014/main" id="{8C1F1DD7-5A43-4327-A40C-F9741D75B57F}"/>
              </a:ext>
            </a:extLst>
          </p:cNvPr>
          <p:cNvSpPr txBox="1"/>
          <p:nvPr/>
        </p:nvSpPr>
        <p:spPr>
          <a:xfrm>
            <a:off x="2659306" y="5754495"/>
            <a:ext cx="1236420"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Worker 3</a:t>
            </a:r>
            <a:endParaRPr lang="zh-CN" altLang="en-US" sz="2000" dirty="0">
              <a:latin typeface="Calibri" panose="020F0502020204030204" pitchFamily="34" charset="0"/>
              <a:cs typeface="Calibri" panose="020F0502020204030204" pitchFamily="34" charset="0"/>
            </a:endParaRPr>
          </a:p>
        </p:txBody>
      </p:sp>
      <p:grpSp>
        <p:nvGrpSpPr>
          <p:cNvPr id="134" name="组合 133">
            <a:extLst>
              <a:ext uri="{FF2B5EF4-FFF2-40B4-BE49-F238E27FC236}">
                <a16:creationId xmlns:a16="http://schemas.microsoft.com/office/drawing/2014/main" id="{F0476B50-93F8-41FC-BEA8-498E545E9DB7}"/>
              </a:ext>
            </a:extLst>
          </p:cNvPr>
          <p:cNvGrpSpPr/>
          <p:nvPr/>
        </p:nvGrpSpPr>
        <p:grpSpPr>
          <a:xfrm>
            <a:off x="5481874" y="5298515"/>
            <a:ext cx="2406739" cy="932961"/>
            <a:chOff x="8364898" y="2868989"/>
            <a:chExt cx="2406739" cy="932961"/>
          </a:xfrm>
        </p:grpSpPr>
        <p:sp>
          <p:nvSpPr>
            <p:cNvPr id="128" name="Rectangle 163">
              <a:extLst>
                <a:ext uri="{FF2B5EF4-FFF2-40B4-BE49-F238E27FC236}">
                  <a16:creationId xmlns:a16="http://schemas.microsoft.com/office/drawing/2014/main" id="{993E2907-5550-4633-8659-57E5FE11F8C0}"/>
                </a:ext>
              </a:extLst>
            </p:cNvPr>
            <p:cNvSpPr>
              <a:spLocks noChangeArrowheads="1"/>
            </p:cNvSpPr>
            <p:nvPr/>
          </p:nvSpPr>
          <p:spPr bwMode="auto">
            <a:xfrm>
              <a:off x="8759179" y="2868989"/>
              <a:ext cx="134417" cy="416052"/>
            </a:xfrm>
            <a:prstGeom prst="rect">
              <a:avLst/>
            </a:prstGeom>
            <a:solidFill>
              <a:srgbClr val="0C921C"/>
            </a:solidFill>
            <a:ln w="9525">
              <a:noFill/>
              <a:miter lim="800000"/>
              <a:headEnd/>
              <a:tailEnd/>
            </a:ln>
            <a:effectLst/>
          </p:spPr>
          <p:txBody>
            <a:bodyPr wrap="none" anchor="ctr"/>
            <a:lstStyle/>
            <a:p>
              <a:pPr>
                <a:defRPr/>
              </a:pPr>
              <a:endParaRPr lang="en-US">
                <a:solidFill>
                  <a:srgbClr val="333399"/>
                </a:solidFill>
                <a:latin typeface="Calibri" panose="020F0502020204030204" pitchFamily="34" charset="0"/>
                <a:cs typeface="Calibri" panose="020F0502020204030204" pitchFamily="34" charset="0"/>
              </a:endParaRPr>
            </a:p>
          </p:txBody>
        </p:sp>
        <p:sp>
          <p:nvSpPr>
            <p:cNvPr id="129" name="Rectangle 163">
              <a:extLst>
                <a:ext uri="{FF2B5EF4-FFF2-40B4-BE49-F238E27FC236}">
                  <a16:creationId xmlns:a16="http://schemas.microsoft.com/office/drawing/2014/main" id="{270F958F-9572-42C1-9BC5-452D6E9A2C3E}"/>
                </a:ext>
              </a:extLst>
            </p:cNvPr>
            <p:cNvSpPr>
              <a:spLocks noChangeArrowheads="1"/>
            </p:cNvSpPr>
            <p:nvPr/>
          </p:nvSpPr>
          <p:spPr bwMode="auto">
            <a:xfrm>
              <a:off x="8759178" y="3363414"/>
              <a:ext cx="134417" cy="416052"/>
            </a:xfrm>
            <a:prstGeom prst="rect">
              <a:avLst/>
            </a:prstGeom>
            <a:gradFill rotWithShape="1">
              <a:gsLst>
                <a:gs pos="0">
                  <a:srgbClr val="F75615">
                    <a:gamma/>
                    <a:shade val="46275"/>
                    <a:invGamma/>
                  </a:srgbClr>
                </a:gs>
                <a:gs pos="50000">
                  <a:srgbClr val="F75615"/>
                </a:gs>
                <a:gs pos="100000">
                  <a:srgbClr val="F75615">
                    <a:gamma/>
                    <a:shade val="46275"/>
                    <a:invGamma/>
                  </a:srgbClr>
                </a:gs>
              </a:gsLst>
              <a:lin ang="5400000" scaled="1"/>
            </a:gradFill>
            <a:ln w="9525">
              <a:noFill/>
              <a:miter lim="800000"/>
              <a:headEnd/>
              <a:tailEnd/>
            </a:ln>
            <a:effectLst/>
          </p:spPr>
          <p:txBody>
            <a:bodyPr wrap="none" anchor="ctr"/>
            <a:lstStyle/>
            <a:p>
              <a:pPr>
                <a:defRPr/>
              </a:pPr>
              <a:endParaRPr lang="en-US" dirty="0">
                <a:solidFill>
                  <a:srgbClr val="333399"/>
                </a:solidFill>
                <a:latin typeface="Calibri" panose="020F0502020204030204" pitchFamily="34" charset="0"/>
                <a:cs typeface="Calibri" panose="020F0502020204030204" pitchFamily="34" charset="0"/>
              </a:endParaRPr>
            </a:p>
          </p:txBody>
        </p:sp>
        <p:sp>
          <p:nvSpPr>
            <p:cNvPr id="130" name="Rectangle 163">
              <a:extLst>
                <a:ext uri="{FF2B5EF4-FFF2-40B4-BE49-F238E27FC236}">
                  <a16:creationId xmlns:a16="http://schemas.microsoft.com/office/drawing/2014/main" id="{F8929766-E756-4EFC-BC71-C77DB5B9BCF1}"/>
                </a:ext>
              </a:extLst>
            </p:cNvPr>
            <p:cNvSpPr>
              <a:spLocks noChangeArrowheads="1"/>
            </p:cNvSpPr>
            <p:nvPr/>
          </p:nvSpPr>
          <p:spPr bwMode="auto">
            <a:xfrm>
              <a:off x="8561282" y="3363414"/>
              <a:ext cx="134417" cy="416052"/>
            </a:xfrm>
            <a:prstGeom prst="rect">
              <a:avLst/>
            </a:prstGeom>
            <a:gradFill rotWithShape="1">
              <a:gsLst>
                <a:gs pos="0">
                  <a:srgbClr val="000082"/>
                </a:gs>
                <a:gs pos="30000">
                  <a:srgbClr val="66008F"/>
                </a:gs>
                <a:gs pos="64999">
                  <a:srgbClr val="BA0066"/>
                </a:gs>
                <a:gs pos="89999">
                  <a:srgbClr val="FF0000"/>
                </a:gs>
                <a:gs pos="100000">
                  <a:srgbClr val="FF8200"/>
                </a:gs>
              </a:gsLst>
              <a:lin ang="5400000" scaled="0"/>
            </a:gradFill>
            <a:ln w="9525">
              <a:noFill/>
              <a:miter lim="800000"/>
              <a:headEnd/>
              <a:tailEnd/>
            </a:ln>
            <a:effectLst/>
          </p:spPr>
          <p:txBody>
            <a:bodyPr wrap="none" anchor="ctr"/>
            <a:lstStyle/>
            <a:p>
              <a:pPr>
                <a:defRPr/>
              </a:pPr>
              <a:endParaRPr lang="en-US">
                <a:solidFill>
                  <a:srgbClr val="333399"/>
                </a:solidFill>
                <a:latin typeface="Calibri" panose="020F0502020204030204" pitchFamily="34" charset="0"/>
                <a:cs typeface="Calibri" panose="020F0502020204030204" pitchFamily="34" charset="0"/>
              </a:endParaRPr>
            </a:p>
          </p:txBody>
        </p:sp>
        <p:sp>
          <p:nvSpPr>
            <p:cNvPr id="131" name="Rectangle 163">
              <a:extLst>
                <a:ext uri="{FF2B5EF4-FFF2-40B4-BE49-F238E27FC236}">
                  <a16:creationId xmlns:a16="http://schemas.microsoft.com/office/drawing/2014/main" id="{B09F354E-C24F-44E8-85BA-389BE2B71593}"/>
                </a:ext>
              </a:extLst>
            </p:cNvPr>
            <p:cNvSpPr>
              <a:spLocks noChangeArrowheads="1"/>
            </p:cNvSpPr>
            <p:nvPr/>
          </p:nvSpPr>
          <p:spPr bwMode="auto">
            <a:xfrm>
              <a:off x="8364898" y="3363414"/>
              <a:ext cx="134417" cy="416052"/>
            </a:xfrm>
            <a:prstGeom prst="rect">
              <a:avLst/>
            </a:prstGeom>
            <a:gradFill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5400000" scaled="0"/>
            </a:gradFill>
            <a:ln w="9525">
              <a:noFill/>
              <a:miter lim="800000"/>
              <a:headEnd/>
              <a:tailEnd/>
            </a:ln>
            <a:effectLst/>
          </p:spPr>
          <p:txBody>
            <a:bodyPr wrap="none" anchor="ctr"/>
            <a:lstStyle/>
            <a:p>
              <a:pPr>
                <a:defRPr/>
              </a:pPr>
              <a:endParaRPr lang="en-US">
                <a:solidFill>
                  <a:srgbClr val="333399"/>
                </a:solidFill>
                <a:latin typeface="Calibri" panose="020F0502020204030204" pitchFamily="34" charset="0"/>
                <a:cs typeface="Calibri" panose="020F0502020204030204" pitchFamily="34" charset="0"/>
              </a:endParaRPr>
            </a:p>
          </p:txBody>
        </p:sp>
        <p:sp>
          <p:nvSpPr>
            <p:cNvPr id="132" name="文本框 131">
              <a:extLst>
                <a:ext uri="{FF2B5EF4-FFF2-40B4-BE49-F238E27FC236}">
                  <a16:creationId xmlns:a16="http://schemas.microsoft.com/office/drawing/2014/main" id="{D6AEC456-5D3A-4E83-BC66-FE1F2C9769CE}"/>
                </a:ext>
              </a:extLst>
            </p:cNvPr>
            <p:cNvSpPr txBox="1"/>
            <p:nvPr/>
          </p:nvSpPr>
          <p:spPr>
            <a:xfrm>
              <a:off x="8893595" y="2919850"/>
              <a:ext cx="187804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上层应用任务</a:t>
              </a:r>
            </a:p>
          </p:txBody>
        </p:sp>
        <p:sp>
          <p:nvSpPr>
            <p:cNvPr id="133" name="文本框 132">
              <a:extLst>
                <a:ext uri="{FF2B5EF4-FFF2-40B4-BE49-F238E27FC236}">
                  <a16:creationId xmlns:a16="http://schemas.microsoft.com/office/drawing/2014/main" id="{4BF43CC6-5F59-42C3-AE66-7029616873F1}"/>
                </a:ext>
              </a:extLst>
            </p:cNvPr>
            <p:cNvSpPr txBox="1"/>
            <p:nvPr/>
          </p:nvSpPr>
          <p:spPr>
            <a:xfrm>
              <a:off x="8893595" y="3401840"/>
              <a:ext cx="187804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执行结果</a:t>
              </a:r>
            </a:p>
          </p:txBody>
        </p:sp>
      </p:grpSp>
      <p:sp>
        <p:nvSpPr>
          <p:cNvPr id="37"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6.8.3  Data Center TCP</a:t>
            </a:r>
            <a:endParaRPr kumimoji="1" lang="zh-CN" altLang="en-US" dirty="0"/>
          </a:p>
        </p:txBody>
      </p:sp>
    </p:spTree>
    <p:extLst>
      <p:ext uri="{BB962C8B-B14F-4D97-AF65-F5344CB8AC3E}">
        <p14:creationId xmlns:p14="http://schemas.microsoft.com/office/powerpoint/2010/main" val="97555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1"/>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par>
                                <p:cTn id="11" presetID="0" presetClass="path" presetSubtype="0" accel="50000" decel="50000" fill="hold" grpId="0" nodeType="withEffect">
                                  <p:stCondLst>
                                    <p:cond delay="0"/>
                                  </p:stCondLst>
                                  <p:childTnLst>
                                    <p:animMotion origin="layout" path="M -4.58333E-6 -0.00046 C -0.09752 0.00116 -0.19036 0.00764 -0.23997 -0.00046 C -0.28971 -0.00833 -0.2845 -0.03264 -0.29843 -0.04792 C -0.3125 -0.0632 -0.30091 -0.05046 -0.32434 -0.0919 C -0.34804 -0.13357 -0.41575 -0.25394 -0.43984 -0.29653 " pathEditMode="relative" rAng="0" ptsTypes="AAAAA">
                                      <p:cBhvr>
                                        <p:cTn id="12" dur="2000" fill="hold"/>
                                        <p:tgtEl>
                                          <p:spTgt spid="110"/>
                                        </p:tgtEl>
                                        <p:attrNameLst>
                                          <p:attrName>ppt_x</p:attrName>
                                          <p:attrName>ppt_y</p:attrName>
                                        </p:attrNameLst>
                                      </p:cBhvr>
                                      <p:rCtr x="-21992" y="-14606"/>
                                    </p:animMotion>
                                  </p:childTnLst>
                                </p:cTn>
                              </p:par>
                              <p:par>
                                <p:cTn id="13" presetID="0" presetClass="path" presetSubtype="0" accel="50000" decel="50000" fill="hold" grpId="0" nodeType="withEffect">
                                  <p:stCondLst>
                                    <p:cond delay="0"/>
                                  </p:stCondLst>
                                  <p:childTnLst>
                                    <p:animMotion origin="layout" path="M 2.29167E-6 -4.44444E-6 C -0.0974 0.00162 -0.19219 0.00186 -0.23985 -4.44444E-6 C -0.2875 -0.00208 -0.26693 -0.00162 -0.28633 -0.01134 C -0.30586 -0.02106 -0.33073 -0.04027 -0.35664 -0.0574 C -0.38242 -0.07476 -0.42409 -0.10324 -0.4418 -0.11504 " pathEditMode="relative" rAng="0" ptsTypes="AAAAA">
                                      <p:cBhvr>
                                        <p:cTn id="14" dur="2000" fill="hold"/>
                                        <p:tgtEl>
                                          <p:spTgt spid="111"/>
                                        </p:tgtEl>
                                        <p:attrNameLst>
                                          <p:attrName>ppt_x</p:attrName>
                                          <p:attrName>ppt_y</p:attrName>
                                        </p:attrNameLst>
                                      </p:cBhvr>
                                      <p:rCtr x="-22096" y="-5694"/>
                                    </p:animMotion>
                                  </p:childTnLst>
                                </p:cTn>
                              </p:par>
                              <p:par>
                                <p:cTn id="15" presetID="0" presetClass="path" presetSubtype="0" accel="50000" decel="50000" fill="hold" grpId="0" nodeType="withEffect">
                                  <p:stCondLst>
                                    <p:cond delay="0"/>
                                  </p:stCondLst>
                                  <p:childTnLst>
                                    <p:animMotion origin="layout" path="M -4.58333E-6 -0.00023 C -0.09791 0.00069 -0.19192 -0.00185 -0.24062 -0.00023 C -0.28932 0.00162 -0.27343 0.00486 -0.29257 0.0118 C -0.31184 0.01852 -0.33112 0.0294 -0.35546 0.04028 C -0.38007 0.05162 -0.42239 0.07083 -0.43984 0.07893 " pathEditMode="relative" rAng="0" ptsTypes="AAAAA">
                                      <p:cBhvr>
                                        <p:cTn id="16" dur="2000" fill="hold"/>
                                        <p:tgtEl>
                                          <p:spTgt spid="112"/>
                                        </p:tgtEl>
                                        <p:attrNameLst>
                                          <p:attrName>ppt_x</p:attrName>
                                          <p:attrName>ppt_y</p:attrName>
                                        </p:attrNameLst>
                                      </p:cBhvr>
                                      <p:rCtr x="-21992" y="3935"/>
                                    </p:animMotion>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1000"/>
                                        <p:tgtEl>
                                          <p:spTgt spid="101"/>
                                        </p:tgtEl>
                                      </p:cBhvr>
                                    </p:animEffect>
                                    <p:set>
                                      <p:cBhvr>
                                        <p:cTn id="21" dur="1" fill="hold">
                                          <p:stCondLst>
                                            <p:cond delay="999"/>
                                          </p:stCondLst>
                                        </p:cTn>
                                        <p:tgtEl>
                                          <p:spTgt spid="101"/>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107"/>
                                        </p:tgtEl>
                                        <p:attrNameLst>
                                          <p:attrName>style.visibility</p:attrName>
                                        </p:attrNameLst>
                                      </p:cBhvr>
                                      <p:to>
                                        <p:strVal val="visible"/>
                                      </p:to>
                                    </p:set>
                                    <p:animEffect transition="in" filter="fade">
                                      <p:cBhvr>
                                        <p:cTn id="24" dur="500"/>
                                        <p:tgtEl>
                                          <p:spTgt spid="107"/>
                                        </p:tgtEl>
                                      </p:cBhvr>
                                    </p:animEffect>
                                  </p:childTnLst>
                                </p:cTn>
                              </p:par>
                              <p:par>
                                <p:cTn id="25" presetID="10" presetClass="exit" presetSubtype="0" fill="hold" grpId="2" nodeType="withEffect">
                                  <p:stCondLst>
                                    <p:cond delay="0"/>
                                  </p:stCondLst>
                                  <p:childTnLst>
                                    <p:animEffect transition="out" filter="fade">
                                      <p:cBhvr>
                                        <p:cTn id="26" dur="1000"/>
                                        <p:tgtEl>
                                          <p:spTgt spid="110"/>
                                        </p:tgtEl>
                                      </p:cBhvr>
                                    </p:animEffect>
                                    <p:set>
                                      <p:cBhvr>
                                        <p:cTn id="27" dur="1" fill="hold">
                                          <p:stCondLst>
                                            <p:cond delay="999"/>
                                          </p:stCondLst>
                                        </p:cTn>
                                        <p:tgtEl>
                                          <p:spTgt spid="110"/>
                                        </p:tgtEl>
                                        <p:attrNameLst>
                                          <p:attrName>style.visibility</p:attrName>
                                        </p:attrNameLst>
                                      </p:cBhvr>
                                      <p:to>
                                        <p:strVal val="hidden"/>
                                      </p:to>
                                    </p:set>
                                  </p:childTnLst>
                                </p:cTn>
                              </p:par>
                              <p:par>
                                <p:cTn id="28" presetID="10" presetClass="exit" presetSubtype="0" fill="hold" grpId="2" nodeType="withEffect">
                                  <p:stCondLst>
                                    <p:cond delay="0"/>
                                  </p:stCondLst>
                                  <p:childTnLst>
                                    <p:animEffect transition="out" filter="fade">
                                      <p:cBhvr>
                                        <p:cTn id="29" dur="1000"/>
                                        <p:tgtEl>
                                          <p:spTgt spid="111"/>
                                        </p:tgtEl>
                                      </p:cBhvr>
                                    </p:animEffect>
                                    <p:set>
                                      <p:cBhvr>
                                        <p:cTn id="30" dur="1" fill="hold">
                                          <p:stCondLst>
                                            <p:cond delay="999"/>
                                          </p:stCondLst>
                                        </p:cTn>
                                        <p:tgtEl>
                                          <p:spTgt spid="111"/>
                                        </p:tgtEl>
                                        <p:attrNameLst>
                                          <p:attrName>style.visibility</p:attrName>
                                        </p:attrNameLst>
                                      </p:cBhvr>
                                      <p:to>
                                        <p:strVal val="hidden"/>
                                      </p:to>
                                    </p:set>
                                  </p:childTnLst>
                                </p:cTn>
                              </p:par>
                              <p:par>
                                <p:cTn id="31" presetID="10" presetClass="exit" presetSubtype="0" fill="hold" grpId="2" nodeType="withEffect">
                                  <p:stCondLst>
                                    <p:cond delay="0"/>
                                  </p:stCondLst>
                                  <p:childTnLst>
                                    <p:animEffect transition="out" filter="fade">
                                      <p:cBhvr>
                                        <p:cTn id="32" dur="1000"/>
                                        <p:tgtEl>
                                          <p:spTgt spid="112"/>
                                        </p:tgtEl>
                                      </p:cBhvr>
                                    </p:animEffect>
                                    <p:set>
                                      <p:cBhvr>
                                        <p:cTn id="33" dur="1" fill="hold">
                                          <p:stCondLst>
                                            <p:cond delay="999"/>
                                          </p:stCondLst>
                                        </p:cTn>
                                        <p:tgtEl>
                                          <p:spTgt spid="112"/>
                                        </p:tgtEl>
                                        <p:attrNameLst>
                                          <p:attrName>style.visibility</p:attrName>
                                        </p:attrNameLst>
                                      </p:cBhvr>
                                      <p:to>
                                        <p:strVal val="hidden"/>
                                      </p:to>
                                    </p:set>
                                  </p:childTnLst>
                                </p:cTn>
                              </p:par>
                            </p:childTnLst>
                          </p:cTn>
                        </p:par>
                        <p:par>
                          <p:cTn id="34" fill="hold">
                            <p:stCondLst>
                              <p:cond delay="1000"/>
                            </p:stCondLst>
                            <p:childTnLst>
                              <p:par>
                                <p:cTn id="35" presetID="1" presetClass="entr" presetSubtype="0" fill="hold" grpId="0" nodeType="afterEffect">
                                  <p:stCondLst>
                                    <p:cond delay="0"/>
                                  </p:stCondLst>
                                  <p:childTnLst>
                                    <p:set>
                                      <p:cBhvr>
                                        <p:cTn id="36" dur="1" fill="hold">
                                          <p:stCondLst>
                                            <p:cond delay="0"/>
                                          </p:stCondLst>
                                        </p:cTn>
                                        <p:tgtEl>
                                          <p:spTgt spid="1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1" nodeType="clickEffect">
                                  <p:stCondLst>
                                    <p:cond delay="0"/>
                                  </p:stCondLst>
                                  <p:childTnLst>
                                    <p:animMotion origin="layout" path="M 0.01263 -0.0037 C 0.03425 0.02662 0.10742 0.1338 0.14167 0.17778 C 0.17591 0.22199 0.18451 0.2463 0.21771 0.26134 C 0.25091 0.27639 0.31511 0.26644 0.34063 0.26782 " pathEditMode="relative" rAng="0" ptsTypes="AAAA">
                                      <p:cBhvr>
                                        <p:cTn id="50" dur="1000" fill="hold"/>
                                        <p:tgtEl>
                                          <p:spTgt spid="113"/>
                                        </p:tgtEl>
                                        <p:attrNameLst>
                                          <p:attrName>ppt_x</p:attrName>
                                          <p:attrName>ppt_y</p:attrName>
                                        </p:attrNameLst>
                                      </p:cBhvr>
                                      <p:rCtr x="16393" y="13657"/>
                                    </p:animMotion>
                                  </p:childTnLst>
                                </p:cTn>
                              </p:par>
                              <p:par>
                                <p:cTn id="51" presetID="0" presetClass="path" presetSubtype="0" accel="50000" decel="50000" fill="hold" grpId="1" nodeType="withEffect">
                                  <p:stCondLst>
                                    <p:cond delay="0"/>
                                  </p:stCondLst>
                                  <p:childTnLst>
                                    <p:animMotion origin="layout" path="M 0.00899 -0.00463 C 0.01459 -0.00324 0.02709 -0.01203 0.04271 0.00324 C 0.05834 0.01852 0.07774 0.05139 0.103 0.08658 C 0.12813 0.12176 0.16823 0.18519 0.19336 0.21482 C 0.21862 0.24445 0.22917 0.25556 0.25365 0.26389 C 0.27813 0.27199 0.32227 0.26528 0.34024 0.26528 " pathEditMode="relative" rAng="0" ptsTypes="AAAAAA">
                                      <p:cBhvr>
                                        <p:cTn id="52" dur="1000" fill="hold"/>
                                        <p:tgtEl>
                                          <p:spTgt spid="114"/>
                                        </p:tgtEl>
                                        <p:attrNameLst>
                                          <p:attrName>ppt_x</p:attrName>
                                          <p:attrName>ppt_y</p:attrName>
                                        </p:attrNameLst>
                                      </p:cBhvr>
                                      <p:rCtr x="16563" y="13542"/>
                                    </p:animMotion>
                                  </p:childTnLst>
                                </p:cTn>
                              </p:par>
                              <p:par>
                                <p:cTn id="53" presetID="0" presetClass="path" presetSubtype="0" accel="50000" decel="50000" fill="hold" grpId="1" nodeType="withEffect">
                                  <p:stCondLst>
                                    <p:cond delay="200"/>
                                  </p:stCondLst>
                                  <p:childTnLst>
                                    <p:animMotion origin="layout" path="M 8.33333E-7 2.96296E-6 C 0.06458 0.02916 0.1293 0.05833 0.1651 0.07245 C 0.20091 0.08657 0.19362 0.08333 0.21458 0.08518 C 0.23555 0.08703 0.27513 0.08379 0.29115 0.08333 " pathEditMode="relative" rAng="0" ptsTypes="AAAA">
                                      <p:cBhvr>
                                        <p:cTn id="54" dur="1000" fill="hold"/>
                                        <p:tgtEl>
                                          <p:spTgt spid="115"/>
                                        </p:tgtEl>
                                        <p:attrNameLst>
                                          <p:attrName>ppt_x</p:attrName>
                                          <p:attrName>ppt_y</p:attrName>
                                        </p:attrNameLst>
                                      </p:cBhvr>
                                      <p:rCtr x="14557" y="4282"/>
                                    </p:animMotion>
                                  </p:childTnLst>
                                </p:cTn>
                              </p:par>
                              <p:par>
                                <p:cTn id="55" presetID="0" presetClass="path" presetSubtype="0" accel="50000" decel="50000" fill="hold" grpId="1" nodeType="withEffect">
                                  <p:stCondLst>
                                    <p:cond delay="200"/>
                                  </p:stCondLst>
                                  <p:childTnLst>
                                    <p:animMotion origin="layout" path="M 8.33333E-7 -0.00695 C -0.003 -0.01204 -0.00638 -0.0176 0.02878 -0.00371 C 0.06406 0.01018 0.16758 0.06226 0.21146 0.07685 C 0.25534 0.09143 0.27539 0.08194 0.29219 0.08333 " pathEditMode="relative" rAng="0" ptsTypes="AAAA">
                                      <p:cBhvr>
                                        <p:cTn id="56" dur="1000" fill="hold"/>
                                        <p:tgtEl>
                                          <p:spTgt spid="116"/>
                                        </p:tgtEl>
                                        <p:attrNameLst>
                                          <p:attrName>ppt_x</p:attrName>
                                          <p:attrName>ppt_y</p:attrName>
                                        </p:attrNameLst>
                                      </p:cBhvr>
                                      <p:rCtr x="14518" y="4306"/>
                                    </p:animMotion>
                                  </p:childTnLst>
                                </p:cTn>
                              </p:par>
                              <p:par>
                                <p:cTn id="57" presetID="0" presetClass="path" presetSubtype="0" accel="50000" decel="50000" fill="hold" grpId="1" nodeType="withEffect">
                                  <p:stCondLst>
                                    <p:cond delay="400"/>
                                  </p:stCondLst>
                                  <p:childTnLst>
                                    <p:animMotion origin="layout" path="M 0.00208 0.00417 C 0.01666 -0.00301 0.06341 -0.02755 0.08997 -0.04074 C 0.11653 -0.05393 0.14062 -0.06528 0.16106 -0.07454 C 0.18164 -0.0838 0.19908 -0.09305 0.21289 -0.09699 C 0.22656 -0.10092 0.23684 -0.09838 0.24309 -0.09861 " pathEditMode="relative" rAng="0" ptsTypes="AAAAA">
                                      <p:cBhvr>
                                        <p:cTn id="58" dur="1000" fill="hold"/>
                                        <p:tgtEl>
                                          <p:spTgt spid="117"/>
                                        </p:tgtEl>
                                        <p:attrNameLst>
                                          <p:attrName>ppt_x</p:attrName>
                                          <p:attrName>ppt_y</p:attrName>
                                        </p:attrNameLst>
                                      </p:cBhvr>
                                      <p:rCtr x="12044" y="-5185"/>
                                    </p:animMotion>
                                  </p:childTnLst>
                                </p:cTn>
                              </p:par>
                              <p:par>
                                <p:cTn id="59" presetID="0" presetClass="path" presetSubtype="0" accel="50000" decel="50000" fill="hold" grpId="1" nodeType="withEffect">
                                  <p:stCondLst>
                                    <p:cond delay="400"/>
                                  </p:stCondLst>
                                  <p:childTnLst>
                                    <p:animMotion origin="layout" path="M 4.58333E-6 -1.11111E-6 C 0.00625 0.00208 0.01263 0.00417 0.02044 0.00324 C 0.02825 0.00232 0.02747 0.00255 0.04687 -0.00625 C 0.06627 -0.01505 0.10898 -0.03426 0.13658 -0.04884 C 0.16419 -0.06342 0.19466 -0.08565 0.21263 -0.09375 C 0.23072 -0.10185 0.23841 -0.0963 0.24518 -0.09699 " pathEditMode="relative" rAng="0" ptsTypes="AAAAAA">
                                      <p:cBhvr>
                                        <p:cTn id="60" dur="1000" fill="hold"/>
                                        <p:tgtEl>
                                          <p:spTgt spid="118"/>
                                        </p:tgtEl>
                                        <p:attrNameLst>
                                          <p:attrName>ppt_x</p:attrName>
                                          <p:attrName>ppt_y</p:attrName>
                                        </p:attrNameLst>
                                      </p:cBhvr>
                                      <p:rCtr x="12253" y="-4769"/>
                                    </p:animMotion>
                                  </p:childTnLst>
                                </p:cTn>
                              </p:par>
                            </p:childTnLst>
                          </p:cTn>
                        </p:par>
                        <p:par>
                          <p:cTn id="61" fill="hold">
                            <p:stCondLst>
                              <p:cond delay="1400"/>
                            </p:stCondLst>
                            <p:childTnLst>
                              <p:par>
                                <p:cTn id="62" presetID="63" presetClass="path" presetSubtype="0" accel="50000" decel="50000" fill="hold" grpId="2" nodeType="afterEffect">
                                  <p:stCondLst>
                                    <p:cond delay="0"/>
                                  </p:stCondLst>
                                  <p:childTnLst>
                                    <p:animMotion origin="layout" path="M 0.33542 0.26759 L 0.51042 0.26759 " pathEditMode="relative" rAng="0" ptsTypes="AA">
                                      <p:cBhvr>
                                        <p:cTn id="63" dur="1000" fill="hold"/>
                                        <p:tgtEl>
                                          <p:spTgt spid="113"/>
                                        </p:tgtEl>
                                        <p:attrNameLst>
                                          <p:attrName>ppt_x</p:attrName>
                                          <p:attrName>ppt_y</p:attrName>
                                        </p:attrNameLst>
                                      </p:cBhvr>
                                      <p:rCtr x="8750" y="0"/>
                                    </p:animMotion>
                                  </p:childTnLst>
                                </p:cTn>
                              </p:par>
                              <p:par>
                                <p:cTn id="64" presetID="10" presetClass="exit" presetSubtype="0" fill="hold" grpId="3" nodeType="withEffect">
                                  <p:stCondLst>
                                    <p:cond delay="500"/>
                                  </p:stCondLst>
                                  <p:childTnLst>
                                    <p:animEffect transition="out" filter="fade">
                                      <p:cBhvr>
                                        <p:cTn id="65" dur="1000"/>
                                        <p:tgtEl>
                                          <p:spTgt spid="113"/>
                                        </p:tgtEl>
                                      </p:cBhvr>
                                    </p:animEffect>
                                    <p:set>
                                      <p:cBhvr>
                                        <p:cTn id="66" dur="1" fill="hold">
                                          <p:stCondLst>
                                            <p:cond delay="999"/>
                                          </p:stCondLst>
                                        </p:cTn>
                                        <p:tgtEl>
                                          <p:spTgt spid="113"/>
                                        </p:tgtEl>
                                        <p:attrNameLst>
                                          <p:attrName>style.visibility</p:attrName>
                                        </p:attrNameLst>
                                      </p:cBhvr>
                                      <p:to>
                                        <p:strVal val="hidden"/>
                                      </p:to>
                                    </p:set>
                                  </p:childTnLst>
                                </p:cTn>
                              </p:par>
                              <p:par>
                                <p:cTn id="67" presetID="63" presetClass="path" presetSubtype="0" accel="50000" decel="50000" fill="hold" grpId="2" nodeType="withEffect">
                                  <p:stCondLst>
                                    <p:cond delay="500"/>
                                  </p:stCondLst>
                                  <p:childTnLst>
                                    <p:animMotion origin="layout" path="M 0.33607 0.26459 L 0.53542 0.26528 " pathEditMode="relative" rAng="0" ptsTypes="AA">
                                      <p:cBhvr>
                                        <p:cTn id="68" dur="1000" fill="hold"/>
                                        <p:tgtEl>
                                          <p:spTgt spid="114"/>
                                        </p:tgtEl>
                                        <p:attrNameLst>
                                          <p:attrName>ppt_x</p:attrName>
                                          <p:attrName>ppt_y</p:attrName>
                                        </p:attrNameLst>
                                      </p:cBhvr>
                                      <p:rCtr x="9961" y="23"/>
                                    </p:animMotion>
                                  </p:childTnLst>
                                </p:cTn>
                              </p:par>
                              <p:par>
                                <p:cTn id="69" presetID="10" presetClass="exit" presetSubtype="0" fill="hold" grpId="3" nodeType="withEffect">
                                  <p:stCondLst>
                                    <p:cond delay="1000"/>
                                  </p:stCondLst>
                                  <p:childTnLst>
                                    <p:animEffect transition="out" filter="fade">
                                      <p:cBhvr>
                                        <p:cTn id="70" dur="1000"/>
                                        <p:tgtEl>
                                          <p:spTgt spid="114"/>
                                        </p:tgtEl>
                                      </p:cBhvr>
                                    </p:animEffect>
                                    <p:set>
                                      <p:cBhvr>
                                        <p:cTn id="71" dur="1" fill="hold">
                                          <p:stCondLst>
                                            <p:cond delay="999"/>
                                          </p:stCondLst>
                                        </p:cTn>
                                        <p:tgtEl>
                                          <p:spTgt spid="114"/>
                                        </p:tgtEl>
                                        <p:attrNameLst>
                                          <p:attrName>style.visibility</p:attrName>
                                        </p:attrNameLst>
                                      </p:cBhvr>
                                      <p:to>
                                        <p:strVal val="hidden"/>
                                      </p:to>
                                    </p:set>
                                  </p:childTnLst>
                                </p:cTn>
                              </p:par>
                              <p:par>
                                <p:cTn id="72" presetID="63" presetClass="path" presetSubtype="0" accel="50000" decel="50000" fill="hold" grpId="2" nodeType="withEffect">
                                  <p:stCondLst>
                                    <p:cond delay="1000"/>
                                  </p:stCondLst>
                                  <p:childTnLst>
                                    <p:animMotion origin="layout" path="M 0.27865 0.08148 L 0.51042 0.0831 " pathEditMode="relative" rAng="0" ptsTypes="AA">
                                      <p:cBhvr>
                                        <p:cTn id="73" dur="1000" fill="hold"/>
                                        <p:tgtEl>
                                          <p:spTgt spid="115"/>
                                        </p:tgtEl>
                                        <p:attrNameLst>
                                          <p:attrName>ppt_x</p:attrName>
                                          <p:attrName>ppt_y</p:attrName>
                                        </p:attrNameLst>
                                      </p:cBhvr>
                                      <p:rCtr x="11589" y="69"/>
                                    </p:animMotion>
                                  </p:childTnLst>
                                </p:cTn>
                              </p:par>
                              <p:par>
                                <p:cTn id="74" presetID="10" presetClass="exit" presetSubtype="0" fill="hold" grpId="3" nodeType="withEffect">
                                  <p:stCondLst>
                                    <p:cond delay="1500"/>
                                  </p:stCondLst>
                                  <p:childTnLst>
                                    <p:animEffect transition="out" filter="fade">
                                      <p:cBhvr>
                                        <p:cTn id="75" dur="1000"/>
                                        <p:tgtEl>
                                          <p:spTgt spid="115"/>
                                        </p:tgtEl>
                                      </p:cBhvr>
                                    </p:animEffect>
                                    <p:set>
                                      <p:cBhvr>
                                        <p:cTn id="76" dur="1" fill="hold">
                                          <p:stCondLst>
                                            <p:cond delay="999"/>
                                          </p:stCondLst>
                                        </p:cTn>
                                        <p:tgtEl>
                                          <p:spTgt spid="115"/>
                                        </p:tgtEl>
                                        <p:attrNameLst>
                                          <p:attrName>style.visibility</p:attrName>
                                        </p:attrNameLst>
                                      </p:cBhvr>
                                      <p:to>
                                        <p:strVal val="hidden"/>
                                      </p:to>
                                    </p:set>
                                  </p:childTnLst>
                                </p:cTn>
                              </p:par>
                              <p:par>
                                <p:cTn id="77" presetID="63" presetClass="path" presetSubtype="0" accel="50000" decel="50000" fill="hold" grpId="2" nodeType="withEffect">
                                  <p:stCondLst>
                                    <p:cond delay="1500"/>
                                  </p:stCondLst>
                                  <p:childTnLst>
                                    <p:animMotion origin="layout" path="M 0.28437 0.0831 L 0.53542 0.08264 " pathEditMode="relative" rAng="0" ptsTypes="AA">
                                      <p:cBhvr>
                                        <p:cTn id="78" dur="1000" fill="hold"/>
                                        <p:tgtEl>
                                          <p:spTgt spid="116"/>
                                        </p:tgtEl>
                                        <p:attrNameLst>
                                          <p:attrName>ppt_x</p:attrName>
                                          <p:attrName>ppt_y</p:attrName>
                                        </p:attrNameLst>
                                      </p:cBhvr>
                                      <p:rCtr x="12552" y="-23"/>
                                    </p:animMotion>
                                  </p:childTnLst>
                                </p:cTn>
                              </p:par>
                              <p:par>
                                <p:cTn id="79" presetID="10" presetClass="exit" presetSubtype="0" fill="hold" grpId="3" nodeType="withEffect">
                                  <p:stCondLst>
                                    <p:cond delay="1900"/>
                                  </p:stCondLst>
                                  <p:childTnLst>
                                    <p:animEffect transition="out" filter="fade">
                                      <p:cBhvr>
                                        <p:cTn id="80" dur="1000"/>
                                        <p:tgtEl>
                                          <p:spTgt spid="116"/>
                                        </p:tgtEl>
                                      </p:cBhvr>
                                    </p:animEffect>
                                    <p:set>
                                      <p:cBhvr>
                                        <p:cTn id="81" dur="1" fill="hold">
                                          <p:stCondLst>
                                            <p:cond delay="999"/>
                                          </p:stCondLst>
                                        </p:cTn>
                                        <p:tgtEl>
                                          <p:spTgt spid="116"/>
                                        </p:tgtEl>
                                        <p:attrNameLst>
                                          <p:attrName>style.visibility</p:attrName>
                                        </p:attrNameLst>
                                      </p:cBhvr>
                                      <p:to>
                                        <p:strVal val="hidden"/>
                                      </p:to>
                                    </p:set>
                                  </p:childTnLst>
                                </p:cTn>
                              </p:par>
                              <p:par>
                                <p:cTn id="82" presetID="63" presetClass="path" presetSubtype="0" accel="50000" decel="50000" fill="hold" grpId="2" nodeType="withEffect">
                                  <p:stCondLst>
                                    <p:cond delay="2000"/>
                                  </p:stCondLst>
                                  <p:childTnLst>
                                    <p:animMotion origin="layout" path="M 0.24257 -0.09884 L 0.51041 -0.09884 " pathEditMode="relative" rAng="0" ptsTypes="AA">
                                      <p:cBhvr>
                                        <p:cTn id="83" dur="1000" fill="hold"/>
                                        <p:tgtEl>
                                          <p:spTgt spid="117"/>
                                        </p:tgtEl>
                                        <p:attrNameLst>
                                          <p:attrName>ppt_x</p:attrName>
                                          <p:attrName>ppt_y</p:attrName>
                                        </p:attrNameLst>
                                      </p:cBhvr>
                                      <p:rCtr x="13385" y="0"/>
                                    </p:animMotion>
                                  </p:childTnLst>
                                </p:cTn>
                              </p:par>
                              <p:par>
                                <p:cTn id="84" presetID="10" presetClass="exit" presetSubtype="0" fill="hold" grpId="3" nodeType="withEffect">
                                  <p:stCondLst>
                                    <p:cond delay="2500"/>
                                  </p:stCondLst>
                                  <p:childTnLst>
                                    <p:animEffect transition="out" filter="fade">
                                      <p:cBhvr>
                                        <p:cTn id="85" dur="1000"/>
                                        <p:tgtEl>
                                          <p:spTgt spid="117"/>
                                        </p:tgtEl>
                                      </p:cBhvr>
                                    </p:animEffect>
                                    <p:set>
                                      <p:cBhvr>
                                        <p:cTn id="86" dur="1" fill="hold">
                                          <p:stCondLst>
                                            <p:cond delay="999"/>
                                          </p:stCondLst>
                                        </p:cTn>
                                        <p:tgtEl>
                                          <p:spTgt spid="117"/>
                                        </p:tgtEl>
                                        <p:attrNameLst>
                                          <p:attrName>style.visibility</p:attrName>
                                        </p:attrNameLst>
                                      </p:cBhvr>
                                      <p:to>
                                        <p:strVal val="hidden"/>
                                      </p:to>
                                    </p:set>
                                  </p:childTnLst>
                                </p:cTn>
                              </p:par>
                              <p:par>
                                <p:cTn id="87" presetID="63" presetClass="path" presetSubtype="0" accel="50000" decel="50000" fill="hold" grpId="2" nodeType="withEffect">
                                  <p:stCondLst>
                                    <p:cond delay="2500"/>
                                  </p:stCondLst>
                                  <p:childTnLst>
                                    <p:animMotion origin="layout" path="M 0.25273 -0.09884 L 0.53541 -0.09884 " pathEditMode="relative" rAng="0" ptsTypes="AA">
                                      <p:cBhvr>
                                        <p:cTn id="88" dur="1000" fill="hold"/>
                                        <p:tgtEl>
                                          <p:spTgt spid="118"/>
                                        </p:tgtEl>
                                        <p:attrNameLst>
                                          <p:attrName>ppt_x</p:attrName>
                                          <p:attrName>ppt_y</p:attrName>
                                        </p:attrNameLst>
                                      </p:cBhvr>
                                      <p:rCtr x="14128" y="0"/>
                                    </p:animMotion>
                                  </p:childTnLst>
                                </p:cTn>
                              </p:par>
                              <p:par>
                                <p:cTn id="89" presetID="10" presetClass="exit" presetSubtype="0" fill="hold" grpId="3" nodeType="withEffect">
                                  <p:stCondLst>
                                    <p:cond delay="3000"/>
                                  </p:stCondLst>
                                  <p:childTnLst>
                                    <p:animEffect transition="out" filter="fade">
                                      <p:cBhvr>
                                        <p:cTn id="90" dur="1000"/>
                                        <p:tgtEl>
                                          <p:spTgt spid="118"/>
                                        </p:tgtEl>
                                      </p:cBhvr>
                                    </p:animEffect>
                                    <p:set>
                                      <p:cBhvr>
                                        <p:cTn id="91" dur="1" fill="hold">
                                          <p:stCondLst>
                                            <p:cond delay="999"/>
                                          </p:stCondLst>
                                        </p:cTn>
                                        <p:tgtEl>
                                          <p:spTgt spid="1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3" grpId="3" animBg="1"/>
      <p:bldP spid="114" grpId="0" animBg="1"/>
      <p:bldP spid="114" grpId="1" animBg="1"/>
      <p:bldP spid="114" grpId="2" animBg="1"/>
      <p:bldP spid="114" grpId="3" animBg="1"/>
      <p:bldP spid="115" grpId="0" animBg="1"/>
      <p:bldP spid="115" grpId="1" animBg="1"/>
      <p:bldP spid="115" grpId="2" animBg="1"/>
      <p:bldP spid="115" grpId="3" animBg="1"/>
      <p:bldP spid="116" grpId="0" animBg="1"/>
      <p:bldP spid="116" grpId="1" animBg="1"/>
      <p:bldP spid="116" grpId="2" animBg="1"/>
      <p:bldP spid="116" grpId="3" animBg="1"/>
      <p:bldP spid="117" grpId="0" animBg="1"/>
      <p:bldP spid="117" grpId="1" animBg="1"/>
      <p:bldP spid="117" grpId="2" animBg="1"/>
      <p:bldP spid="117" grpId="3" animBg="1"/>
      <p:bldP spid="118" grpId="0" animBg="1"/>
      <p:bldP spid="118" grpId="1" animBg="1"/>
      <p:bldP spid="118" grpId="2" animBg="1"/>
      <p:bldP spid="118" grpId="3"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924DB6-CA40-4AF9-AFB4-275873B5A7F0}"/>
              </a:ext>
            </a:extLst>
          </p:cNvPr>
          <p:cNvSpPr>
            <a:spLocks noGrp="1"/>
          </p:cNvSpPr>
          <p:nvPr>
            <p:ph type="title"/>
          </p:nvPr>
        </p:nvSpPr>
        <p:spPr/>
        <p:txBody>
          <a:bodyPr/>
          <a:lstStyle/>
          <a:p>
            <a:r>
              <a:rPr lang="zh-CN" altLang="en-US" dirty="0"/>
              <a:t>数据中心的流量特点</a:t>
            </a:r>
          </a:p>
        </p:txBody>
      </p:sp>
      <p:sp>
        <p:nvSpPr>
          <p:cNvPr id="3" name="内容占位符 2">
            <a:extLst>
              <a:ext uri="{FF2B5EF4-FFF2-40B4-BE49-F238E27FC236}">
                <a16:creationId xmlns:a16="http://schemas.microsoft.com/office/drawing/2014/main" id="{31CC2B29-8E2C-4A44-9125-330E58901326}"/>
              </a:ext>
            </a:extLst>
          </p:cNvPr>
          <p:cNvSpPr>
            <a:spLocks noGrp="1"/>
          </p:cNvSpPr>
          <p:nvPr>
            <p:ph idx="1"/>
          </p:nvPr>
        </p:nvSpPr>
        <p:spPr/>
        <p:txBody>
          <a:bodyPr>
            <a:normAutofit/>
          </a:bodyPr>
          <a:lstStyle/>
          <a:p>
            <a:pPr>
              <a:lnSpc>
                <a:spcPct val="130000"/>
              </a:lnSpc>
            </a:pPr>
            <a:r>
              <a:rPr lang="en-US" altLang="zh-CN" dirty="0"/>
              <a:t>90%+</a:t>
            </a:r>
            <a:r>
              <a:rPr lang="zh-CN" altLang="en-US" dirty="0"/>
              <a:t>的流量基于</a:t>
            </a:r>
            <a:r>
              <a:rPr lang="en-US" altLang="zh-CN" dirty="0"/>
              <a:t>TCP</a:t>
            </a:r>
            <a:r>
              <a:rPr lang="zh-CN" altLang="en-US" dirty="0"/>
              <a:t>连接，根据流量大小可以分为：</a:t>
            </a:r>
            <a:endParaRPr lang="en-US" altLang="zh-CN" dirty="0"/>
          </a:p>
          <a:p>
            <a:pPr lvl="1">
              <a:lnSpc>
                <a:spcPct val="130000"/>
              </a:lnSpc>
            </a:pPr>
            <a:r>
              <a:rPr lang="zh-CN" altLang="en-US" dirty="0">
                <a:solidFill>
                  <a:srgbClr val="C00000"/>
                </a:solidFill>
              </a:rPr>
              <a:t>时延敏感的短流</a:t>
            </a:r>
            <a:r>
              <a:rPr lang="zh-CN" altLang="en-US" dirty="0"/>
              <a:t>（</a:t>
            </a:r>
            <a:r>
              <a:rPr lang="en-US" altLang="zh-CN" dirty="0"/>
              <a:t>50KB-1MB</a:t>
            </a:r>
            <a:r>
              <a:rPr lang="zh-CN" altLang="en-US" dirty="0"/>
              <a:t>）</a:t>
            </a:r>
            <a:endParaRPr lang="en-US" altLang="zh-CN" dirty="0"/>
          </a:p>
          <a:p>
            <a:pPr lvl="1">
              <a:lnSpc>
                <a:spcPct val="130000"/>
              </a:lnSpc>
            </a:pPr>
            <a:r>
              <a:rPr lang="zh-CN" altLang="en-US" dirty="0">
                <a:solidFill>
                  <a:srgbClr val="C00000"/>
                </a:solidFill>
              </a:rPr>
              <a:t>吞吐敏感的长流</a:t>
            </a:r>
            <a:r>
              <a:rPr lang="zh-CN" altLang="en-US" dirty="0"/>
              <a:t>（</a:t>
            </a:r>
            <a:r>
              <a:rPr lang="en-US" altLang="zh-CN" dirty="0"/>
              <a:t>1MB-50MB</a:t>
            </a:r>
            <a:r>
              <a:rPr lang="zh-CN" altLang="en-US" dirty="0"/>
              <a:t>）</a:t>
            </a:r>
          </a:p>
          <a:p>
            <a:pPr>
              <a:lnSpc>
                <a:spcPct val="130000"/>
              </a:lnSpc>
            </a:pPr>
            <a:r>
              <a:rPr lang="zh-CN" altLang="en-US" dirty="0"/>
              <a:t>此外，还存在大量</a:t>
            </a:r>
            <a:r>
              <a:rPr lang="zh-CN" altLang="en-US" dirty="0">
                <a:solidFill>
                  <a:srgbClr val="C00000"/>
                </a:solidFill>
              </a:rPr>
              <a:t>突发流量</a:t>
            </a:r>
            <a:endParaRPr lang="en-US" altLang="zh-CN" dirty="0">
              <a:solidFill>
                <a:srgbClr val="C00000"/>
              </a:solidFill>
            </a:endParaRPr>
          </a:p>
          <a:p>
            <a:pPr lvl="1">
              <a:lnSpc>
                <a:spcPct val="130000"/>
              </a:lnSpc>
            </a:pPr>
            <a:r>
              <a:rPr lang="zh-CN" altLang="en-US" dirty="0"/>
              <a:t>时间</a:t>
            </a:r>
            <a:r>
              <a:rPr lang="en-US" altLang="zh-CN" dirty="0"/>
              <a:t>&lt;1s</a:t>
            </a:r>
          </a:p>
          <a:p>
            <a:pPr lvl="1">
              <a:lnSpc>
                <a:spcPct val="130000"/>
              </a:lnSpc>
            </a:pPr>
            <a:r>
              <a:rPr lang="zh-CN" altLang="en-US" dirty="0"/>
              <a:t>大小</a:t>
            </a:r>
            <a:r>
              <a:rPr lang="en-US" altLang="zh-CN" dirty="0"/>
              <a:t>&lt;2KB</a:t>
            </a:r>
          </a:p>
          <a:p>
            <a:pPr lvl="1"/>
            <a:endParaRPr lang="en-US" altLang="zh-CN" sz="2800" dirty="0"/>
          </a:p>
          <a:p>
            <a:pPr lvl="1"/>
            <a:endParaRPr lang="en-US" altLang="zh-CN" sz="2800" dirty="0"/>
          </a:p>
        </p:txBody>
      </p:sp>
      <p:sp>
        <p:nvSpPr>
          <p:cNvPr id="4" name="灯片编号占位符 3">
            <a:extLst>
              <a:ext uri="{FF2B5EF4-FFF2-40B4-BE49-F238E27FC236}">
                <a16:creationId xmlns:a16="http://schemas.microsoft.com/office/drawing/2014/main" id="{39432047-C1F3-48B9-B2AA-83D3ADEE7CB3}"/>
              </a:ext>
            </a:extLst>
          </p:cNvPr>
          <p:cNvSpPr>
            <a:spLocks noGrp="1"/>
          </p:cNvSpPr>
          <p:nvPr>
            <p:ph type="sldNum" sz="quarter" idx="12"/>
          </p:nvPr>
        </p:nvSpPr>
        <p:spPr/>
        <p:txBody>
          <a:bodyPr/>
          <a:lstStyle/>
          <a:p>
            <a:fld id="{8D4D1E41-7A09-AB4A-A4E1-09765ADA2698}" type="slidenum">
              <a:rPr kumimoji="1" lang="zh-CN" altLang="en-US" smtClean="0"/>
              <a:t>144</a:t>
            </a:fld>
            <a:endParaRPr kumimoji="1" lang="zh-CN" altLang="en-US" dirty="0"/>
          </a:p>
        </p:txBody>
      </p:sp>
      <p:sp>
        <p:nvSpPr>
          <p:cNvPr id="5" name="矩形 4">
            <a:extLst>
              <a:ext uri="{FF2B5EF4-FFF2-40B4-BE49-F238E27FC236}">
                <a16:creationId xmlns:a16="http://schemas.microsoft.com/office/drawing/2014/main" id="{30096FAF-8F3D-4F67-B337-AB4EA7B185E7}"/>
              </a:ext>
            </a:extLst>
          </p:cNvPr>
          <p:cNvSpPr/>
          <p:nvPr/>
        </p:nvSpPr>
        <p:spPr>
          <a:xfrm>
            <a:off x="838200" y="5480882"/>
            <a:ext cx="10515600" cy="92333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以上数据来源于</a:t>
            </a:r>
            <a:r>
              <a:rPr lang="en-US" altLang="zh-CN" dirty="0">
                <a:latin typeface="微软雅黑" panose="020B0503020204020204" pitchFamily="34" charset="-122"/>
                <a:ea typeface="微软雅黑" panose="020B0503020204020204" pitchFamily="34" charset="-122"/>
              </a:rPr>
              <a:t>:</a:t>
            </a:r>
          </a:p>
          <a:p>
            <a:r>
              <a:rPr lang="en-US" altLang="zh-CN" dirty="0">
                <a:latin typeface="微软雅黑" panose="020B0503020204020204" pitchFamily="34" charset="-122"/>
                <a:ea typeface="微软雅黑" panose="020B0503020204020204" pitchFamily="34" charset="-122"/>
              </a:rPr>
              <a:t>[1] Alizadeh M, Greenberg A, </a:t>
            </a:r>
            <a:r>
              <a:rPr lang="en-US" altLang="zh-CN" dirty="0" err="1">
                <a:latin typeface="微软雅黑" panose="020B0503020204020204" pitchFamily="34" charset="-122"/>
                <a:ea typeface="微软雅黑" panose="020B0503020204020204" pitchFamily="34" charset="-122"/>
              </a:rPr>
              <a:t>Maltz</a:t>
            </a:r>
            <a:r>
              <a:rPr lang="en-US" altLang="zh-CN" dirty="0">
                <a:latin typeface="微软雅黑" panose="020B0503020204020204" pitchFamily="34" charset="-122"/>
                <a:ea typeface="微软雅黑" panose="020B0503020204020204" pitchFamily="34" charset="-122"/>
              </a:rPr>
              <a:t> D A, et al. Data center </a:t>
            </a:r>
            <a:r>
              <a:rPr lang="en-US" altLang="zh-CN" dirty="0" err="1">
                <a:latin typeface="微软雅黑" panose="020B0503020204020204" pitchFamily="34" charset="-122"/>
                <a:ea typeface="微软雅黑" panose="020B0503020204020204" pitchFamily="34" charset="-122"/>
              </a:rPr>
              <a:t>tcp</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dctcp</a:t>
            </a:r>
            <a:r>
              <a:rPr lang="en-US" altLang="zh-CN" dirty="0">
                <a:latin typeface="微软雅黑" panose="020B0503020204020204" pitchFamily="34" charset="-122"/>
                <a:ea typeface="微软雅黑" panose="020B0503020204020204" pitchFamily="34" charset="-122"/>
              </a:rPr>
              <a:t>)[C]//Proceedings of the ACM SIGCOMM 2010 Conference. 2010: 63-74.</a:t>
            </a:r>
            <a:endParaRPr lang="zh-CN" altLang="en-US" dirty="0">
              <a:latin typeface="微软雅黑" panose="020B0503020204020204" pitchFamily="34" charset="-122"/>
              <a:ea typeface="微软雅黑" panose="020B0503020204020204" pitchFamily="34" charset="-122"/>
            </a:endParaRP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6.8.3  Data Center TCP</a:t>
            </a:r>
            <a:endParaRPr kumimoji="1" lang="zh-CN" altLang="en-US" dirty="0"/>
          </a:p>
        </p:txBody>
      </p:sp>
    </p:spTree>
    <p:extLst>
      <p:ext uri="{BB962C8B-B14F-4D97-AF65-F5344CB8AC3E}">
        <p14:creationId xmlns:p14="http://schemas.microsoft.com/office/powerpoint/2010/main" val="12911343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64EF5-8A96-400B-AE67-4404631BA3BA}"/>
              </a:ext>
            </a:extLst>
          </p:cNvPr>
          <p:cNvSpPr>
            <a:spLocks noGrp="1"/>
          </p:cNvSpPr>
          <p:nvPr>
            <p:ph type="title"/>
          </p:nvPr>
        </p:nvSpPr>
        <p:spPr/>
        <p:txBody>
          <a:bodyPr/>
          <a:lstStyle/>
          <a:p>
            <a:r>
              <a:rPr lang="zh-CN" altLang="en-US" dirty="0"/>
              <a:t>数据中心的性能问题</a:t>
            </a:r>
          </a:p>
        </p:txBody>
      </p:sp>
      <p:sp>
        <p:nvSpPr>
          <p:cNvPr id="3" name="内容占位符 2">
            <a:extLst>
              <a:ext uri="{FF2B5EF4-FFF2-40B4-BE49-F238E27FC236}">
                <a16:creationId xmlns:a16="http://schemas.microsoft.com/office/drawing/2014/main" id="{F992504E-8AB4-4FFB-9FE1-FD24387E8185}"/>
              </a:ext>
            </a:extLst>
          </p:cNvPr>
          <p:cNvSpPr>
            <a:spLocks noGrp="1"/>
          </p:cNvSpPr>
          <p:nvPr>
            <p:ph idx="1"/>
          </p:nvPr>
        </p:nvSpPr>
        <p:spPr>
          <a:xfrm>
            <a:off x="504298" y="1600418"/>
            <a:ext cx="4599052" cy="4586694"/>
          </a:xfrm>
        </p:spPr>
        <p:txBody>
          <a:bodyPr/>
          <a:lstStyle/>
          <a:p>
            <a:pPr marL="514350" indent="-514350">
              <a:lnSpc>
                <a:spcPct val="120000"/>
              </a:lnSpc>
              <a:buFont typeface="+mj-lt"/>
              <a:buAutoNum type="arabicPeriod"/>
            </a:pPr>
            <a:r>
              <a:rPr lang="en-US" altLang="zh-CN" dirty="0" err="1"/>
              <a:t>Incast</a:t>
            </a:r>
            <a:endParaRPr lang="en-US" altLang="zh-CN" dirty="0"/>
          </a:p>
          <a:p>
            <a:pPr lvl="1">
              <a:lnSpc>
                <a:spcPct val="120000"/>
              </a:lnSpc>
            </a:pPr>
            <a:r>
              <a:rPr lang="zh-CN" altLang="en-US" dirty="0"/>
              <a:t>在一个很短的时间内，</a:t>
            </a:r>
            <a:r>
              <a:rPr lang="zh-CN" altLang="en-US" dirty="0">
                <a:solidFill>
                  <a:srgbClr val="C00000"/>
                </a:solidFill>
              </a:rPr>
              <a:t>大量流量同时</a:t>
            </a:r>
            <a:r>
              <a:rPr lang="zh-CN" altLang="en-US" dirty="0"/>
              <a:t>到达交换机的</a:t>
            </a:r>
            <a:r>
              <a:rPr lang="zh-CN" altLang="en-US" dirty="0">
                <a:solidFill>
                  <a:srgbClr val="C00000"/>
                </a:solidFill>
              </a:rPr>
              <a:t>一个端口，</a:t>
            </a:r>
            <a:r>
              <a:rPr lang="zh-CN" altLang="en-US" dirty="0"/>
              <a:t>导致缓冲区被占满，最终导致丢包</a:t>
            </a:r>
            <a:endParaRPr lang="en-US" altLang="zh-CN" dirty="0"/>
          </a:p>
          <a:p>
            <a:pPr lvl="1">
              <a:lnSpc>
                <a:spcPct val="120000"/>
              </a:lnSpc>
            </a:pPr>
            <a:r>
              <a:rPr lang="zh-CN" altLang="en-US" dirty="0"/>
              <a:t>在并发流量很大的情况下，即使每条流的包很小，也会产生</a:t>
            </a:r>
            <a:r>
              <a:rPr lang="en-US" altLang="zh-CN" dirty="0"/>
              <a:t>Incast</a:t>
            </a:r>
            <a:r>
              <a:rPr lang="zh-CN" altLang="en-US" dirty="0"/>
              <a:t>问题</a:t>
            </a:r>
            <a:endParaRPr lang="en-US" altLang="zh-CN" dirty="0"/>
          </a:p>
        </p:txBody>
      </p:sp>
      <p:sp>
        <p:nvSpPr>
          <p:cNvPr id="4" name="灯片编号占位符 3">
            <a:extLst>
              <a:ext uri="{FF2B5EF4-FFF2-40B4-BE49-F238E27FC236}">
                <a16:creationId xmlns:a16="http://schemas.microsoft.com/office/drawing/2014/main" id="{E6EBE7E1-7960-4D13-B721-A1D7121FF7F5}"/>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145</a:t>
            </a:fld>
            <a:endParaRPr kumimoji="1" lang="zh-CN" altLang="en-US" dirty="0"/>
          </a:p>
        </p:txBody>
      </p:sp>
      <p:pic>
        <p:nvPicPr>
          <p:cNvPr id="173" name="Picture 86" descr="server-gray.png">
            <a:extLst>
              <a:ext uri="{FF2B5EF4-FFF2-40B4-BE49-F238E27FC236}">
                <a16:creationId xmlns:a16="http://schemas.microsoft.com/office/drawing/2014/main" id="{D0575CF8-2D2C-4077-AC62-DE6682A75EA8}"/>
              </a:ext>
            </a:extLst>
          </p:cNvPr>
          <p:cNvPicPr>
            <a:picLocks noChangeAspect="1"/>
          </p:cNvPicPr>
          <p:nvPr/>
        </p:nvPicPr>
        <p:blipFill>
          <a:blip r:embed="rId3" cstate="print"/>
          <a:stretch>
            <a:fillRect/>
          </a:stretch>
        </p:blipFill>
        <p:spPr>
          <a:xfrm>
            <a:off x="5555398" y="4529649"/>
            <a:ext cx="448487" cy="477421"/>
          </a:xfrm>
          <a:prstGeom prst="rect">
            <a:avLst/>
          </a:prstGeom>
        </p:spPr>
      </p:pic>
      <p:pic>
        <p:nvPicPr>
          <p:cNvPr id="174" name="Picture 87" descr="server-gray.png">
            <a:extLst>
              <a:ext uri="{FF2B5EF4-FFF2-40B4-BE49-F238E27FC236}">
                <a16:creationId xmlns:a16="http://schemas.microsoft.com/office/drawing/2014/main" id="{2A93FCAE-1656-4054-856C-DD7430F8AF3F}"/>
              </a:ext>
            </a:extLst>
          </p:cNvPr>
          <p:cNvPicPr>
            <a:picLocks noChangeAspect="1"/>
          </p:cNvPicPr>
          <p:nvPr/>
        </p:nvPicPr>
        <p:blipFill>
          <a:blip r:embed="rId3" cstate="print"/>
          <a:stretch>
            <a:fillRect/>
          </a:stretch>
        </p:blipFill>
        <p:spPr>
          <a:xfrm>
            <a:off x="5555398" y="3250521"/>
            <a:ext cx="448487" cy="477421"/>
          </a:xfrm>
          <a:prstGeom prst="rect">
            <a:avLst/>
          </a:prstGeom>
        </p:spPr>
      </p:pic>
      <p:pic>
        <p:nvPicPr>
          <p:cNvPr id="175" name="Picture 88" descr="server-gray.png">
            <a:extLst>
              <a:ext uri="{FF2B5EF4-FFF2-40B4-BE49-F238E27FC236}">
                <a16:creationId xmlns:a16="http://schemas.microsoft.com/office/drawing/2014/main" id="{59FA66F2-9CF0-4EFC-B7A8-394DC39D55EA}"/>
              </a:ext>
            </a:extLst>
          </p:cNvPr>
          <p:cNvPicPr>
            <a:picLocks noChangeAspect="1"/>
          </p:cNvPicPr>
          <p:nvPr/>
        </p:nvPicPr>
        <p:blipFill>
          <a:blip r:embed="rId3" cstate="print"/>
          <a:stretch>
            <a:fillRect/>
          </a:stretch>
        </p:blipFill>
        <p:spPr>
          <a:xfrm>
            <a:off x="5555398" y="1955121"/>
            <a:ext cx="448487" cy="477421"/>
          </a:xfrm>
          <a:prstGeom prst="rect">
            <a:avLst/>
          </a:prstGeom>
        </p:spPr>
      </p:pic>
      <p:pic>
        <p:nvPicPr>
          <p:cNvPr id="176" name="Content Placeholder 9" descr="switch.png">
            <a:extLst>
              <a:ext uri="{FF2B5EF4-FFF2-40B4-BE49-F238E27FC236}">
                <a16:creationId xmlns:a16="http://schemas.microsoft.com/office/drawing/2014/main" id="{0653C203-9C15-49EA-ABCA-8A4D45666B29}"/>
              </a:ext>
            </a:extLst>
          </p:cNvPr>
          <p:cNvPicPr>
            <a:picLocks noChangeAspect="1"/>
          </p:cNvPicPr>
          <p:nvPr/>
        </p:nvPicPr>
        <p:blipFill>
          <a:blip r:embed="rId4" cstate="print"/>
          <a:stretch>
            <a:fillRect/>
          </a:stretch>
        </p:blipFill>
        <p:spPr>
          <a:xfrm flipH="1">
            <a:off x="8088030" y="3968960"/>
            <a:ext cx="805241" cy="339543"/>
          </a:xfrm>
          <a:prstGeom prst="rect">
            <a:avLst/>
          </a:prstGeom>
        </p:spPr>
      </p:pic>
      <p:pic>
        <p:nvPicPr>
          <p:cNvPr id="177" name="Picture 4" descr="server2.jpg">
            <a:extLst>
              <a:ext uri="{FF2B5EF4-FFF2-40B4-BE49-F238E27FC236}">
                <a16:creationId xmlns:a16="http://schemas.microsoft.com/office/drawing/2014/main" id="{C719E3F5-F83E-4623-AE87-518B9450FD2F}"/>
              </a:ext>
            </a:extLst>
          </p:cNvPr>
          <p:cNvPicPr>
            <a:picLocks noChangeAspect="1"/>
          </p:cNvPicPr>
          <p:nvPr/>
        </p:nvPicPr>
        <p:blipFill>
          <a:blip r:embed="rId5" cstate="print"/>
          <a:stretch>
            <a:fillRect/>
          </a:stretch>
        </p:blipFill>
        <p:spPr>
          <a:xfrm>
            <a:off x="10981159" y="3911501"/>
            <a:ext cx="562911" cy="540394"/>
          </a:xfrm>
          <a:prstGeom prst="rect">
            <a:avLst/>
          </a:prstGeom>
        </p:spPr>
      </p:pic>
      <p:cxnSp>
        <p:nvCxnSpPr>
          <p:cNvPr id="178" name="Straight Connector 11">
            <a:extLst>
              <a:ext uri="{FF2B5EF4-FFF2-40B4-BE49-F238E27FC236}">
                <a16:creationId xmlns:a16="http://schemas.microsoft.com/office/drawing/2014/main" id="{8D78B6CA-2B5F-4D72-9828-54F448FEF0FE}"/>
              </a:ext>
            </a:extLst>
          </p:cNvPr>
          <p:cNvCxnSpPr>
            <a:cxnSpLocks/>
            <a:stCxn id="176" idx="1"/>
            <a:endCxn id="177" idx="1"/>
          </p:cNvCxnSpPr>
          <p:nvPr/>
        </p:nvCxnSpPr>
        <p:spPr>
          <a:xfrm>
            <a:off x="8893271" y="4138732"/>
            <a:ext cx="2087888" cy="4296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26">
            <a:extLst>
              <a:ext uri="{FF2B5EF4-FFF2-40B4-BE49-F238E27FC236}">
                <a16:creationId xmlns:a16="http://schemas.microsoft.com/office/drawing/2014/main" id="{B9E8592B-A078-471B-A92D-7B520166D17D}"/>
              </a:ext>
            </a:extLst>
          </p:cNvPr>
          <p:cNvCxnSpPr>
            <a:cxnSpLocks/>
            <a:stCxn id="175" idx="3"/>
            <a:endCxn id="176" idx="3"/>
          </p:cNvCxnSpPr>
          <p:nvPr/>
        </p:nvCxnSpPr>
        <p:spPr>
          <a:xfrm>
            <a:off x="6003885" y="2193832"/>
            <a:ext cx="2084145" cy="19449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29">
            <a:extLst>
              <a:ext uri="{FF2B5EF4-FFF2-40B4-BE49-F238E27FC236}">
                <a16:creationId xmlns:a16="http://schemas.microsoft.com/office/drawing/2014/main" id="{2164C4F7-3D4B-4D93-BFB6-E909E73E08DA}"/>
              </a:ext>
            </a:extLst>
          </p:cNvPr>
          <p:cNvCxnSpPr>
            <a:cxnSpLocks/>
            <a:stCxn id="174" idx="3"/>
            <a:endCxn id="176" idx="3"/>
          </p:cNvCxnSpPr>
          <p:nvPr/>
        </p:nvCxnSpPr>
        <p:spPr>
          <a:xfrm>
            <a:off x="6003885" y="3489232"/>
            <a:ext cx="2084145" cy="6495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35">
            <a:extLst>
              <a:ext uri="{FF2B5EF4-FFF2-40B4-BE49-F238E27FC236}">
                <a16:creationId xmlns:a16="http://schemas.microsoft.com/office/drawing/2014/main" id="{0E524753-468F-40D1-BB83-741206E09943}"/>
              </a:ext>
            </a:extLst>
          </p:cNvPr>
          <p:cNvCxnSpPr>
            <a:cxnSpLocks/>
            <a:stCxn id="173" idx="3"/>
            <a:endCxn id="176" idx="3"/>
          </p:cNvCxnSpPr>
          <p:nvPr/>
        </p:nvCxnSpPr>
        <p:spPr>
          <a:xfrm flipV="1">
            <a:off x="6003885" y="4138732"/>
            <a:ext cx="2084145" cy="62962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2" name="Group 151">
            <a:extLst>
              <a:ext uri="{FF2B5EF4-FFF2-40B4-BE49-F238E27FC236}">
                <a16:creationId xmlns:a16="http://schemas.microsoft.com/office/drawing/2014/main" id="{33D2BB96-3023-4DE9-A55B-3EB520D001F6}"/>
              </a:ext>
            </a:extLst>
          </p:cNvPr>
          <p:cNvGrpSpPr>
            <a:grpSpLocks/>
          </p:cNvGrpSpPr>
          <p:nvPr/>
        </p:nvGrpSpPr>
        <p:grpSpPr bwMode="auto">
          <a:xfrm>
            <a:off x="8186086" y="3934257"/>
            <a:ext cx="906780" cy="426720"/>
            <a:chOff x="4032" y="480"/>
            <a:chExt cx="768" cy="576"/>
          </a:xfrm>
          <a:gradFill>
            <a:gsLst>
              <a:gs pos="0">
                <a:schemeClr val="bg1"/>
              </a:gs>
              <a:gs pos="100000">
                <a:schemeClr val="hlink"/>
              </a:gs>
            </a:gsLst>
            <a:lin ang="0" scaled="1"/>
          </a:gradFill>
        </p:grpSpPr>
        <p:sp>
          <p:nvSpPr>
            <p:cNvPr id="183" name="Freeform 152">
              <a:extLst>
                <a:ext uri="{FF2B5EF4-FFF2-40B4-BE49-F238E27FC236}">
                  <a16:creationId xmlns:a16="http://schemas.microsoft.com/office/drawing/2014/main" id="{F3576190-FE50-4FB2-ABD2-5C56A562FE1F}"/>
                </a:ext>
              </a:extLst>
            </p:cNvPr>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a:solidFill>
                  <a:srgbClr val="333399"/>
                </a:solidFill>
                <a:latin typeface="Calibri" panose="020F0502020204030204" pitchFamily="34" charset="0"/>
                <a:cs typeface="Calibri" panose="020F0502020204030204" pitchFamily="34" charset="0"/>
              </a:endParaRPr>
            </a:p>
          </p:txBody>
        </p:sp>
        <p:sp>
          <p:nvSpPr>
            <p:cNvPr id="184" name="Line 153">
              <a:extLst>
                <a:ext uri="{FF2B5EF4-FFF2-40B4-BE49-F238E27FC236}">
                  <a16:creationId xmlns:a16="http://schemas.microsoft.com/office/drawing/2014/main" id="{3D22FE52-D3C2-44D0-8750-6410D41E66E4}"/>
                </a:ext>
              </a:extLst>
            </p:cNvPr>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a:latin typeface="Calibri" panose="020F0502020204030204" pitchFamily="34" charset="0"/>
                <a:cs typeface="Calibri" panose="020F0502020204030204" pitchFamily="34" charset="0"/>
              </a:endParaRPr>
            </a:p>
          </p:txBody>
        </p:sp>
      </p:grpSp>
      <p:sp>
        <p:nvSpPr>
          <p:cNvPr id="188" name="Rectangle 163">
            <a:extLst>
              <a:ext uri="{FF2B5EF4-FFF2-40B4-BE49-F238E27FC236}">
                <a16:creationId xmlns:a16="http://schemas.microsoft.com/office/drawing/2014/main" id="{7F61B6AB-1269-4358-A247-5BD1EFBF1E7A}"/>
              </a:ext>
            </a:extLst>
          </p:cNvPr>
          <p:cNvSpPr>
            <a:spLocks noChangeArrowheads="1"/>
          </p:cNvSpPr>
          <p:nvPr/>
        </p:nvSpPr>
        <p:spPr bwMode="auto">
          <a:xfrm>
            <a:off x="8929271" y="3944307"/>
            <a:ext cx="134417" cy="416052"/>
          </a:xfrm>
          <a:prstGeom prst="rect">
            <a:avLst/>
          </a:prstGeom>
          <a:gradFill rotWithShape="1">
            <a:gsLst>
              <a:gs pos="0">
                <a:srgbClr val="F75615">
                  <a:gamma/>
                  <a:shade val="46275"/>
                  <a:invGamma/>
                </a:srgbClr>
              </a:gs>
              <a:gs pos="50000">
                <a:srgbClr val="F75615"/>
              </a:gs>
              <a:gs pos="100000">
                <a:srgbClr val="F75615">
                  <a:gamma/>
                  <a:shade val="46275"/>
                  <a:invGamma/>
                </a:srgbClr>
              </a:gs>
            </a:gsLst>
            <a:lin ang="5400000" scaled="1"/>
          </a:gradFill>
          <a:ln w="9525">
            <a:noFill/>
            <a:miter lim="800000"/>
            <a:headEnd/>
            <a:tailEnd/>
          </a:ln>
          <a:effectLst/>
        </p:spPr>
        <p:txBody>
          <a:bodyPr wrap="none" anchor="ctr"/>
          <a:lstStyle/>
          <a:p>
            <a:pPr>
              <a:defRPr/>
            </a:pPr>
            <a:endParaRPr lang="en-US" dirty="0">
              <a:solidFill>
                <a:srgbClr val="333399"/>
              </a:solidFill>
              <a:latin typeface="Calibri" panose="020F0502020204030204" pitchFamily="34" charset="0"/>
              <a:cs typeface="Calibri" panose="020F0502020204030204" pitchFamily="34" charset="0"/>
            </a:endParaRPr>
          </a:p>
        </p:txBody>
      </p:sp>
      <p:sp>
        <p:nvSpPr>
          <p:cNvPr id="189" name="Rectangle 163">
            <a:extLst>
              <a:ext uri="{FF2B5EF4-FFF2-40B4-BE49-F238E27FC236}">
                <a16:creationId xmlns:a16="http://schemas.microsoft.com/office/drawing/2014/main" id="{8394C798-CDDF-4E90-BE0A-6476808DBFDE}"/>
              </a:ext>
            </a:extLst>
          </p:cNvPr>
          <p:cNvSpPr>
            <a:spLocks noChangeArrowheads="1"/>
          </p:cNvSpPr>
          <p:nvPr/>
        </p:nvSpPr>
        <p:spPr bwMode="auto">
          <a:xfrm>
            <a:off x="8742996" y="3944307"/>
            <a:ext cx="134417" cy="416052"/>
          </a:xfrm>
          <a:prstGeom prst="rect">
            <a:avLst/>
          </a:prstGeom>
          <a:gradFill rotWithShape="1">
            <a:gsLst>
              <a:gs pos="0">
                <a:srgbClr val="F75615">
                  <a:gamma/>
                  <a:shade val="46275"/>
                  <a:invGamma/>
                </a:srgbClr>
              </a:gs>
              <a:gs pos="50000">
                <a:srgbClr val="F75615"/>
              </a:gs>
              <a:gs pos="100000">
                <a:srgbClr val="F75615">
                  <a:gamma/>
                  <a:shade val="46275"/>
                  <a:invGamma/>
                </a:srgbClr>
              </a:gs>
            </a:gsLst>
            <a:lin ang="5400000" scaled="1"/>
          </a:gradFill>
          <a:ln w="9525">
            <a:noFill/>
            <a:miter lim="800000"/>
            <a:headEnd/>
            <a:tailEnd/>
          </a:ln>
          <a:effectLst/>
        </p:spPr>
        <p:txBody>
          <a:bodyPr wrap="none" anchor="ctr"/>
          <a:lstStyle/>
          <a:p>
            <a:pPr>
              <a:defRPr/>
            </a:pPr>
            <a:endParaRPr lang="en-US">
              <a:solidFill>
                <a:srgbClr val="333399"/>
              </a:solidFill>
              <a:latin typeface="Calibri" panose="020F0502020204030204" pitchFamily="34" charset="0"/>
              <a:cs typeface="Calibri" panose="020F0502020204030204" pitchFamily="34" charset="0"/>
            </a:endParaRPr>
          </a:p>
        </p:txBody>
      </p:sp>
      <p:sp>
        <p:nvSpPr>
          <p:cNvPr id="190" name="Rectangle 163">
            <a:extLst>
              <a:ext uri="{FF2B5EF4-FFF2-40B4-BE49-F238E27FC236}">
                <a16:creationId xmlns:a16="http://schemas.microsoft.com/office/drawing/2014/main" id="{0E4A673F-90FA-41AD-9260-F6591A14B684}"/>
              </a:ext>
            </a:extLst>
          </p:cNvPr>
          <p:cNvSpPr>
            <a:spLocks noChangeArrowheads="1"/>
          </p:cNvSpPr>
          <p:nvPr/>
        </p:nvSpPr>
        <p:spPr bwMode="auto">
          <a:xfrm>
            <a:off x="8556722" y="3944307"/>
            <a:ext cx="134417" cy="416052"/>
          </a:xfrm>
          <a:prstGeom prst="rect">
            <a:avLst/>
          </a:prstGeom>
          <a:gradFill rotWithShape="1">
            <a:gsLst>
              <a:gs pos="0">
                <a:srgbClr val="000082"/>
              </a:gs>
              <a:gs pos="30000">
                <a:srgbClr val="66008F"/>
              </a:gs>
              <a:gs pos="64999">
                <a:srgbClr val="BA0066"/>
              </a:gs>
              <a:gs pos="89999">
                <a:srgbClr val="FF0000"/>
              </a:gs>
              <a:gs pos="100000">
                <a:srgbClr val="FF8200"/>
              </a:gs>
            </a:gsLst>
            <a:lin ang="5400000" scaled="0"/>
          </a:gradFill>
          <a:ln w="9525">
            <a:noFill/>
            <a:miter lim="800000"/>
            <a:headEnd/>
            <a:tailEnd/>
          </a:ln>
          <a:effectLst/>
        </p:spPr>
        <p:txBody>
          <a:bodyPr wrap="none" anchor="ctr"/>
          <a:lstStyle/>
          <a:p>
            <a:pPr>
              <a:defRPr/>
            </a:pPr>
            <a:endParaRPr lang="en-US">
              <a:solidFill>
                <a:srgbClr val="333399"/>
              </a:solidFill>
              <a:latin typeface="Calibri" panose="020F0502020204030204" pitchFamily="34" charset="0"/>
              <a:cs typeface="Calibri" panose="020F0502020204030204" pitchFamily="34" charset="0"/>
            </a:endParaRPr>
          </a:p>
        </p:txBody>
      </p:sp>
      <p:sp>
        <p:nvSpPr>
          <p:cNvPr id="191" name="Rectangle 163">
            <a:extLst>
              <a:ext uri="{FF2B5EF4-FFF2-40B4-BE49-F238E27FC236}">
                <a16:creationId xmlns:a16="http://schemas.microsoft.com/office/drawing/2014/main" id="{A23CBD28-EE81-40D6-BCDB-2F9294AD5B14}"/>
              </a:ext>
            </a:extLst>
          </p:cNvPr>
          <p:cNvSpPr>
            <a:spLocks noChangeArrowheads="1"/>
          </p:cNvSpPr>
          <p:nvPr/>
        </p:nvSpPr>
        <p:spPr bwMode="auto">
          <a:xfrm>
            <a:off x="8370448" y="3944307"/>
            <a:ext cx="134417" cy="416052"/>
          </a:xfrm>
          <a:prstGeom prst="rect">
            <a:avLst/>
          </a:prstGeom>
          <a:gradFill rotWithShape="1">
            <a:gsLst>
              <a:gs pos="0">
                <a:srgbClr val="000082"/>
              </a:gs>
              <a:gs pos="30000">
                <a:srgbClr val="66008F"/>
              </a:gs>
              <a:gs pos="64999">
                <a:srgbClr val="BA0066"/>
              </a:gs>
              <a:gs pos="89999">
                <a:srgbClr val="FF0000"/>
              </a:gs>
              <a:gs pos="100000">
                <a:srgbClr val="FF8200"/>
              </a:gs>
            </a:gsLst>
            <a:lin ang="5400000" scaled="0"/>
          </a:gradFill>
          <a:ln w="9525">
            <a:noFill/>
            <a:miter lim="800000"/>
            <a:headEnd/>
            <a:tailEnd/>
          </a:ln>
          <a:effectLst/>
        </p:spPr>
        <p:txBody>
          <a:bodyPr wrap="none" anchor="ctr"/>
          <a:lstStyle/>
          <a:p>
            <a:pPr>
              <a:defRPr/>
            </a:pPr>
            <a:endParaRPr lang="en-US">
              <a:solidFill>
                <a:srgbClr val="333399"/>
              </a:solidFill>
              <a:latin typeface="Calibri" panose="020F0502020204030204" pitchFamily="34" charset="0"/>
              <a:cs typeface="Calibri" panose="020F0502020204030204" pitchFamily="34" charset="0"/>
            </a:endParaRPr>
          </a:p>
        </p:txBody>
      </p:sp>
      <p:sp>
        <p:nvSpPr>
          <p:cNvPr id="192" name="Rectangle 163">
            <a:extLst>
              <a:ext uri="{FF2B5EF4-FFF2-40B4-BE49-F238E27FC236}">
                <a16:creationId xmlns:a16="http://schemas.microsoft.com/office/drawing/2014/main" id="{9E751EF1-5B17-444D-B481-C4E7D6EC5EB9}"/>
              </a:ext>
            </a:extLst>
          </p:cNvPr>
          <p:cNvSpPr>
            <a:spLocks noChangeArrowheads="1"/>
          </p:cNvSpPr>
          <p:nvPr/>
        </p:nvSpPr>
        <p:spPr bwMode="auto">
          <a:xfrm>
            <a:off x="8184174" y="3944307"/>
            <a:ext cx="134417" cy="416052"/>
          </a:xfrm>
          <a:prstGeom prst="rect">
            <a:avLst/>
          </a:prstGeom>
          <a:gradFill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5400000" scaled="0"/>
          </a:gradFill>
          <a:ln w="9525">
            <a:noFill/>
            <a:miter lim="800000"/>
            <a:headEnd/>
            <a:tailEnd/>
          </a:ln>
          <a:effectLst/>
        </p:spPr>
        <p:txBody>
          <a:bodyPr wrap="none" anchor="ctr"/>
          <a:lstStyle/>
          <a:p>
            <a:pPr>
              <a:defRPr/>
            </a:pPr>
            <a:endParaRPr lang="en-US">
              <a:solidFill>
                <a:srgbClr val="333399"/>
              </a:solidFill>
              <a:latin typeface="Calibri" panose="020F0502020204030204" pitchFamily="34" charset="0"/>
              <a:cs typeface="Calibri" panose="020F0502020204030204" pitchFamily="34" charset="0"/>
            </a:endParaRPr>
          </a:p>
        </p:txBody>
      </p:sp>
      <p:sp>
        <p:nvSpPr>
          <p:cNvPr id="193" name="Rectangle 163">
            <a:extLst>
              <a:ext uri="{FF2B5EF4-FFF2-40B4-BE49-F238E27FC236}">
                <a16:creationId xmlns:a16="http://schemas.microsoft.com/office/drawing/2014/main" id="{41A3547B-6B76-4701-AC64-2A6F9EAA52F8}"/>
              </a:ext>
            </a:extLst>
          </p:cNvPr>
          <p:cNvSpPr>
            <a:spLocks noChangeArrowheads="1"/>
          </p:cNvSpPr>
          <p:nvPr/>
        </p:nvSpPr>
        <p:spPr bwMode="auto">
          <a:xfrm>
            <a:off x="7997900" y="3944307"/>
            <a:ext cx="134417" cy="416052"/>
          </a:xfrm>
          <a:prstGeom prst="rect">
            <a:avLst/>
          </a:prstGeom>
          <a:gradFill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5400000" scaled="0"/>
          </a:gradFill>
          <a:ln w="9525">
            <a:noFill/>
            <a:miter lim="800000"/>
            <a:headEnd/>
            <a:tailEnd/>
          </a:ln>
          <a:effectLst/>
        </p:spPr>
        <p:txBody>
          <a:bodyPr wrap="none" anchor="ctr"/>
          <a:lstStyle/>
          <a:p>
            <a:pPr>
              <a:defRPr/>
            </a:pPr>
            <a:endParaRPr lang="en-US">
              <a:solidFill>
                <a:srgbClr val="333399"/>
              </a:solidFill>
              <a:latin typeface="Calibri" panose="020F0502020204030204" pitchFamily="34" charset="0"/>
              <a:cs typeface="Calibri" panose="020F0502020204030204" pitchFamily="34" charset="0"/>
            </a:endParaRPr>
          </a:p>
        </p:txBody>
      </p:sp>
      <p:sp>
        <p:nvSpPr>
          <p:cNvPr id="194" name="文本框 193">
            <a:extLst>
              <a:ext uri="{FF2B5EF4-FFF2-40B4-BE49-F238E27FC236}">
                <a16:creationId xmlns:a16="http://schemas.microsoft.com/office/drawing/2014/main" id="{D0AFE975-57C2-4307-9C1E-FC0C36181E6B}"/>
              </a:ext>
            </a:extLst>
          </p:cNvPr>
          <p:cNvSpPr txBox="1"/>
          <p:nvPr/>
        </p:nvSpPr>
        <p:spPr>
          <a:xfrm>
            <a:off x="5160553" y="2659038"/>
            <a:ext cx="1236420"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Worker 1</a:t>
            </a:r>
            <a:endParaRPr lang="zh-CN" altLang="en-US" sz="2000" dirty="0">
              <a:latin typeface="Calibri" panose="020F0502020204030204" pitchFamily="34" charset="0"/>
              <a:cs typeface="Calibri" panose="020F0502020204030204" pitchFamily="34" charset="0"/>
            </a:endParaRPr>
          </a:p>
        </p:txBody>
      </p:sp>
      <p:sp>
        <p:nvSpPr>
          <p:cNvPr id="195" name="文本框 194">
            <a:extLst>
              <a:ext uri="{FF2B5EF4-FFF2-40B4-BE49-F238E27FC236}">
                <a16:creationId xmlns:a16="http://schemas.microsoft.com/office/drawing/2014/main" id="{749AC1A1-110D-489C-B7C7-B46FC4A41ABD}"/>
              </a:ext>
            </a:extLst>
          </p:cNvPr>
          <p:cNvSpPr txBox="1"/>
          <p:nvPr/>
        </p:nvSpPr>
        <p:spPr>
          <a:xfrm>
            <a:off x="10618460" y="4435157"/>
            <a:ext cx="1288308"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Aggregate</a:t>
            </a:r>
            <a:endParaRPr lang="zh-CN" altLang="en-US" sz="2000" dirty="0">
              <a:latin typeface="Calibri" panose="020F0502020204030204" pitchFamily="34" charset="0"/>
              <a:cs typeface="Calibri" panose="020F0502020204030204" pitchFamily="34" charset="0"/>
            </a:endParaRPr>
          </a:p>
        </p:txBody>
      </p:sp>
      <p:sp>
        <p:nvSpPr>
          <p:cNvPr id="196" name="文本框 195">
            <a:extLst>
              <a:ext uri="{FF2B5EF4-FFF2-40B4-BE49-F238E27FC236}">
                <a16:creationId xmlns:a16="http://schemas.microsoft.com/office/drawing/2014/main" id="{2F73A4C0-42A8-459D-9A8D-3DBE55943457}"/>
              </a:ext>
            </a:extLst>
          </p:cNvPr>
          <p:cNvSpPr txBox="1"/>
          <p:nvPr/>
        </p:nvSpPr>
        <p:spPr>
          <a:xfrm>
            <a:off x="5160553" y="3893765"/>
            <a:ext cx="1236420"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Worker 2</a:t>
            </a:r>
            <a:endParaRPr lang="zh-CN" altLang="en-US" sz="2000" dirty="0">
              <a:latin typeface="Calibri" panose="020F0502020204030204" pitchFamily="34" charset="0"/>
              <a:cs typeface="Calibri" panose="020F0502020204030204" pitchFamily="34" charset="0"/>
            </a:endParaRPr>
          </a:p>
        </p:txBody>
      </p:sp>
      <p:sp>
        <p:nvSpPr>
          <p:cNvPr id="197" name="文本框 196">
            <a:extLst>
              <a:ext uri="{FF2B5EF4-FFF2-40B4-BE49-F238E27FC236}">
                <a16:creationId xmlns:a16="http://schemas.microsoft.com/office/drawing/2014/main" id="{C7BD59F0-A0BA-4D44-94B1-2454B94FFCBB}"/>
              </a:ext>
            </a:extLst>
          </p:cNvPr>
          <p:cNvSpPr txBox="1"/>
          <p:nvPr/>
        </p:nvSpPr>
        <p:spPr>
          <a:xfrm>
            <a:off x="5160553" y="5128492"/>
            <a:ext cx="1236420"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Worker 3</a:t>
            </a:r>
            <a:endParaRPr lang="zh-CN" altLang="en-US" sz="2000" dirty="0">
              <a:latin typeface="Calibri" panose="020F0502020204030204" pitchFamily="34" charset="0"/>
              <a:cs typeface="Calibri" panose="020F0502020204030204" pitchFamily="34" charset="0"/>
            </a:endParaRPr>
          </a:p>
        </p:txBody>
      </p:sp>
      <p:sp>
        <p:nvSpPr>
          <p:cNvPr id="208" name="乘号 207">
            <a:extLst>
              <a:ext uri="{FF2B5EF4-FFF2-40B4-BE49-F238E27FC236}">
                <a16:creationId xmlns:a16="http://schemas.microsoft.com/office/drawing/2014/main" id="{1311BD01-D3C5-45F1-B195-28D22017578A}"/>
              </a:ext>
            </a:extLst>
          </p:cNvPr>
          <p:cNvSpPr/>
          <p:nvPr/>
        </p:nvSpPr>
        <p:spPr>
          <a:xfrm>
            <a:off x="7711332" y="3913344"/>
            <a:ext cx="566945" cy="511513"/>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对话气泡: 圆角矩形 208">
            <a:extLst>
              <a:ext uri="{FF2B5EF4-FFF2-40B4-BE49-F238E27FC236}">
                <a16:creationId xmlns:a16="http://schemas.microsoft.com/office/drawing/2014/main" id="{3EF7A77F-7D70-47FB-859A-2139A3902824}"/>
              </a:ext>
            </a:extLst>
          </p:cNvPr>
          <p:cNvSpPr/>
          <p:nvPr/>
        </p:nvSpPr>
        <p:spPr>
          <a:xfrm>
            <a:off x="7711332" y="2890586"/>
            <a:ext cx="2951796" cy="871662"/>
          </a:xfrm>
          <a:prstGeom prst="wedgeRound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微软雅黑" panose="020B0503020204020204" pitchFamily="34" charset="-122"/>
                <a:ea typeface="微软雅黑" panose="020B0503020204020204" pitchFamily="34" charset="-122"/>
              </a:rPr>
              <a:t>由于缓冲区满，最后一个包被丢弃，需要重传</a:t>
            </a:r>
          </a:p>
        </p:txBody>
      </p:sp>
      <p:sp>
        <p:nvSpPr>
          <p:cNvPr id="29"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6.8.3  Data Center TCP</a:t>
            </a:r>
            <a:endParaRPr kumimoji="1" lang="zh-CN" altLang="en-US" dirty="0"/>
          </a:p>
        </p:txBody>
      </p:sp>
    </p:spTree>
    <p:extLst>
      <p:ext uri="{BB962C8B-B14F-4D97-AF65-F5344CB8AC3E}">
        <p14:creationId xmlns:p14="http://schemas.microsoft.com/office/powerpoint/2010/main" val="27740164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64EF5-8A96-400B-AE67-4404631BA3BA}"/>
              </a:ext>
            </a:extLst>
          </p:cNvPr>
          <p:cNvSpPr>
            <a:spLocks noGrp="1"/>
          </p:cNvSpPr>
          <p:nvPr>
            <p:ph type="title"/>
          </p:nvPr>
        </p:nvSpPr>
        <p:spPr>
          <a:xfrm>
            <a:off x="1307508" y="319970"/>
            <a:ext cx="8220812" cy="879086"/>
          </a:xfrm>
        </p:spPr>
        <p:txBody>
          <a:bodyPr/>
          <a:lstStyle/>
          <a:p>
            <a:r>
              <a:rPr lang="zh-CN" altLang="en-US" dirty="0"/>
              <a:t>数据中心的性能问题</a:t>
            </a:r>
          </a:p>
        </p:txBody>
      </p:sp>
      <p:sp>
        <p:nvSpPr>
          <p:cNvPr id="3" name="内容占位符 2">
            <a:extLst>
              <a:ext uri="{FF2B5EF4-FFF2-40B4-BE49-F238E27FC236}">
                <a16:creationId xmlns:a16="http://schemas.microsoft.com/office/drawing/2014/main" id="{F992504E-8AB4-4FFB-9FE1-FD24387E8185}"/>
              </a:ext>
            </a:extLst>
          </p:cNvPr>
          <p:cNvSpPr>
            <a:spLocks noGrp="1"/>
          </p:cNvSpPr>
          <p:nvPr>
            <p:ph idx="1"/>
          </p:nvPr>
        </p:nvSpPr>
        <p:spPr>
          <a:xfrm>
            <a:off x="838200" y="1510757"/>
            <a:ext cx="4827524" cy="4861013"/>
          </a:xfrm>
        </p:spPr>
        <p:txBody>
          <a:bodyPr>
            <a:normAutofit/>
          </a:bodyPr>
          <a:lstStyle/>
          <a:p>
            <a:pPr marL="0" indent="0">
              <a:buNone/>
            </a:pPr>
            <a:r>
              <a:rPr lang="en-US" altLang="zh-CN" dirty="0"/>
              <a:t>2. Queue Buildup</a:t>
            </a:r>
          </a:p>
          <a:p>
            <a:pPr lvl="1"/>
            <a:r>
              <a:rPr lang="zh-CN" altLang="en-US" dirty="0">
                <a:solidFill>
                  <a:srgbClr val="C00000"/>
                </a:solidFill>
              </a:rPr>
              <a:t>长流和短流同时</a:t>
            </a:r>
            <a:r>
              <a:rPr lang="zh-CN" altLang="en-US" dirty="0"/>
              <a:t>通过交换机的</a:t>
            </a:r>
            <a:r>
              <a:rPr lang="zh-CN" altLang="en-US" dirty="0">
                <a:solidFill>
                  <a:srgbClr val="C00000"/>
                </a:solidFill>
              </a:rPr>
              <a:t>同一个端口</a:t>
            </a:r>
            <a:r>
              <a:rPr lang="zh-CN" altLang="en-US" dirty="0"/>
              <a:t>时，由于长流占用较多的缓冲区空间，导致短流延迟增大，甚至丢包</a:t>
            </a:r>
            <a:endParaRPr lang="en-US" altLang="zh-CN" dirty="0"/>
          </a:p>
          <a:p>
            <a:pPr marL="0" indent="0">
              <a:buNone/>
            </a:pPr>
            <a:r>
              <a:rPr lang="en-US" altLang="zh-CN" dirty="0"/>
              <a:t>3. Buffer Pressure</a:t>
            </a:r>
          </a:p>
          <a:p>
            <a:pPr lvl="1"/>
            <a:r>
              <a:rPr lang="zh-CN" altLang="en-US" dirty="0"/>
              <a:t>交换机的</a:t>
            </a:r>
            <a:r>
              <a:rPr lang="zh-CN" altLang="en-US" dirty="0">
                <a:solidFill>
                  <a:srgbClr val="C00000"/>
                </a:solidFill>
              </a:rPr>
              <a:t>不同端口</a:t>
            </a:r>
            <a:r>
              <a:rPr lang="zh-CN" altLang="en-US" dirty="0"/>
              <a:t>通常</a:t>
            </a:r>
            <a:r>
              <a:rPr lang="zh-CN" altLang="en-US" dirty="0">
                <a:solidFill>
                  <a:srgbClr val="C00000"/>
                </a:solidFill>
              </a:rPr>
              <a:t>共享同一块缓冲区</a:t>
            </a:r>
            <a:r>
              <a:rPr lang="zh-CN" altLang="en-US" dirty="0"/>
              <a:t>，即使长流和短流通过不同的端口，短流通过的端口也会出现缓冲区不足的问题</a:t>
            </a:r>
            <a:endParaRPr lang="en-US" altLang="zh-CN" dirty="0"/>
          </a:p>
          <a:p>
            <a:pPr marL="0" indent="0">
              <a:buNone/>
            </a:pPr>
            <a:endParaRPr lang="en-US" altLang="zh-CN" dirty="0"/>
          </a:p>
        </p:txBody>
      </p:sp>
      <p:sp>
        <p:nvSpPr>
          <p:cNvPr id="4" name="灯片编号占位符 3">
            <a:extLst>
              <a:ext uri="{FF2B5EF4-FFF2-40B4-BE49-F238E27FC236}">
                <a16:creationId xmlns:a16="http://schemas.microsoft.com/office/drawing/2014/main" id="{E6EBE7E1-7960-4D13-B721-A1D7121FF7F5}"/>
              </a:ext>
            </a:extLst>
          </p:cNvPr>
          <p:cNvSpPr>
            <a:spLocks noGrp="1"/>
          </p:cNvSpPr>
          <p:nvPr>
            <p:ph type="sldNum" sz="quarter" idx="12"/>
          </p:nvPr>
        </p:nvSpPr>
        <p:spPr/>
        <p:txBody>
          <a:bodyPr/>
          <a:lstStyle/>
          <a:p>
            <a:fld id="{8D4D1E41-7A09-AB4A-A4E1-09765ADA2698}" type="slidenum">
              <a:rPr kumimoji="1" lang="zh-CN" altLang="en-US" smtClean="0"/>
              <a:t>146</a:t>
            </a:fld>
            <a:endParaRPr kumimoji="1" lang="zh-CN" altLang="en-US" dirty="0"/>
          </a:p>
        </p:txBody>
      </p:sp>
      <p:pic>
        <p:nvPicPr>
          <p:cNvPr id="89" name="Picture 86" descr="server-gray.png">
            <a:extLst>
              <a:ext uri="{FF2B5EF4-FFF2-40B4-BE49-F238E27FC236}">
                <a16:creationId xmlns:a16="http://schemas.microsoft.com/office/drawing/2014/main" id="{54303FE3-F7DB-490E-BF0F-812EB1F2DA92}"/>
              </a:ext>
            </a:extLst>
          </p:cNvPr>
          <p:cNvPicPr>
            <a:picLocks noChangeAspect="1"/>
          </p:cNvPicPr>
          <p:nvPr/>
        </p:nvPicPr>
        <p:blipFill>
          <a:blip r:embed="rId3" cstate="print"/>
          <a:stretch>
            <a:fillRect/>
          </a:stretch>
        </p:blipFill>
        <p:spPr>
          <a:xfrm>
            <a:off x="7071586" y="4814603"/>
            <a:ext cx="448487" cy="477421"/>
          </a:xfrm>
          <a:prstGeom prst="rect">
            <a:avLst/>
          </a:prstGeom>
        </p:spPr>
      </p:pic>
      <p:pic>
        <p:nvPicPr>
          <p:cNvPr id="91" name="Picture 88" descr="server-gray.png">
            <a:extLst>
              <a:ext uri="{FF2B5EF4-FFF2-40B4-BE49-F238E27FC236}">
                <a16:creationId xmlns:a16="http://schemas.microsoft.com/office/drawing/2014/main" id="{8E499773-974B-47DE-A3E8-56CEF954975E}"/>
              </a:ext>
            </a:extLst>
          </p:cNvPr>
          <p:cNvPicPr>
            <a:picLocks noChangeAspect="1"/>
          </p:cNvPicPr>
          <p:nvPr/>
        </p:nvPicPr>
        <p:blipFill>
          <a:blip r:embed="rId3" cstate="print"/>
          <a:stretch>
            <a:fillRect/>
          </a:stretch>
        </p:blipFill>
        <p:spPr>
          <a:xfrm>
            <a:off x="7071586" y="2240075"/>
            <a:ext cx="448487" cy="477421"/>
          </a:xfrm>
          <a:prstGeom prst="rect">
            <a:avLst/>
          </a:prstGeom>
        </p:spPr>
      </p:pic>
      <p:pic>
        <p:nvPicPr>
          <p:cNvPr id="92" name="Content Placeholder 9" descr="switch.png">
            <a:extLst>
              <a:ext uri="{FF2B5EF4-FFF2-40B4-BE49-F238E27FC236}">
                <a16:creationId xmlns:a16="http://schemas.microsoft.com/office/drawing/2014/main" id="{8CF590A0-D5FC-49DE-87E5-B73DE26C0F3C}"/>
              </a:ext>
            </a:extLst>
          </p:cNvPr>
          <p:cNvPicPr>
            <a:picLocks noChangeAspect="1"/>
          </p:cNvPicPr>
          <p:nvPr/>
        </p:nvPicPr>
        <p:blipFill>
          <a:blip r:embed="rId4" cstate="print"/>
          <a:stretch>
            <a:fillRect/>
          </a:stretch>
        </p:blipFill>
        <p:spPr>
          <a:xfrm flipH="1">
            <a:off x="8553886" y="4045888"/>
            <a:ext cx="805241" cy="339543"/>
          </a:xfrm>
          <a:prstGeom prst="rect">
            <a:avLst/>
          </a:prstGeom>
        </p:spPr>
      </p:pic>
      <p:pic>
        <p:nvPicPr>
          <p:cNvPr id="93" name="Picture 4" descr="server2.jpg">
            <a:extLst>
              <a:ext uri="{FF2B5EF4-FFF2-40B4-BE49-F238E27FC236}">
                <a16:creationId xmlns:a16="http://schemas.microsoft.com/office/drawing/2014/main" id="{EBF39DE6-E037-4118-B6A5-DFD83720D51B}"/>
              </a:ext>
            </a:extLst>
          </p:cNvPr>
          <p:cNvPicPr>
            <a:picLocks noChangeAspect="1"/>
          </p:cNvPicPr>
          <p:nvPr/>
        </p:nvPicPr>
        <p:blipFill>
          <a:blip r:embed="rId5" cstate="print"/>
          <a:stretch>
            <a:fillRect/>
          </a:stretch>
        </p:blipFill>
        <p:spPr>
          <a:xfrm>
            <a:off x="11165559" y="3931330"/>
            <a:ext cx="562911" cy="540394"/>
          </a:xfrm>
          <a:prstGeom prst="rect">
            <a:avLst/>
          </a:prstGeom>
        </p:spPr>
      </p:pic>
      <p:cxnSp>
        <p:nvCxnSpPr>
          <p:cNvPr id="94" name="Straight Connector 11">
            <a:extLst>
              <a:ext uri="{FF2B5EF4-FFF2-40B4-BE49-F238E27FC236}">
                <a16:creationId xmlns:a16="http://schemas.microsoft.com/office/drawing/2014/main" id="{D6D2BA0A-F79F-40B5-9E47-79EB3AB9D3F5}"/>
              </a:ext>
            </a:extLst>
          </p:cNvPr>
          <p:cNvCxnSpPr>
            <a:cxnSpLocks/>
            <a:stCxn id="92" idx="1"/>
            <a:endCxn id="93" idx="1"/>
          </p:cNvCxnSpPr>
          <p:nvPr/>
        </p:nvCxnSpPr>
        <p:spPr>
          <a:xfrm flipV="1">
            <a:off x="9359127" y="4201527"/>
            <a:ext cx="1806432" cy="1413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26">
            <a:extLst>
              <a:ext uri="{FF2B5EF4-FFF2-40B4-BE49-F238E27FC236}">
                <a16:creationId xmlns:a16="http://schemas.microsoft.com/office/drawing/2014/main" id="{111644F0-E6F6-4631-BAB5-85E1BB0BF546}"/>
              </a:ext>
            </a:extLst>
          </p:cNvPr>
          <p:cNvCxnSpPr>
            <a:cxnSpLocks/>
            <a:stCxn id="91" idx="3"/>
            <a:endCxn id="92" idx="3"/>
          </p:cNvCxnSpPr>
          <p:nvPr/>
        </p:nvCxnSpPr>
        <p:spPr>
          <a:xfrm>
            <a:off x="7520073" y="2478786"/>
            <a:ext cx="1033813" cy="173687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35">
            <a:extLst>
              <a:ext uri="{FF2B5EF4-FFF2-40B4-BE49-F238E27FC236}">
                <a16:creationId xmlns:a16="http://schemas.microsoft.com/office/drawing/2014/main" id="{BAD89321-A307-4BE4-ABFC-A63A4740CC06}"/>
              </a:ext>
            </a:extLst>
          </p:cNvPr>
          <p:cNvCxnSpPr>
            <a:cxnSpLocks/>
            <a:stCxn id="89" idx="3"/>
            <a:endCxn id="92" idx="3"/>
          </p:cNvCxnSpPr>
          <p:nvPr/>
        </p:nvCxnSpPr>
        <p:spPr>
          <a:xfrm flipV="1">
            <a:off x="7520073" y="4215660"/>
            <a:ext cx="1033813" cy="83765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8" name="Group 151">
            <a:extLst>
              <a:ext uri="{FF2B5EF4-FFF2-40B4-BE49-F238E27FC236}">
                <a16:creationId xmlns:a16="http://schemas.microsoft.com/office/drawing/2014/main" id="{14253C17-9A67-49D6-8D08-EDF45E0CA1E2}"/>
              </a:ext>
            </a:extLst>
          </p:cNvPr>
          <p:cNvGrpSpPr>
            <a:grpSpLocks/>
          </p:cNvGrpSpPr>
          <p:nvPr/>
        </p:nvGrpSpPr>
        <p:grpSpPr bwMode="auto">
          <a:xfrm>
            <a:off x="8651942" y="4011185"/>
            <a:ext cx="906780" cy="426720"/>
            <a:chOff x="4032" y="480"/>
            <a:chExt cx="768" cy="576"/>
          </a:xfrm>
          <a:gradFill>
            <a:gsLst>
              <a:gs pos="0">
                <a:schemeClr val="bg1"/>
              </a:gs>
              <a:gs pos="100000">
                <a:schemeClr val="hlink"/>
              </a:gs>
            </a:gsLst>
            <a:lin ang="0" scaled="1"/>
          </a:gradFill>
        </p:grpSpPr>
        <p:sp>
          <p:nvSpPr>
            <p:cNvPr id="99" name="Freeform 152">
              <a:extLst>
                <a:ext uri="{FF2B5EF4-FFF2-40B4-BE49-F238E27FC236}">
                  <a16:creationId xmlns:a16="http://schemas.microsoft.com/office/drawing/2014/main" id="{D28CD6AA-AD06-4312-AFAA-305C6A15275C}"/>
                </a:ext>
              </a:extLst>
            </p:cNvPr>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a:solidFill>
                  <a:srgbClr val="333399"/>
                </a:solidFill>
                <a:latin typeface="Calibri" panose="020F0502020204030204" pitchFamily="34" charset="0"/>
                <a:cs typeface="Calibri" panose="020F0502020204030204" pitchFamily="34" charset="0"/>
              </a:endParaRPr>
            </a:p>
          </p:txBody>
        </p:sp>
        <p:sp>
          <p:nvSpPr>
            <p:cNvPr id="100" name="Line 153">
              <a:extLst>
                <a:ext uri="{FF2B5EF4-FFF2-40B4-BE49-F238E27FC236}">
                  <a16:creationId xmlns:a16="http://schemas.microsoft.com/office/drawing/2014/main" id="{9A680B3E-4DD3-481F-9C7F-322B960DB278}"/>
                </a:ext>
              </a:extLst>
            </p:cNvPr>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a:latin typeface="Calibri" panose="020F0502020204030204" pitchFamily="34" charset="0"/>
                <a:cs typeface="Calibri" panose="020F0502020204030204" pitchFamily="34" charset="0"/>
              </a:endParaRPr>
            </a:p>
          </p:txBody>
        </p:sp>
      </p:grpSp>
      <p:sp>
        <p:nvSpPr>
          <p:cNvPr id="107" name="文本框 106">
            <a:extLst>
              <a:ext uri="{FF2B5EF4-FFF2-40B4-BE49-F238E27FC236}">
                <a16:creationId xmlns:a16="http://schemas.microsoft.com/office/drawing/2014/main" id="{6AB6DD0E-EE7F-4016-8337-3D6DAF679F82}"/>
              </a:ext>
            </a:extLst>
          </p:cNvPr>
          <p:cNvSpPr txBox="1"/>
          <p:nvPr/>
        </p:nvSpPr>
        <p:spPr>
          <a:xfrm>
            <a:off x="6676741" y="2943992"/>
            <a:ext cx="1236420"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Sender 1</a:t>
            </a:r>
            <a:endParaRPr lang="zh-CN" altLang="en-US" sz="2000" dirty="0">
              <a:latin typeface="Calibri" panose="020F0502020204030204" pitchFamily="34" charset="0"/>
              <a:cs typeface="Calibri" panose="020F0502020204030204" pitchFamily="34" charset="0"/>
            </a:endParaRPr>
          </a:p>
        </p:txBody>
      </p:sp>
      <p:sp>
        <p:nvSpPr>
          <p:cNvPr id="108" name="文本框 107">
            <a:extLst>
              <a:ext uri="{FF2B5EF4-FFF2-40B4-BE49-F238E27FC236}">
                <a16:creationId xmlns:a16="http://schemas.microsoft.com/office/drawing/2014/main" id="{3A49B647-283A-432B-9CA7-9A8549B3D54B}"/>
              </a:ext>
            </a:extLst>
          </p:cNvPr>
          <p:cNvSpPr txBox="1"/>
          <p:nvPr/>
        </p:nvSpPr>
        <p:spPr>
          <a:xfrm>
            <a:off x="10802860" y="4454986"/>
            <a:ext cx="1288308"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Receiver</a:t>
            </a:r>
            <a:endParaRPr lang="zh-CN" altLang="en-US" sz="2000" dirty="0">
              <a:latin typeface="Calibri" panose="020F0502020204030204" pitchFamily="34" charset="0"/>
              <a:cs typeface="Calibri" panose="020F0502020204030204" pitchFamily="34" charset="0"/>
            </a:endParaRPr>
          </a:p>
        </p:txBody>
      </p:sp>
      <p:sp>
        <p:nvSpPr>
          <p:cNvPr id="109" name="文本框 108">
            <a:extLst>
              <a:ext uri="{FF2B5EF4-FFF2-40B4-BE49-F238E27FC236}">
                <a16:creationId xmlns:a16="http://schemas.microsoft.com/office/drawing/2014/main" id="{85FD8EB4-8089-486E-AA60-2B0B581BF0C3}"/>
              </a:ext>
            </a:extLst>
          </p:cNvPr>
          <p:cNvSpPr txBox="1"/>
          <p:nvPr/>
        </p:nvSpPr>
        <p:spPr>
          <a:xfrm>
            <a:off x="6676741" y="5322647"/>
            <a:ext cx="1236420"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Sender 2</a:t>
            </a:r>
            <a:endParaRPr lang="zh-CN" altLang="en-US" sz="2000" dirty="0">
              <a:latin typeface="Calibri" panose="020F0502020204030204" pitchFamily="34" charset="0"/>
              <a:cs typeface="Calibri" panose="020F0502020204030204" pitchFamily="34" charset="0"/>
            </a:endParaRPr>
          </a:p>
        </p:txBody>
      </p:sp>
      <p:sp>
        <p:nvSpPr>
          <p:cNvPr id="126" name="Rectangle 163">
            <a:extLst>
              <a:ext uri="{FF2B5EF4-FFF2-40B4-BE49-F238E27FC236}">
                <a16:creationId xmlns:a16="http://schemas.microsoft.com/office/drawing/2014/main" id="{813A74DE-5F0B-4FF5-BFCF-7B9ACFB6C02E}"/>
              </a:ext>
            </a:extLst>
          </p:cNvPr>
          <p:cNvSpPr>
            <a:spLocks noChangeArrowheads="1"/>
          </p:cNvSpPr>
          <p:nvPr/>
        </p:nvSpPr>
        <p:spPr bwMode="auto">
          <a:xfrm>
            <a:off x="7279231" y="2270760"/>
            <a:ext cx="134417" cy="416052"/>
          </a:xfrm>
          <a:prstGeom prst="rect">
            <a:avLst/>
          </a:prstGeom>
          <a:gradFill rotWithShape="1">
            <a:gsLst>
              <a:gs pos="0">
                <a:srgbClr val="F75615">
                  <a:gamma/>
                  <a:shade val="46275"/>
                  <a:invGamma/>
                </a:srgbClr>
              </a:gs>
              <a:gs pos="50000">
                <a:srgbClr val="F75615"/>
              </a:gs>
              <a:gs pos="100000">
                <a:srgbClr val="F75615">
                  <a:gamma/>
                  <a:shade val="46275"/>
                  <a:invGamma/>
                </a:srgbClr>
              </a:gs>
            </a:gsLst>
            <a:lin ang="5400000" scaled="1"/>
          </a:gradFill>
          <a:ln w="9525">
            <a:noFill/>
            <a:miter lim="800000"/>
            <a:headEnd/>
            <a:tailEnd/>
          </a:ln>
          <a:effectLst/>
        </p:spPr>
        <p:txBody>
          <a:bodyPr wrap="none" anchor="ctr"/>
          <a:lstStyle/>
          <a:p>
            <a:pPr>
              <a:defRPr/>
            </a:pPr>
            <a:endParaRPr lang="en-US" dirty="0">
              <a:solidFill>
                <a:srgbClr val="333399"/>
              </a:solidFill>
              <a:latin typeface="Calibri" panose="020F0502020204030204" pitchFamily="34" charset="0"/>
              <a:cs typeface="Calibri" panose="020F0502020204030204" pitchFamily="34" charset="0"/>
            </a:endParaRPr>
          </a:p>
        </p:txBody>
      </p:sp>
      <p:sp>
        <p:nvSpPr>
          <p:cNvPr id="127" name="Rectangle 163">
            <a:extLst>
              <a:ext uri="{FF2B5EF4-FFF2-40B4-BE49-F238E27FC236}">
                <a16:creationId xmlns:a16="http://schemas.microsoft.com/office/drawing/2014/main" id="{5D4593E9-7401-4845-9FA5-93EC07CA5F05}"/>
              </a:ext>
            </a:extLst>
          </p:cNvPr>
          <p:cNvSpPr>
            <a:spLocks noChangeArrowheads="1"/>
          </p:cNvSpPr>
          <p:nvPr/>
        </p:nvSpPr>
        <p:spPr bwMode="auto">
          <a:xfrm>
            <a:off x="7068906" y="2270760"/>
            <a:ext cx="134417" cy="416052"/>
          </a:xfrm>
          <a:prstGeom prst="rect">
            <a:avLst/>
          </a:prstGeom>
          <a:gradFill rotWithShape="1">
            <a:gsLst>
              <a:gs pos="0">
                <a:srgbClr val="F75615">
                  <a:gamma/>
                  <a:shade val="46275"/>
                  <a:invGamma/>
                </a:srgbClr>
              </a:gs>
              <a:gs pos="50000">
                <a:srgbClr val="F75615"/>
              </a:gs>
              <a:gs pos="100000">
                <a:srgbClr val="F75615">
                  <a:gamma/>
                  <a:shade val="46275"/>
                  <a:invGamma/>
                </a:srgbClr>
              </a:gs>
            </a:gsLst>
            <a:lin ang="5400000" scaled="1"/>
          </a:gradFill>
          <a:ln w="9525">
            <a:noFill/>
            <a:miter lim="800000"/>
            <a:headEnd/>
            <a:tailEnd/>
          </a:ln>
          <a:effectLst/>
        </p:spPr>
        <p:txBody>
          <a:bodyPr wrap="none" anchor="ctr"/>
          <a:lstStyle/>
          <a:p>
            <a:pPr>
              <a:defRPr/>
            </a:pPr>
            <a:endParaRPr lang="en-US" dirty="0">
              <a:solidFill>
                <a:srgbClr val="333399"/>
              </a:solidFill>
              <a:latin typeface="Calibri" panose="020F0502020204030204" pitchFamily="34" charset="0"/>
              <a:cs typeface="Calibri" panose="020F0502020204030204" pitchFamily="34" charset="0"/>
            </a:endParaRPr>
          </a:p>
        </p:txBody>
      </p:sp>
      <p:sp>
        <p:nvSpPr>
          <p:cNvPr id="128" name="Rectangle 163">
            <a:extLst>
              <a:ext uri="{FF2B5EF4-FFF2-40B4-BE49-F238E27FC236}">
                <a16:creationId xmlns:a16="http://schemas.microsoft.com/office/drawing/2014/main" id="{9A58CB7F-2A63-4AFA-A7AE-5435AEDB1429}"/>
              </a:ext>
            </a:extLst>
          </p:cNvPr>
          <p:cNvSpPr>
            <a:spLocks noChangeArrowheads="1"/>
          </p:cNvSpPr>
          <p:nvPr/>
        </p:nvSpPr>
        <p:spPr bwMode="auto">
          <a:xfrm>
            <a:off x="6858579" y="2270760"/>
            <a:ext cx="134417" cy="416052"/>
          </a:xfrm>
          <a:prstGeom prst="rect">
            <a:avLst/>
          </a:prstGeom>
          <a:gradFill rotWithShape="1">
            <a:gsLst>
              <a:gs pos="0">
                <a:srgbClr val="F75615">
                  <a:gamma/>
                  <a:shade val="46275"/>
                  <a:invGamma/>
                </a:srgbClr>
              </a:gs>
              <a:gs pos="50000">
                <a:srgbClr val="F75615"/>
              </a:gs>
              <a:gs pos="100000">
                <a:srgbClr val="F75615">
                  <a:gamma/>
                  <a:shade val="46275"/>
                  <a:invGamma/>
                </a:srgbClr>
              </a:gs>
            </a:gsLst>
            <a:lin ang="5400000" scaled="1"/>
          </a:gradFill>
          <a:ln w="9525">
            <a:noFill/>
            <a:miter lim="800000"/>
            <a:headEnd/>
            <a:tailEnd/>
          </a:ln>
          <a:effectLst/>
        </p:spPr>
        <p:txBody>
          <a:bodyPr wrap="none" anchor="ctr"/>
          <a:lstStyle/>
          <a:p>
            <a:pPr>
              <a:defRPr/>
            </a:pPr>
            <a:endParaRPr lang="en-US" dirty="0">
              <a:solidFill>
                <a:srgbClr val="333399"/>
              </a:solidFill>
              <a:latin typeface="Calibri" panose="020F0502020204030204" pitchFamily="34" charset="0"/>
              <a:cs typeface="Calibri" panose="020F0502020204030204" pitchFamily="34" charset="0"/>
            </a:endParaRPr>
          </a:p>
        </p:txBody>
      </p:sp>
      <p:sp>
        <p:nvSpPr>
          <p:cNvPr id="129" name="Rectangle 163">
            <a:extLst>
              <a:ext uri="{FF2B5EF4-FFF2-40B4-BE49-F238E27FC236}">
                <a16:creationId xmlns:a16="http://schemas.microsoft.com/office/drawing/2014/main" id="{1F0E5B27-68AB-4224-98DA-7DC651459CE3}"/>
              </a:ext>
            </a:extLst>
          </p:cNvPr>
          <p:cNvSpPr>
            <a:spLocks noChangeArrowheads="1"/>
          </p:cNvSpPr>
          <p:nvPr/>
        </p:nvSpPr>
        <p:spPr bwMode="auto">
          <a:xfrm>
            <a:off x="6648252" y="2270760"/>
            <a:ext cx="134417" cy="416052"/>
          </a:xfrm>
          <a:prstGeom prst="rect">
            <a:avLst/>
          </a:prstGeom>
          <a:gradFill rotWithShape="1">
            <a:gsLst>
              <a:gs pos="0">
                <a:srgbClr val="F75615">
                  <a:gamma/>
                  <a:shade val="46275"/>
                  <a:invGamma/>
                </a:srgbClr>
              </a:gs>
              <a:gs pos="50000">
                <a:srgbClr val="F75615"/>
              </a:gs>
              <a:gs pos="100000">
                <a:srgbClr val="F75615">
                  <a:gamma/>
                  <a:shade val="46275"/>
                  <a:invGamma/>
                </a:srgbClr>
              </a:gs>
            </a:gsLst>
            <a:lin ang="5400000" scaled="1"/>
          </a:gradFill>
          <a:ln w="9525">
            <a:noFill/>
            <a:miter lim="800000"/>
            <a:headEnd/>
            <a:tailEnd/>
          </a:ln>
          <a:effectLst/>
        </p:spPr>
        <p:txBody>
          <a:bodyPr wrap="none" anchor="ctr"/>
          <a:lstStyle/>
          <a:p>
            <a:pPr>
              <a:defRPr/>
            </a:pPr>
            <a:endParaRPr lang="en-US" dirty="0">
              <a:solidFill>
                <a:srgbClr val="333399"/>
              </a:solidFill>
              <a:latin typeface="Calibri" panose="020F0502020204030204" pitchFamily="34" charset="0"/>
              <a:cs typeface="Calibri" panose="020F0502020204030204" pitchFamily="34" charset="0"/>
            </a:endParaRPr>
          </a:p>
        </p:txBody>
      </p:sp>
      <p:sp>
        <p:nvSpPr>
          <p:cNvPr id="136" name="Rectangle 163">
            <a:extLst>
              <a:ext uri="{FF2B5EF4-FFF2-40B4-BE49-F238E27FC236}">
                <a16:creationId xmlns:a16="http://schemas.microsoft.com/office/drawing/2014/main" id="{45159591-A129-4605-A974-2EC5431BF9CA}"/>
              </a:ext>
            </a:extLst>
          </p:cNvPr>
          <p:cNvSpPr>
            <a:spLocks noChangeArrowheads="1"/>
          </p:cNvSpPr>
          <p:nvPr/>
        </p:nvSpPr>
        <p:spPr bwMode="auto">
          <a:xfrm>
            <a:off x="6437925" y="2270760"/>
            <a:ext cx="134417" cy="416052"/>
          </a:xfrm>
          <a:prstGeom prst="rect">
            <a:avLst/>
          </a:prstGeom>
          <a:gradFill rotWithShape="1">
            <a:gsLst>
              <a:gs pos="0">
                <a:srgbClr val="F75615">
                  <a:gamma/>
                  <a:shade val="46275"/>
                  <a:invGamma/>
                </a:srgbClr>
              </a:gs>
              <a:gs pos="50000">
                <a:srgbClr val="F75615"/>
              </a:gs>
              <a:gs pos="100000">
                <a:srgbClr val="F75615">
                  <a:gamma/>
                  <a:shade val="46275"/>
                  <a:invGamma/>
                </a:srgbClr>
              </a:gs>
            </a:gsLst>
            <a:lin ang="5400000" scaled="1"/>
          </a:gradFill>
          <a:ln w="9525">
            <a:noFill/>
            <a:miter lim="800000"/>
            <a:headEnd/>
            <a:tailEnd/>
          </a:ln>
          <a:effectLst/>
        </p:spPr>
        <p:txBody>
          <a:bodyPr wrap="none" anchor="ctr"/>
          <a:lstStyle/>
          <a:p>
            <a:pPr>
              <a:defRPr/>
            </a:pPr>
            <a:endParaRPr lang="en-US" dirty="0">
              <a:solidFill>
                <a:srgbClr val="333399"/>
              </a:solidFill>
              <a:latin typeface="Calibri" panose="020F0502020204030204" pitchFamily="34" charset="0"/>
              <a:cs typeface="Calibri" panose="020F0502020204030204" pitchFamily="34" charset="0"/>
            </a:endParaRPr>
          </a:p>
        </p:txBody>
      </p:sp>
      <p:sp>
        <p:nvSpPr>
          <p:cNvPr id="137" name="Rectangle 163">
            <a:extLst>
              <a:ext uri="{FF2B5EF4-FFF2-40B4-BE49-F238E27FC236}">
                <a16:creationId xmlns:a16="http://schemas.microsoft.com/office/drawing/2014/main" id="{1955CC3D-01CC-4776-A1F6-EF37543094A2}"/>
              </a:ext>
            </a:extLst>
          </p:cNvPr>
          <p:cNvSpPr>
            <a:spLocks noChangeArrowheads="1"/>
          </p:cNvSpPr>
          <p:nvPr/>
        </p:nvSpPr>
        <p:spPr bwMode="auto">
          <a:xfrm>
            <a:off x="6227598" y="2270760"/>
            <a:ext cx="134417" cy="416052"/>
          </a:xfrm>
          <a:prstGeom prst="rect">
            <a:avLst/>
          </a:prstGeom>
          <a:gradFill rotWithShape="1">
            <a:gsLst>
              <a:gs pos="0">
                <a:srgbClr val="F75615">
                  <a:gamma/>
                  <a:shade val="46275"/>
                  <a:invGamma/>
                </a:srgbClr>
              </a:gs>
              <a:gs pos="50000">
                <a:srgbClr val="F75615"/>
              </a:gs>
              <a:gs pos="100000">
                <a:srgbClr val="F75615">
                  <a:gamma/>
                  <a:shade val="46275"/>
                  <a:invGamma/>
                </a:srgbClr>
              </a:gs>
            </a:gsLst>
            <a:lin ang="5400000" scaled="1"/>
          </a:gradFill>
          <a:ln w="9525">
            <a:noFill/>
            <a:miter lim="800000"/>
            <a:headEnd/>
            <a:tailEnd/>
          </a:ln>
          <a:effectLst/>
        </p:spPr>
        <p:txBody>
          <a:bodyPr wrap="none" anchor="ctr"/>
          <a:lstStyle/>
          <a:p>
            <a:pPr>
              <a:defRPr/>
            </a:pPr>
            <a:endParaRPr lang="en-US" dirty="0">
              <a:solidFill>
                <a:srgbClr val="333399"/>
              </a:solidFill>
              <a:latin typeface="Calibri" panose="020F0502020204030204" pitchFamily="34" charset="0"/>
              <a:cs typeface="Calibri" panose="020F0502020204030204" pitchFamily="34" charset="0"/>
            </a:endParaRPr>
          </a:p>
        </p:txBody>
      </p:sp>
      <p:sp>
        <p:nvSpPr>
          <p:cNvPr id="138" name="Rectangle 163">
            <a:extLst>
              <a:ext uri="{FF2B5EF4-FFF2-40B4-BE49-F238E27FC236}">
                <a16:creationId xmlns:a16="http://schemas.microsoft.com/office/drawing/2014/main" id="{2EBFC2C1-C78F-487D-A2BE-232EEF91DD35}"/>
              </a:ext>
            </a:extLst>
          </p:cNvPr>
          <p:cNvSpPr>
            <a:spLocks noChangeArrowheads="1"/>
          </p:cNvSpPr>
          <p:nvPr/>
        </p:nvSpPr>
        <p:spPr bwMode="auto">
          <a:xfrm>
            <a:off x="6017271" y="2270760"/>
            <a:ext cx="134417" cy="416052"/>
          </a:xfrm>
          <a:prstGeom prst="rect">
            <a:avLst/>
          </a:prstGeom>
          <a:gradFill rotWithShape="1">
            <a:gsLst>
              <a:gs pos="0">
                <a:srgbClr val="F75615">
                  <a:gamma/>
                  <a:shade val="46275"/>
                  <a:invGamma/>
                </a:srgbClr>
              </a:gs>
              <a:gs pos="50000">
                <a:srgbClr val="F75615"/>
              </a:gs>
              <a:gs pos="100000">
                <a:srgbClr val="F75615">
                  <a:gamma/>
                  <a:shade val="46275"/>
                  <a:invGamma/>
                </a:srgbClr>
              </a:gs>
            </a:gsLst>
            <a:lin ang="5400000" scaled="1"/>
          </a:gradFill>
          <a:ln w="9525">
            <a:noFill/>
            <a:miter lim="800000"/>
            <a:headEnd/>
            <a:tailEnd/>
          </a:ln>
          <a:effectLst/>
        </p:spPr>
        <p:txBody>
          <a:bodyPr wrap="none" anchor="ctr"/>
          <a:lstStyle/>
          <a:p>
            <a:pPr>
              <a:defRPr/>
            </a:pPr>
            <a:endParaRPr lang="en-US" dirty="0">
              <a:solidFill>
                <a:srgbClr val="333399"/>
              </a:solidFill>
              <a:latin typeface="Calibri" panose="020F0502020204030204" pitchFamily="34" charset="0"/>
              <a:cs typeface="Calibri" panose="020F0502020204030204" pitchFamily="34" charset="0"/>
            </a:endParaRPr>
          </a:p>
        </p:txBody>
      </p:sp>
      <p:sp>
        <p:nvSpPr>
          <p:cNvPr id="139" name="Rectangle 163">
            <a:extLst>
              <a:ext uri="{FF2B5EF4-FFF2-40B4-BE49-F238E27FC236}">
                <a16:creationId xmlns:a16="http://schemas.microsoft.com/office/drawing/2014/main" id="{0DC25724-E920-4B1C-A847-B1B103813791}"/>
              </a:ext>
            </a:extLst>
          </p:cNvPr>
          <p:cNvSpPr>
            <a:spLocks noChangeArrowheads="1"/>
          </p:cNvSpPr>
          <p:nvPr/>
        </p:nvSpPr>
        <p:spPr bwMode="auto">
          <a:xfrm>
            <a:off x="5806944" y="2270760"/>
            <a:ext cx="134417" cy="416052"/>
          </a:xfrm>
          <a:prstGeom prst="rect">
            <a:avLst/>
          </a:prstGeom>
          <a:gradFill rotWithShape="1">
            <a:gsLst>
              <a:gs pos="0">
                <a:srgbClr val="F75615">
                  <a:gamma/>
                  <a:shade val="46275"/>
                  <a:invGamma/>
                </a:srgbClr>
              </a:gs>
              <a:gs pos="50000">
                <a:srgbClr val="F75615"/>
              </a:gs>
              <a:gs pos="100000">
                <a:srgbClr val="F75615">
                  <a:gamma/>
                  <a:shade val="46275"/>
                  <a:invGamma/>
                </a:srgbClr>
              </a:gs>
            </a:gsLst>
            <a:lin ang="5400000" scaled="1"/>
          </a:gradFill>
          <a:ln w="9525">
            <a:noFill/>
            <a:miter lim="800000"/>
            <a:headEnd/>
            <a:tailEnd/>
          </a:ln>
          <a:effectLst/>
        </p:spPr>
        <p:txBody>
          <a:bodyPr wrap="none" anchor="ctr"/>
          <a:lstStyle/>
          <a:p>
            <a:pPr>
              <a:defRPr/>
            </a:pPr>
            <a:endParaRPr lang="en-US" dirty="0">
              <a:solidFill>
                <a:srgbClr val="333399"/>
              </a:solidFill>
              <a:latin typeface="Calibri" panose="020F0502020204030204" pitchFamily="34" charset="0"/>
              <a:cs typeface="Calibri" panose="020F0502020204030204" pitchFamily="34" charset="0"/>
            </a:endParaRPr>
          </a:p>
        </p:txBody>
      </p:sp>
      <p:sp>
        <p:nvSpPr>
          <p:cNvPr id="140" name="Rectangle 163">
            <a:extLst>
              <a:ext uri="{FF2B5EF4-FFF2-40B4-BE49-F238E27FC236}">
                <a16:creationId xmlns:a16="http://schemas.microsoft.com/office/drawing/2014/main" id="{F9F63386-0E6E-4AD5-87CB-D9BD3C22FDB2}"/>
              </a:ext>
            </a:extLst>
          </p:cNvPr>
          <p:cNvSpPr>
            <a:spLocks noChangeArrowheads="1"/>
          </p:cNvSpPr>
          <p:nvPr/>
        </p:nvSpPr>
        <p:spPr bwMode="auto">
          <a:xfrm>
            <a:off x="7319092" y="4858772"/>
            <a:ext cx="134417" cy="416052"/>
          </a:xfrm>
          <a:prstGeom prst="rect">
            <a:avLst/>
          </a:prstGeom>
          <a:gradFill rotWithShape="1">
            <a:gsLst>
              <a:gs pos="0">
                <a:srgbClr val="000082"/>
              </a:gs>
              <a:gs pos="30000">
                <a:srgbClr val="66008F"/>
              </a:gs>
              <a:gs pos="64999">
                <a:srgbClr val="BA0066"/>
              </a:gs>
              <a:gs pos="89999">
                <a:srgbClr val="FF0000"/>
              </a:gs>
              <a:gs pos="100000">
                <a:srgbClr val="FF8200"/>
              </a:gs>
            </a:gsLst>
            <a:lin ang="5400000" scaled="0"/>
          </a:gradFill>
          <a:ln w="9525">
            <a:noFill/>
            <a:miter lim="800000"/>
            <a:headEnd/>
            <a:tailEnd/>
          </a:ln>
          <a:effectLst/>
        </p:spPr>
        <p:txBody>
          <a:bodyPr wrap="none" anchor="ctr"/>
          <a:lstStyle/>
          <a:p>
            <a:pPr>
              <a:defRPr/>
            </a:pPr>
            <a:endParaRPr lang="en-US">
              <a:solidFill>
                <a:srgbClr val="333399"/>
              </a:solidFill>
              <a:latin typeface="Calibri" panose="020F0502020204030204" pitchFamily="34" charset="0"/>
              <a:cs typeface="Calibri" panose="020F0502020204030204" pitchFamily="34" charset="0"/>
            </a:endParaRPr>
          </a:p>
        </p:txBody>
      </p:sp>
      <p:sp>
        <p:nvSpPr>
          <p:cNvPr id="141" name="Rectangle 163">
            <a:extLst>
              <a:ext uri="{FF2B5EF4-FFF2-40B4-BE49-F238E27FC236}">
                <a16:creationId xmlns:a16="http://schemas.microsoft.com/office/drawing/2014/main" id="{8248FABD-9AD1-46D6-B6C5-5073FD91F180}"/>
              </a:ext>
            </a:extLst>
          </p:cNvPr>
          <p:cNvSpPr>
            <a:spLocks noChangeArrowheads="1"/>
          </p:cNvSpPr>
          <p:nvPr/>
        </p:nvSpPr>
        <p:spPr bwMode="auto">
          <a:xfrm>
            <a:off x="7132818" y="4858772"/>
            <a:ext cx="134417" cy="416052"/>
          </a:xfrm>
          <a:prstGeom prst="rect">
            <a:avLst/>
          </a:prstGeom>
          <a:gradFill rotWithShape="1">
            <a:gsLst>
              <a:gs pos="0">
                <a:srgbClr val="000082"/>
              </a:gs>
              <a:gs pos="30000">
                <a:srgbClr val="66008F"/>
              </a:gs>
              <a:gs pos="64999">
                <a:srgbClr val="BA0066"/>
              </a:gs>
              <a:gs pos="89999">
                <a:srgbClr val="FF0000"/>
              </a:gs>
              <a:gs pos="100000">
                <a:srgbClr val="FF8200"/>
              </a:gs>
            </a:gsLst>
            <a:lin ang="5400000" scaled="0"/>
          </a:gradFill>
          <a:ln w="9525">
            <a:noFill/>
            <a:miter lim="800000"/>
            <a:headEnd/>
            <a:tailEnd/>
          </a:ln>
          <a:effectLst/>
        </p:spPr>
        <p:txBody>
          <a:bodyPr wrap="none" anchor="ctr"/>
          <a:lstStyle/>
          <a:p>
            <a:pPr>
              <a:defRPr/>
            </a:pPr>
            <a:endParaRPr lang="en-US">
              <a:solidFill>
                <a:srgbClr val="333399"/>
              </a:solidFill>
              <a:latin typeface="Calibri" panose="020F0502020204030204" pitchFamily="34" charset="0"/>
              <a:cs typeface="Calibri" panose="020F0502020204030204" pitchFamily="34" charset="0"/>
            </a:endParaRPr>
          </a:p>
        </p:txBody>
      </p:sp>
      <p:sp>
        <p:nvSpPr>
          <p:cNvPr id="149" name="Rectangle 163">
            <a:extLst>
              <a:ext uri="{FF2B5EF4-FFF2-40B4-BE49-F238E27FC236}">
                <a16:creationId xmlns:a16="http://schemas.microsoft.com/office/drawing/2014/main" id="{E20281D1-2878-4CDB-8865-5F291CD25C7B}"/>
              </a:ext>
            </a:extLst>
          </p:cNvPr>
          <p:cNvSpPr>
            <a:spLocks noChangeArrowheads="1"/>
          </p:cNvSpPr>
          <p:nvPr/>
        </p:nvSpPr>
        <p:spPr bwMode="auto">
          <a:xfrm>
            <a:off x="9397218" y="4024346"/>
            <a:ext cx="134417" cy="416052"/>
          </a:xfrm>
          <a:prstGeom prst="rect">
            <a:avLst/>
          </a:prstGeom>
          <a:gradFill rotWithShape="1">
            <a:gsLst>
              <a:gs pos="0">
                <a:srgbClr val="F75615">
                  <a:gamma/>
                  <a:shade val="46275"/>
                  <a:invGamma/>
                </a:srgbClr>
              </a:gs>
              <a:gs pos="50000">
                <a:srgbClr val="F75615"/>
              </a:gs>
              <a:gs pos="100000">
                <a:srgbClr val="F75615">
                  <a:gamma/>
                  <a:shade val="46275"/>
                  <a:invGamma/>
                </a:srgbClr>
              </a:gs>
            </a:gsLst>
            <a:lin ang="5400000" scaled="1"/>
          </a:gradFill>
          <a:ln w="9525">
            <a:noFill/>
            <a:miter lim="800000"/>
            <a:headEnd/>
            <a:tailEnd/>
          </a:ln>
          <a:effectLst/>
        </p:spPr>
        <p:txBody>
          <a:bodyPr wrap="none" anchor="ctr"/>
          <a:lstStyle/>
          <a:p>
            <a:pPr>
              <a:defRPr/>
            </a:pPr>
            <a:endParaRPr lang="en-US" dirty="0">
              <a:solidFill>
                <a:srgbClr val="333399"/>
              </a:solidFill>
              <a:latin typeface="Calibri" panose="020F0502020204030204" pitchFamily="34" charset="0"/>
              <a:cs typeface="Calibri" panose="020F0502020204030204" pitchFamily="34" charset="0"/>
            </a:endParaRPr>
          </a:p>
        </p:txBody>
      </p:sp>
      <p:sp>
        <p:nvSpPr>
          <p:cNvPr id="150" name="Rectangle 163">
            <a:extLst>
              <a:ext uri="{FF2B5EF4-FFF2-40B4-BE49-F238E27FC236}">
                <a16:creationId xmlns:a16="http://schemas.microsoft.com/office/drawing/2014/main" id="{237D5AA0-EB28-4AB5-B516-34AABDC87435}"/>
              </a:ext>
            </a:extLst>
          </p:cNvPr>
          <p:cNvSpPr>
            <a:spLocks noChangeArrowheads="1"/>
          </p:cNvSpPr>
          <p:nvPr/>
        </p:nvSpPr>
        <p:spPr bwMode="auto">
          <a:xfrm>
            <a:off x="9186893" y="4024346"/>
            <a:ext cx="134417" cy="416052"/>
          </a:xfrm>
          <a:prstGeom prst="rect">
            <a:avLst/>
          </a:prstGeom>
          <a:gradFill rotWithShape="1">
            <a:gsLst>
              <a:gs pos="0">
                <a:srgbClr val="F75615">
                  <a:gamma/>
                  <a:shade val="46275"/>
                  <a:invGamma/>
                </a:srgbClr>
              </a:gs>
              <a:gs pos="50000">
                <a:srgbClr val="F75615"/>
              </a:gs>
              <a:gs pos="100000">
                <a:srgbClr val="F75615">
                  <a:gamma/>
                  <a:shade val="46275"/>
                  <a:invGamma/>
                </a:srgbClr>
              </a:gs>
            </a:gsLst>
            <a:lin ang="5400000" scaled="1"/>
          </a:gradFill>
          <a:ln w="9525">
            <a:noFill/>
            <a:miter lim="800000"/>
            <a:headEnd/>
            <a:tailEnd/>
          </a:ln>
          <a:effectLst/>
        </p:spPr>
        <p:txBody>
          <a:bodyPr wrap="none" anchor="ctr"/>
          <a:lstStyle/>
          <a:p>
            <a:pPr>
              <a:defRPr/>
            </a:pPr>
            <a:endParaRPr lang="en-US" dirty="0">
              <a:solidFill>
                <a:srgbClr val="333399"/>
              </a:solidFill>
              <a:latin typeface="Calibri" panose="020F0502020204030204" pitchFamily="34" charset="0"/>
              <a:cs typeface="Calibri" panose="020F0502020204030204" pitchFamily="34" charset="0"/>
            </a:endParaRPr>
          </a:p>
        </p:txBody>
      </p:sp>
      <p:sp>
        <p:nvSpPr>
          <p:cNvPr id="151" name="Rectangle 163">
            <a:extLst>
              <a:ext uri="{FF2B5EF4-FFF2-40B4-BE49-F238E27FC236}">
                <a16:creationId xmlns:a16="http://schemas.microsoft.com/office/drawing/2014/main" id="{940543BC-CD7D-43F4-9E05-67F298D7FF9B}"/>
              </a:ext>
            </a:extLst>
          </p:cNvPr>
          <p:cNvSpPr>
            <a:spLocks noChangeArrowheads="1"/>
          </p:cNvSpPr>
          <p:nvPr/>
        </p:nvSpPr>
        <p:spPr bwMode="auto">
          <a:xfrm>
            <a:off x="8976566" y="4024346"/>
            <a:ext cx="134417" cy="416052"/>
          </a:xfrm>
          <a:prstGeom prst="rect">
            <a:avLst/>
          </a:prstGeom>
          <a:gradFill rotWithShape="1">
            <a:gsLst>
              <a:gs pos="0">
                <a:srgbClr val="F75615">
                  <a:gamma/>
                  <a:shade val="46275"/>
                  <a:invGamma/>
                </a:srgbClr>
              </a:gs>
              <a:gs pos="50000">
                <a:srgbClr val="F75615"/>
              </a:gs>
              <a:gs pos="100000">
                <a:srgbClr val="F75615">
                  <a:gamma/>
                  <a:shade val="46275"/>
                  <a:invGamma/>
                </a:srgbClr>
              </a:gs>
            </a:gsLst>
            <a:lin ang="5400000" scaled="1"/>
          </a:gradFill>
          <a:ln w="9525">
            <a:noFill/>
            <a:miter lim="800000"/>
            <a:headEnd/>
            <a:tailEnd/>
          </a:ln>
          <a:effectLst/>
        </p:spPr>
        <p:txBody>
          <a:bodyPr wrap="none" anchor="ctr"/>
          <a:lstStyle/>
          <a:p>
            <a:pPr>
              <a:defRPr/>
            </a:pPr>
            <a:endParaRPr lang="en-US" dirty="0">
              <a:solidFill>
                <a:srgbClr val="333399"/>
              </a:solidFill>
              <a:latin typeface="Calibri" panose="020F0502020204030204" pitchFamily="34" charset="0"/>
              <a:cs typeface="Calibri" panose="020F0502020204030204" pitchFamily="34" charset="0"/>
            </a:endParaRPr>
          </a:p>
        </p:txBody>
      </p:sp>
      <p:sp>
        <p:nvSpPr>
          <p:cNvPr id="154" name="Rectangle 163">
            <a:extLst>
              <a:ext uri="{FF2B5EF4-FFF2-40B4-BE49-F238E27FC236}">
                <a16:creationId xmlns:a16="http://schemas.microsoft.com/office/drawing/2014/main" id="{E08E06CE-9CC9-4601-B336-89036BB616D2}"/>
              </a:ext>
            </a:extLst>
          </p:cNvPr>
          <p:cNvSpPr>
            <a:spLocks noChangeArrowheads="1"/>
          </p:cNvSpPr>
          <p:nvPr/>
        </p:nvSpPr>
        <p:spPr bwMode="auto">
          <a:xfrm>
            <a:off x="8766239" y="4024346"/>
            <a:ext cx="134417" cy="416052"/>
          </a:xfrm>
          <a:prstGeom prst="rect">
            <a:avLst/>
          </a:prstGeom>
          <a:gradFill rotWithShape="1">
            <a:gsLst>
              <a:gs pos="0">
                <a:srgbClr val="000082"/>
              </a:gs>
              <a:gs pos="30000">
                <a:srgbClr val="66008F"/>
              </a:gs>
              <a:gs pos="64999">
                <a:srgbClr val="BA0066"/>
              </a:gs>
              <a:gs pos="89999">
                <a:srgbClr val="FF0000"/>
              </a:gs>
              <a:gs pos="100000">
                <a:srgbClr val="FF8200"/>
              </a:gs>
            </a:gsLst>
            <a:lin ang="5400000" scaled="0"/>
          </a:gradFill>
          <a:ln w="9525">
            <a:noFill/>
            <a:miter lim="800000"/>
            <a:headEnd/>
            <a:tailEnd/>
          </a:ln>
          <a:effectLst/>
        </p:spPr>
        <p:txBody>
          <a:bodyPr wrap="none" anchor="ctr"/>
          <a:lstStyle/>
          <a:p>
            <a:pPr>
              <a:defRPr/>
            </a:pPr>
            <a:endParaRPr lang="en-US">
              <a:solidFill>
                <a:srgbClr val="333399"/>
              </a:solidFill>
              <a:latin typeface="Calibri" panose="020F0502020204030204" pitchFamily="34" charset="0"/>
              <a:cs typeface="Calibri" panose="020F0502020204030204" pitchFamily="34" charset="0"/>
            </a:endParaRPr>
          </a:p>
        </p:txBody>
      </p:sp>
      <p:sp>
        <p:nvSpPr>
          <p:cNvPr id="155" name="Rectangle 163">
            <a:extLst>
              <a:ext uri="{FF2B5EF4-FFF2-40B4-BE49-F238E27FC236}">
                <a16:creationId xmlns:a16="http://schemas.microsoft.com/office/drawing/2014/main" id="{9C72526C-64D3-425B-B4C9-2D18D2145D48}"/>
              </a:ext>
            </a:extLst>
          </p:cNvPr>
          <p:cNvSpPr>
            <a:spLocks noChangeArrowheads="1"/>
          </p:cNvSpPr>
          <p:nvPr/>
        </p:nvSpPr>
        <p:spPr bwMode="auto">
          <a:xfrm>
            <a:off x="8474020" y="4024346"/>
            <a:ext cx="134417" cy="416052"/>
          </a:xfrm>
          <a:prstGeom prst="rect">
            <a:avLst/>
          </a:prstGeom>
          <a:gradFill rotWithShape="1">
            <a:gsLst>
              <a:gs pos="0">
                <a:srgbClr val="000082"/>
              </a:gs>
              <a:gs pos="30000">
                <a:srgbClr val="66008F"/>
              </a:gs>
              <a:gs pos="64999">
                <a:srgbClr val="BA0066"/>
              </a:gs>
              <a:gs pos="89999">
                <a:srgbClr val="FF0000"/>
              </a:gs>
              <a:gs pos="100000">
                <a:srgbClr val="FF8200"/>
              </a:gs>
            </a:gsLst>
            <a:lin ang="5400000" scaled="0"/>
          </a:gradFill>
          <a:ln w="9525">
            <a:noFill/>
            <a:miter lim="800000"/>
            <a:headEnd/>
            <a:tailEnd/>
          </a:ln>
          <a:effectLst/>
        </p:spPr>
        <p:txBody>
          <a:bodyPr wrap="none" anchor="ctr"/>
          <a:lstStyle/>
          <a:p>
            <a:pPr>
              <a:defRPr/>
            </a:pPr>
            <a:endParaRPr lang="en-US">
              <a:solidFill>
                <a:srgbClr val="333399"/>
              </a:solidFill>
              <a:latin typeface="Calibri" panose="020F0502020204030204" pitchFamily="34" charset="0"/>
              <a:cs typeface="Calibri" panose="020F0502020204030204" pitchFamily="34" charset="0"/>
            </a:endParaRPr>
          </a:p>
        </p:txBody>
      </p:sp>
      <p:sp>
        <p:nvSpPr>
          <p:cNvPr id="156" name="乘号 155">
            <a:extLst>
              <a:ext uri="{FF2B5EF4-FFF2-40B4-BE49-F238E27FC236}">
                <a16:creationId xmlns:a16="http://schemas.microsoft.com/office/drawing/2014/main" id="{8A713074-BBE8-43AA-9679-323EC96974CF}"/>
              </a:ext>
            </a:extLst>
          </p:cNvPr>
          <p:cNvSpPr/>
          <p:nvPr/>
        </p:nvSpPr>
        <p:spPr>
          <a:xfrm>
            <a:off x="8243326" y="3990272"/>
            <a:ext cx="566945" cy="511513"/>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对话气泡: 圆角矩形 156">
            <a:extLst>
              <a:ext uri="{FF2B5EF4-FFF2-40B4-BE49-F238E27FC236}">
                <a16:creationId xmlns:a16="http://schemas.microsoft.com/office/drawing/2014/main" id="{71219844-8440-49DE-9EAF-0D59D8FBDB47}"/>
              </a:ext>
            </a:extLst>
          </p:cNvPr>
          <p:cNvSpPr/>
          <p:nvPr/>
        </p:nvSpPr>
        <p:spPr>
          <a:xfrm>
            <a:off x="8361648" y="2911121"/>
            <a:ext cx="2951796" cy="871662"/>
          </a:xfrm>
          <a:prstGeom prst="wedgeRound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微软雅黑" panose="020B0503020204020204" pitchFamily="34" charset="-122"/>
                <a:ea typeface="微软雅黑" panose="020B0503020204020204" pitchFamily="34" charset="-122"/>
              </a:rPr>
              <a:t>由于缓冲区被长流的包占满，短流的包被丢弃，需要重传</a:t>
            </a:r>
          </a:p>
        </p:txBody>
      </p:sp>
      <p:sp>
        <p:nvSpPr>
          <p:cNvPr id="3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6.8.3  Data Center TCP</a:t>
            </a:r>
            <a:endParaRPr kumimoji="1" lang="zh-CN" altLang="en-US" dirty="0"/>
          </a:p>
        </p:txBody>
      </p:sp>
    </p:spTree>
    <p:extLst>
      <p:ext uri="{BB962C8B-B14F-4D97-AF65-F5344CB8AC3E}">
        <p14:creationId xmlns:p14="http://schemas.microsoft.com/office/powerpoint/2010/main" val="5296487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010B2F-FC52-446D-BB86-8EE5E1CE1BF6}"/>
              </a:ext>
            </a:extLst>
          </p:cNvPr>
          <p:cNvSpPr>
            <a:spLocks noGrp="1"/>
          </p:cNvSpPr>
          <p:nvPr>
            <p:ph type="title"/>
          </p:nvPr>
        </p:nvSpPr>
        <p:spPr/>
        <p:txBody>
          <a:bodyPr/>
          <a:lstStyle/>
          <a:p>
            <a:r>
              <a:rPr lang="zh-CN" altLang="en-US" dirty="0"/>
              <a:t>数据中心需要什么样的传输层协议</a:t>
            </a:r>
          </a:p>
        </p:txBody>
      </p:sp>
      <p:sp>
        <p:nvSpPr>
          <p:cNvPr id="3" name="内容占位符 2">
            <a:extLst>
              <a:ext uri="{FF2B5EF4-FFF2-40B4-BE49-F238E27FC236}">
                <a16:creationId xmlns:a16="http://schemas.microsoft.com/office/drawing/2014/main" id="{48B8BD23-4B02-474D-8FDA-D23E8C6BDB0F}"/>
              </a:ext>
            </a:extLst>
          </p:cNvPr>
          <p:cNvSpPr>
            <a:spLocks noGrp="1"/>
          </p:cNvSpPr>
          <p:nvPr>
            <p:ph idx="1"/>
          </p:nvPr>
        </p:nvSpPr>
        <p:spPr/>
        <p:txBody>
          <a:bodyPr/>
          <a:lstStyle/>
          <a:p>
            <a:pPr>
              <a:lnSpc>
                <a:spcPct val="130000"/>
              </a:lnSpc>
            </a:pPr>
            <a:r>
              <a:rPr lang="zh-CN" altLang="en-US" dirty="0">
                <a:solidFill>
                  <a:srgbClr val="C00000"/>
                </a:solidFill>
              </a:rPr>
              <a:t>容忍高突发流量</a:t>
            </a:r>
            <a:endParaRPr lang="en-US" altLang="zh-CN" dirty="0">
              <a:solidFill>
                <a:srgbClr val="C00000"/>
              </a:solidFill>
            </a:endParaRPr>
          </a:p>
          <a:p>
            <a:pPr lvl="1">
              <a:lnSpc>
                <a:spcPct val="130000"/>
              </a:lnSpc>
            </a:pPr>
            <a:r>
              <a:rPr lang="en-US" altLang="zh-CN" dirty="0"/>
              <a:t>在</a:t>
            </a:r>
            <a:r>
              <a:rPr kumimoji="1" lang="en-US" altLang="zh-CN" dirty="0"/>
              <a:t>Partition/</a:t>
            </a:r>
            <a:r>
              <a:rPr kumimoji="1" lang="en-US" altLang="zh-CN" dirty="0" err="1"/>
              <a:t>Aggregate通信模式中，所有</a:t>
            </a:r>
            <a:r>
              <a:rPr lang="en-US" altLang="zh-CN" dirty="0" err="1"/>
              <a:t>Worker</a:t>
            </a:r>
            <a:r>
              <a:rPr lang="zh-CN" altLang="en-US" dirty="0"/>
              <a:t>几乎会在同一时间向</a:t>
            </a:r>
            <a:r>
              <a:rPr lang="en-US" altLang="zh-CN" dirty="0"/>
              <a:t>Aggregator</a:t>
            </a:r>
            <a:r>
              <a:rPr lang="zh-CN" altLang="en-US" dirty="0"/>
              <a:t>返回执行结果，产生很高的突发流量</a:t>
            </a:r>
            <a:endParaRPr lang="en-US" altLang="zh-CN" dirty="0"/>
          </a:p>
          <a:p>
            <a:pPr>
              <a:lnSpc>
                <a:spcPct val="130000"/>
              </a:lnSpc>
            </a:pPr>
            <a:r>
              <a:rPr lang="zh-CN" altLang="en-US" dirty="0">
                <a:solidFill>
                  <a:srgbClr val="C00000"/>
                </a:solidFill>
              </a:rPr>
              <a:t>低时延</a:t>
            </a:r>
            <a:endParaRPr lang="en-US" altLang="zh-CN" dirty="0">
              <a:solidFill>
                <a:srgbClr val="C00000"/>
              </a:solidFill>
            </a:endParaRPr>
          </a:p>
          <a:p>
            <a:pPr lvl="1">
              <a:lnSpc>
                <a:spcPct val="130000"/>
              </a:lnSpc>
            </a:pPr>
            <a:r>
              <a:rPr lang="zh-CN" altLang="en-US" dirty="0"/>
              <a:t>数据中心有大量时延敏感的短流，如网页搜索等</a:t>
            </a:r>
            <a:endParaRPr lang="en-US" altLang="zh-CN" dirty="0"/>
          </a:p>
          <a:p>
            <a:pPr>
              <a:lnSpc>
                <a:spcPct val="130000"/>
              </a:lnSpc>
            </a:pPr>
            <a:r>
              <a:rPr lang="zh-CN" altLang="en-US" dirty="0">
                <a:solidFill>
                  <a:srgbClr val="C00000"/>
                </a:solidFill>
              </a:rPr>
              <a:t>高吞吐</a:t>
            </a:r>
            <a:endParaRPr lang="en-US" altLang="zh-CN" dirty="0">
              <a:solidFill>
                <a:srgbClr val="C00000"/>
              </a:solidFill>
            </a:endParaRPr>
          </a:p>
          <a:p>
            <a:pPr lvl="1">
              <a:lnSpc>
                <a:spcPct val="130000"/>
              </a:lnSpc>
            </a:pPr>
            <a:r>
              <a:rPr lang="zh-CN" altLang="en-US" dirty="0"/>
              <a:t>数据中心有大量吞吐敏感的长流，如文件传输、分布式机器学习中神经网络模型参数的传输等</a:t>
            </a:r>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84408869-81A9-40A9-A9A4-5280E7E6DBF4}"/>
              </a:ext>
            </a:extLst>
          </p:cNvPr>
          <p:cNvSpPr>
            <a:spLocks noGrp="1"/>
          </p:cNvSpPr>
          <p:nvPr>
            <p:ph type="sldNum" sz="quarter" idx="12"/>
          </p:nvPr>
        </p:nvSpPr>
        <p:spPr/>
        <p:txBody>
          <a:bodyPr/>
          <a:lstStyle/>
          <a:p>
            <a:fld id="{8D4D1E41-7A09-AB4A-A4E1-09765ADA2698}" type="slidenum">
              <a:rPr kumimoji="1" lang="zh-CN" altLang="en-US" smtClean="0"/>
              <a:t>147</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6.8.3  Data Center TCP</a:t>
            </a:r>
            <a:endParaRPr kumimoji="1" lang="zh-CN" altLang="en-US" dirty="0"/>
          </a:p>
        </p:txBody>
      </p:sp>
    </p:spTree>
    <p:extLst>
      <p:ext uri="{BB962C8B-B14F-4D97-AF65-F5344CB8AC3E}">
        <p14:creationId xmlns:p14="http://schemas.microsoft.com/office/powerpoint/2010/main" val="13961978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AC2003-86E2-48D3-A397-FC69AB948E6A}"/>
              </a:ext>
            </a:extLst>
          </p:cNvPr>
          <p:cNvSpPr>
            <a:spLocks noGrp="1"/>
          </p:cNvSpPr>
          <p:nvPr>
            <p:ph type="title"/>
          </p:nvPr>
        </p:nvSpPr>
        <p:spPr/>
        <p:txBody>
          <a:bodyPr/>
          <a:lstStyle/>
          <a:p>
            <a:r>
              <a:rPr lang="en-US" altLang="zh-CN" dirty="0"/>
              <a:t>DCTCP</a:t>
            </a:r>
            <a:r>
              <a:rPr lang="zh-CN" altLang="en-US" dirty="0"/>
              <a:t>核心思想</a:t>
            </a:r>
          </a:p>
        </p:txBody>
      </p:sp>
      <p:sp>
        <p:nvSpPr>
          <p:cNvPr id="3" name="内容占位符 2">
            <a:extLst>
              <a:ext uri="{FF2B5EF4-FFF2-40B4-BE49-F238E27FC236}">
                <a16:creationId xmlns:a16="http://schemas.microsoft.com/office/drawing/2014/main" id="{E3ADF48E-E09C-40B9-B162-82300957062C}"/>
              </a:ext>
            </a:extLst>
          </p:cNvPr>
          <p:cNvSpPr>
            <a:spLocks noGrp="1"/>
          </p:cNvSpPr>
          <p:nvPr>
            <p:ph idx="1"/>
          </p:nvPr>
        </p:nvSpPr>
        <p:spPr>
          <a:xfrm>
            <a:off x="429208" y="1460090"/>
            <a:ext cx="11271380" cy="4637362"/>
          </a:xfrm>
        </p:spPr>
        <p:txBody>
          <a:bodyPr>
            <a:normAutofit/>
          </a:bodyPr>
          <a:lstStyle/>
          <a:p>
            <a:pPr>
              <a:lnSpc>
                <a:spcPct val="110000"/>
              </a:lnSpc>
            </a:pPr>
            <a:r>
              <a:rPr lang="zh-CN" altLang="en-US" sz="2400" dirty="0">
                <a:latin typeface="微软雅黑" panose="020B0503020204020204" pitchFamily="34" charset="-122"/>
                <a:ea typeface="微软雅黑" panose="020B0503020204020204" pitchFamily="34" charset="-122"/>
              </a:rPr>
              <a:t>根据网络拥塞程度</a:t>
            </a:r>
            <a:r>
              <a:rPr lang="zh-CN" altLang="en-US" sz="2400" dirty="0">
                <a:solidFill>
                  <a:srgbClr val="C00000"/>
                </a:solidFill>
                <a:latin typeface="微软雅黑" panose="020B0503020204020204" pitchFamily="34" charset="-122"/>
                <a:ea typeface="微软雅黑" panose="020B0503020204020204" pitchFamily="34" charset="-122"/>
              </a:rPr>
              <a:t>精细地减小发送窗口</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vl="1">
              <a:lnSpc>
                <a:spcPct val="110000"/>
              </a:lnSpc>
            </a:pPr>
            <a:r>
              <a:rPr lang="zh-CN" altLang="en-US" sz="2000" dirty="0">
                <a:latin typeface="微软雅黑" panose="020B0503020204020204" pitchFamily="34" charset="-122"/>
                <a:ea typeface="微软雅黑" panose="020B0503020204020204" pitchFamily="34" charset="-122"/>
              </a:rPr>
              <a:t>一旦发现拥塞，发送窗口减至原窗口的（</a:t>
            </a:r>
            <a:r>
              <a:rPr lang="en-US" altLang="zh-CN" sz="2000" dirty="0">
                <a:latin typeface="微软雅黑" panose="020B0503020204020204" pitchFamily="34" charset="-122"/>
                <a:ea typeface="微软雅黑" panose="020B0503020204020204" pitchFamily="34" charset="-122"/>
              </a:rPr>
              <a:t>1-</a:t>
            </a:r>
            <a:r>
              <a:rPr lang="el-GR" altLang="zh-CN" sz="2000" dirty="0">
                <a:latin typeface="微软雅黑" panose="020B0503020204020204" pitchFamily="34" charset="-122"/>
                <a:ea typeface="微软雅黑" panose="020B0503020204020204" pitchFamily="34" charset="-122"/>
              </a:rPr>
              <a:t>α</a:t>
            </a:r>
            <a:r>
              <a:rPr lang="en-US" altLang="zh-CN" sz="2000" dirty="0">
                <a:latin typeface="微软雅黑" panose="020B0503020204020204" pitchFamily="34" charset="-122"/>
                <a:ea typeface="微软雅黑" panose="020B0503020204020204" pitchFamily="34" charset="-122"/>
              </a:rPr>
              <a:t>/2），</a:t>
            </a:r>
            <a:r>
              <a:rPr lang="el-GR" altLang="zh-CN" sz="2000" dirty="0">
                <a:latin typeface="微软雅黑" panose="020B0503020204020204" pitchFamily="34" charset="-122"/>
                <a:ea typeface="微软雅黑" panose="020B0503020204020204" pitchFamily="34" charset="-122"/>
              </a:rPr>
              <a:t> α </a:t>
            </a:r>
            <a:r>
              <a:rPr lang="en-US" altLang="zh-CN" sz="2000" dirty="0">
                <a:latin typeface="微软雅黑" panose="020B0503020204020204" pitchFamily="34" charset="-122"/>
                <a:ea typeface="微软雅黑" panose="020B0503020204020204" pitchFamily="34" charset="-122"/>
              </a:rPr>
              <a:t>反映了拥塞程度，而TCP中</a:t>
            </a:r>
            <a:r>
              <a:rPr lang="el-GR" altLang="zh-CN" sz="2000" dirty="0">
                <a:latin typeface="微软雅黑" panose="020B0503020204020204" pitchFamily="34" charset="-122"/>
                <a:ea typeface="微软雅黑" panose="020B0503020204020204" pitchFamily="34" charset="-122"/>
              </a:rPr>
              <a:t> α</a:t>
            </a:r>
            <a:r>
              <a:rPr lang="zh-CN" altLang="en-US" sz="2000" dirty="0">
                <a:latin typeface="微软雅黑" panose="020B0503020204020204" pitchFamily="34" charset="-122"/>
                <a:ea typeface="微软雅黑" panose="020B0503020204020204" pitchFamily="34" charset="-122"/>
              </a:rPr>
              <a:t>总为</a:t>
            </a:r>
            <a:r>
              <a:rPr lang="en-US" altLang="zh-CN" sz="2000" dirty="0">
                <a:latin typeface="微软雅黑" panose="020B0503020204020204" pitchFamily="34" charset="-122"/>
                <a:ea typeface="微软雅黑" panose="020B0503020204020204" pitchFamily="34" charset="-122"/>
              </a:rPr>
              <a:t>1</a:t>
            </a:r>
          </a:p>
          <a:p>
            <a:pPr>
              <a:lnSpc>
                <a:spcPct val="110000"/>
              </a:lnSpc>
            </a:pPr>
            <a:r>
              <a:rPr lang="zh-CN" altLang="en-US" sz="2400" dirty="0">
                <a:latin typeface="微软雅黑" panose="020B0503020204020204" pitchFamily="34" charset="-122"/>
                <a:ea typeface="微软雅黑" panose="020B0503020204020204" pitchFamily="34" charset="-122"/>
              </a:rPr>
              <a:t>根据交换机队列的瞬时长度</a:t>
            </a:r>
            <a:r>
              <a:rPr lang="zh-CN" altLang="en-US" sz="2400" dirty="0">
                <a:solidFill>
                  <a:srgbClr val="C00000"/>
                </a:solidFill>
                <a:latin typeface="微软雅黑" panose="020B0503020204020204" pitchFamily="34" charset="-122"/>
                <a:ea typeface="微软雅黑" panose="020B0503020204020204" pitchFamily="34" charset="-122"/>
              </a:rPr>
              <a:t>标记</a:t>
            </a:r>
            <a:r>
              <a:rPr lang="en-US" altLang="zh-CN" sz="2400" dirty="0">
                <a:solidFill>
                  <a:srgbClr val="C00000"/>
                </a:solidFill>
                <a:latin typeface="微软雅黑" panose="020B0503020204020204" pitchFamily="34" charset="-122"/>
                <a:ea typeface="微软雅黑" panose="020B0503020204020204" pitchFamily="34" charset="-122"/>
              </a:rPr>
              <a:t>ECN</a:t>
            </a:r>
            <a:r>
              <a:rPr lang="en-US" altLang="zh-CN" sz="2400" dirty="0">
                <a:latin typeface="微软雅黑" panose="020B0503020204020204" pitchFamily="34" charset="-122"/>
                <a:ea typeface="微软雅黑" panose="020B0503020204020204" pitchFamily="34" charset="-122"/>
              </a:rPr>
              <a:t>（explicit congestion notification）</a:t>
            </a:r>
          </a:p>
          <a:p>
            <a:pPr lvl="1">
              <a:lnSpc>
                <a:spcPct val="110000"/>
              </a:lnSpc>
            </a:pPr>
            <a:r>
              <a:rPr lang="zh-CN" altLang="en-US" sz="2000" dirty="0">
                <a:latin typeface="微软雅黑" panose="020B0503020204020204" pitchFamily="34" charset="-122"/>
                <a:ea typeface="微软雅黑" panose="020B0503020204020204" pitchFamily="34" charset="-122"/>
              </a:rPr>
              <a:t>使用显式的拥塞反馈能够更好地控制突发流量</a:t>
            </a:r>
            <a:endParaRPr lang="en-US" altLang="zh-CN" sz="20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6B9EAD70-4CFF-4A33-A80B-3389AA83716D}"/>
              </a:ext>
            </a:extLst>
          </p:cNvPr>
          <p:cNvSpPr>
            <a:spLocks noGrp="1"/>
          </p:cNvSpPr>
          <p:nvPr>
            <p:ph type="sldNum" sz="quarter" idx="12"/>
          </p:nvPr>
        </p:nvSpPr>
        <p:spPr/>
        <p:txBody>
          <a:bodyPr/>
          <a:lstStyle/>
          <a:p>
            <a:fld id="{8D4D1E41-7A09-AB4A-A4E1-09765ADA2698}" type="slidenum">
              <a:rPr kumimoji="1" lang="zh-CN" altLang="en-US" smtClean="0"/>
              <a:t>148</a:t>
            </a:fld>
            <a:endParaRPr kumimoji="1" lang="zh-CN" altLang="en-US" dirty="0"/>
          </a:p>
        </p:txBody>
      </p:sp>
      <p:pic>
        <p:nvPicPr>
          <p:cNvPr id="34" name="图片 33">
            <a:extLst>
              <a:ext uri="{FF2B5EF4-FFF2-40B4-BE49-F238E27FC236}">
                <a16:creationId xmlns:a16="http://schemas.microsoft.com/office/drawing/2014/main" id="{0AF73AEB-BFCB-422B-B351-10EEB1619019}"/>
              </a:ext>
            </a:extLst>
          </p:cNvPr>
          <p:cNvPicPr>
            <a:picLocks noChangeAspect="1"/>
          </p:cNvPicPr>
          <p:nvPr/>
        </p:nvPicPr>
        <p:blipFill>
          <a:blip r:embed="rId3"/>
          <a:stretch>
            <a:fillRect/>
          </a:stretch>
        </p:blipFill>
        <p:spPr>
          <a:xfrm>
            <a:off x="1976285" y="3076628"/>
            <a:ext cx="8374330" cy="3629670"/>
          </a:xfrm>
          <a:prstGeom prst="rect">
            <a:avLst/>
          </a:prstGeom>
        </p:spPr>
      </p:pic>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6.8.3  Data Center TCP</a:t>
            </a:r>
            <a:endParaRPr kumimoji="1" lang="zh-CN" altLang="en-US" dirty="0"/>
          </a:p>
        </p:txBody>
      </p:sp>
    </p:spTree>
    <p:extLst>
      <p:ext uri="{BB962C8B-B14F-4D97-AF65-F5344CB8AC3E}">
        <p14:creationId xmlns:p14="http://schemas.microsoft.com/office/powerpoint/2010/main" val="273419993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4E8F22-6816-4A81-8F96-BDA15EB8BD43}"/>
              </a:ext>
            </a:extLst>
          </p:cNvPr>
          <p:cNvSpPr>
            <a:spLocks noGrp="1"/>
          </p:cNvSpPr>
          <p:nvPr>
            <p:ph type="title"/>
          </p:nvPr>
        </p:nvSpPr>
        <p:spPr/>
        <p:txBody>
          <a:bodyPr/>
          <a:lstStyle/>
          <a:p>
            <a:r>
              <a:rPr lang="en-US" altLang="zh-CN" dirty="0"/>
              <a:t>DCTCP</a:t>
            </a:r>
            <a:r>
              <a:rPr lang="zh-CN" altLang="en-US" dirty="0"/>
              <a:t>协议要点</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E73CF8-2437-4A47-8811-B0F7CB0E2575}"/>
                  </a:ext>
                </a:extLst>
              </p:cNvPr>
              <p:cNvSpPr>
                <a:spLocks noGrp="1"/>
              </p:cNvSpPr>
              <p:nvPr>
                <p:ph idx="1"/>
              </p:nvPr>
            </p:nvSpPr>
            <p:spPr>
              <a:xfrm>
                <a:off x="541176" y="1510758"/>
                <a:ext cx="7025657" cy="4845592"/>
              </a:xfrm>
            </p:spPr>
            <p:txBody>
              <a:bodyPr>
                <a:normAutofit fontScale="92500" lnSpcReduction="10000"/>
              </a:bodyPr>
              <a:lstStyle/>
              <a:p>
                <a:pPr>
                  <a:lnSpc>
                    <a:spcPct val="110000"/>
                  </a:lnSpc>
                </a:pPr>
                <a:r>
                  <a:rPr lang="zh-CN" altLang="en-US" sz="2600" dirty="0">
                    <a:latin typeface="微软雅黑" panose="020B0503020204020204" pitchFamily="34" charset="-122"/>
                    <a:ea typeface="微软雅黑" panose="020B0503020204020204" pitchFamily="34" charset="-122"/>
                  </a:rPr>
                  <a:t>交换机</a:t>
                </a:r>
                <a:endParaRPr lang="en-US" altLang="zh-CN" sz="2600" dirty="0">
                  <a:latin typeface="微软雅黑" panose="020B0503020204020204" pitchFamily="34" charset="-122"/>
                  <a:ea typeface="微软雅黑" panose="020B0503020204020204" pitchFamily="34" charset="-122"/>
                </a:endParaRPr>
              </a:p>
              <a:p>
                <a:pPr lvl="1">
                  <a:lnSpc>
                    <a:spcPct val="110000"/>
                  </a:lnSpc>
                </a:pPr>
                <a:r>
                  <a:rPr lang="zh-CN" altLang="en-US" dirty="0">
                    <a:latin typeface="微软雅黑" panose="020B0503020204020204" pitchFamily="34" charset="-122"/>
                    <a:ea typeface="微软雅黑" panose="020B0503020204020204" pitchFamily="34" charset="-122"/>
                  </a:rPr>
                  <a:t>当队列长度超过</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时，给随后到来的包标记</a:t>
                </a:r>
                <a:r>
                  <a:rPr lang="en-US" altLang="zh-CN" dirty="0">
                    <a:latin typeface="微软雅黑" panose="020B0503020204020204" pitchFamily="34" charset="-122"/>
                    <a:ea typeface="微软雅黑" panose="020B0503020204020204" pitchFamily="34" charset="-122"/>
                  </a:rPr>
                  <a:t>ECN</a:t>
                </a:r>
              </a:p>
              <a:p>
                <a:pPr>
                  <a:lnSpc>
                    <a:spcPct val="110000"/>
                  </a:lnSpc>
                </a:pPr>
                <a:r>
                  <a:rPr lang="zh-CN" altLang="en-US" sz="2600" dirty="0">
                    <a:latin typeface="微软雅黑" panose="020B0503020204020204" pitchFamily="34" charset="-122"/>
                    <a:ea typeface="微软雅黑" panose="020B0503020204020204" pitchFamily="34" charset="-122"/>
                  </a:rPr>
                  <a:t>接收端</a:t>
                </a:r>
                <a:endParaRPr lang="en-US" altLang="zh-CN" sz="2600" dirty="0">
                  <a:latin typeface="微软雅黑" panose="020B0503020204020204" pitchFamily="34" charset="-122"/>
                  <a:ea typeface="微软雅黑" panose="020B0503020204020204" pitchFamily="34" charset="-122"/>
                </a:endParaRPr>
              </a:p>
              <a:p>
                <a:pPr lvl="1">
                  <a:lnSpc>
                    <a:spcPct val="110000"/>
                  </a:lnSpc>
                </a:pPr>
                <a:r>
                  <a:rPr lang="zh-CN" altLang="en-US" dirty="0">
                    <a:latin typeface="微软雅黑" panose="020B0503020204020204" pitchFamily="34" charset="-122"/>
                    <a:ea typeface="微软雅黑" panose="020B0503020204020204" pitchFamily="34" charset="-122"/>
                  </a:rPr>
                  <a:t>仅当被标记的报文出现或消失时才立即发送</a:t>
                </a:r>
                <a:r>
                  <a:rPr lang="en-US" altLang="zh-CN" dirty="0">
                    <a:latin typeface="微软雅黑" panose="020B0503020204020204" pitchFamily="34" charset="-122"/>
                    <a:ea typeface="微软雅黑" panose="020B0503020204020204" pitchFamily="34" charset="-122"/>
                  </a:rPr>
                  <a:t>ACK，</a:t>
                </a:r>
              </a:p>
              <a:p>
                <a:pPr marL="457200" lvl="1" indent="0">
                  <a:lnSpc>
                    <a:spcPct val="110000"/>
                  </a:lnSpc>
                  <a:buNone/>
                </a:pPr>
                <a:r>
                  <a:rPr lang="zh-CN" altLang="en-US" dirty="0">
                    <a:latin typeface="微软雅黑" panose="020B0503020204020204" pitchFamily="34" charset="-122"/>
                    <a:ea typeface="微软雅黑" panose="020B0503020204020204" pitchFamily="34" charset="-122"/>
                  </a:rPr>
                  <a:t>   否则采取</a:t>
                </a:r>
                <a:r>
                  <a:rPr lang="en-US" altLang="zh-CN" dirty="0">
                    <a:latin typeface="微软雅黑" panose="020B0503020204020204" pitchFamily="34" charset="-122"/>
                    <a:ea typeface="微软雅黑" panose="020B0503020204020204" pitchFamily="34" charset="-122"/>
                  </a:rPr>
                  <a:t>Delay ACK</a:t>
                </a:r>
                <a:r>
                  <a:rPr lang="zh-CN" altLang="en-US" dirty="0">
                    <a:latin typeface="微软雅黑" panose="020B0503020204020204" pitchFamily="34" charset="-122"/>
                    <a:ea typeface="微软雅黑" panose="020B0503020204020204" pitchFamily="34" charset="-122"/>
                  </a:rPr>
                  <a:t>的策略</a:t>
                </a:r>
                <a:endParaRPr lang="en-US" altLang="zh-CN" dirty="0">
                  <a:latin typeface="微软雅黑" panose="020B0503020204020204" pitchFamily="34" charset="-122"/>
                  <a:ea typeface="微软雅黑" panose="020B0503020204020204" pitchFamily="34" charset="-122"/>
                </a:endParaRPr>
              </a:p>
              <a:p>
                <a:pPr>
                  <a:lnSpc>
                    <a:spcPct val="110000"/>
                  </a:lnSpc>
                </a:pPr>
                <a:r>
                  <a:rPr lang="zh-CN" altLang="en-US" sz="2600" dirty="0">
                    <a:latin typeface="微软雅黑" panose="020B0503020204020204" pitchFamily="34" charset="-122"/>
                    <a:ea typeface="微软雅黑" panose="020B0503020204020204" pitchFamily="34" charset="-122"/>
                  </a:rPr>
                  <a:t>发送端</a:t>
                </a:r>
                <a:endParaRPr lang="en-US" altLang="zh-CN" sz="2600" dirty="0">
                  <a:latin typeface="微软雅黑" panose="020B0503020204020204" pitchFamily="34" charset="-122"/>
                  <a:ea typeface="微软雅黑" panose="020B0503020204020204" pitchFamily="34" charset="-122"/>
                </a:endParaRPr>
              </a:p>
              <a:p>
                <a:pPr lvl="1">
                  <a:lnSpc>
                    <a:spcPct val="110000"/>
                  </a:lnSpc>
                </a:pPr>
                <a:r>
                  <a:rPr lang="zh-CN" altLang="en-US" dirty="0">
                    <a:latin typeface="微软雅黑" panose="020B0503020204020204" pitchFamily="34" charset="-122"/>
                    <a:ea typeface="微软雅黑" panose="020B0503020204020204" pitchFamily="34" charset="-122"/>
                  </a:rPr>
                  <a:t>每个</a:t>
                </a:r>
                <a:r>
                  <a:rPr lang="en-US" altLang="zh-CN" dirty="0">
                    <a:latin typeface="微软雅黑" panose="020B0503020204020204" pitchFamily="34" charset="-122"/>
                    <a:ea typeface="微软雅黑" panose="020B0503020204020204" pitchFamily="34" charset="-122"/>
                  </a:rPr>
                  <a:t>RTT</a:t>
                </a:r>
                <a:r>
                  <a:rPr lang="zh-CN" altLang="en-US" dirty="0">
                    <a:latin typeface="微软雅黑" panose="020B0503020204020204" pitchFamily="34" charset="-122"/>
                    <a:ea typeface="微软雅黑" panose="020B0503020204020204" pitchFamily="34" charset="-122"/>
                  </a:rPr>
                  <a:t>更新一次发送窗口</a:t>
                </a:r>
                <a:endParaRPr lang="en-US" altLang="zh-CN" dirty="0">
                  <a:latin typeface="微软雅黑" panose="020B0503020204020204" pitchFamily="34" charset="-122"/>
                  <a:ea typeface="微软雅黑" panose="020B0503020204020204" pitchFamily="34" charset="-122"/>
                </a:endParaRPr>
              </a:p>
              <a:p>
                <a:pPr lvl="1">
                  <a:lnSpc>
                    <a:spcPct val="110000"/>
                  </a:lnSpc>
                </a:pPr>
                <a14:m>
                  <m:oMath xmlns:m="http://schemas.openxmlformats.org/officeDocument/2006/math">
                    <m:r>
                      <a:rPr lang="zh-CN" altLang="en-US" i="1" smtClean="0">
                        <a:latin typeface="Cambria Math" panose="02040503050406030204" pitchFamily="18" charset="0"/>
                      </a:rPr>
                      <m:t>𝛼</m:t>
                    </m:r>
                    <m:r>
                      <a:rPr lang="zh-CN" altLang="en-US" i="1" smtClean="0">
                        <a:latin typeface="Cambria Math" panose="02040503050406030204" pitchFamily="18" charset="0"/>
                      </a:rPr>
                      <m:t>←</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1−</m:t>
                        </m:r>
                        <m:r>
                          <m:rPr>
                            <m:sty m:val="p"/>
                          </m:rPr>
                          <a:rPr lang="en-US" altLang="zh-CN" i="1">
                            <a:latin typeface="Cambria Math" panose="02040503050406030204" pitchFamily="18" charset="0"/>
                          </a:rPr>
                          <m:t>g</m:t>
                        </m:r>
                      </m:e>
                    </m:d>
                    <m:r>
                      <a:rPr lang="zh-CN" altLang="en-US" i="1" smtClean="0">
                        <a:latin typeface="Cambria Math" panose="02040503050406030204" pitchFamily="18" charset="0"/>
                      </a:rPr>
                      <m:t>𝛼</m:t>
                    </m:r>
                    <m:r>
                      <a:rPr lang="en-US" altLang="zh-CN" b="0" i="1" smtClean="0">
                        <a:latin typeface="Cambria Math" panose="02040503050406030204" pitchFamily="18" charset="0"/>
                      </a:rPr>
                      <m:t>+</m:t>
                    </m:r>
                    <m:r>
                      <a:rPr lang="zh-CN" altLang="en-US" b="0" i="1" smtClean="0">
                        <a:latin typeface="Cambria Math" panose="02040503050406030204" pitchFamily="18" charset="0"/>
                      </a:rPr>
                      <m:t>𝛼</m:t>
                    </m:r>
                    <m:r>
                      <a:rPr lang="en-US" altLang="zh-CN" b="0" i="1" smtClean="0">
                        <a:latin typeface="Cambria Math" panose="02040503050406030204" pitchFamily="18" charset="0"/>
                      </a:rPr>
                      <m:t>𝐹</m:t>
                    </m:r>
                    <m:r>
                      <a:rPr lang="zh-CN" altLang="en-US" i="1">
                        <a:latin typeface="Cambria Math" panose="02040503050406030204" pitchFamily="18" charset="0"/>
                      </a:rPr>
                      <m:t>，</m:t>
                    </m:r>
                  </m:oMath>
                </a14:m>
                <a:r>
                  <a:rPr lang="zh-CN" altLang="en-US" dirty="0">
                    <a:latin typeface="微软雅黑" panose="020B0503020204020204" pitchFamily="34" charset="-122"/>
                    <a:ea typeface="微软雅黑" panose="020B0503020204020204" pitchFamily="34" charset="-122"/>
                  </a:rPr>
                  <a:t>这个值反应了拥塞程度</a:t>
                </a:r>
                <a:endParaRPr lang="en-US" altLang="zh-CN" dirty="0">
                  <a:latin typeface="微软雅黑" panose="020B0503020204020204" pitchFamily="34" charset="-122"/>
                  <a:ea typeface="微软雅黑" panose="020B0503020204020204" pitchFamily="34" charset="-122"/>
                </a:endParaRPr>
              </a:p>
              <a:p>
                <a:pPr lvl="1">
                  <a:lnSpc>
                    <a:spcPct val="110000"/>
                  </a:lnSpc>
                </a:pPr>
                <a:r>
                  <a:rPr lang="zh-CN" altLang="en-US" dirty="0">
                    <a:latin typeface="微软雅黑" panose="020B0503020204020204" pitchFamily="34" charset="-122"/>
                    <a:ea typeface="微软雅黑" panose="020B0503020204020204" pitchFamily="34" charset="-122"/>
                  </a:rPr>
                  <a:t>其中</a:t>
                </a:r>
                <a14:m>
                  <m:oMath xmlns:m="http://schemas.openxmlformats.org/officeDocument/2006/math">
                    <m:r>
                      <m:rPr>
                        <m:sty m:val="p"/>
                      </m:rPr>
                      <a:rPr lang="en-US" altLang="zh-CN" i="1" dirty="0">
                        <a:latin typeface="Cambria Math" panose="02040503050406030204" pitchFamily="18" charset="0"/>
                        <a:ea typeface="Cambria Math" panose="02040503050406030204" pitchFamily="18" charset="0"/>
                      </a:rPr>
                      <m:t>F</m:t>
                    </m:r>
                    <m:r>
                      <a:rPr lang="en-US" altLang="zh-CN"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of</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𝑚𝑎𝑟𝑘𝑒𝑑</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𝐴𝐶𝐾𝑠</m:t>
                        </m:r>
                      </m:num>
                      <m:den>
                        <m:r>
                          <a:rPr lang="en-US" altLang="zh-CN" b="0" i="1" smtClean="0">
                            <a:latin typeface="Cambria Math" panose="02040503050406030204" pitchFamily="18" charset="0"/>
                            <a:ea typeface="Cambria Math" panose="02040503050406030204" pitchFamily="18" charset="0"/>
                          </a:rPr>
                          <m:t>𝑇𝑜𝑡𝑎𝑙</m:t>
                        </m:r>
                        <m:r>
                          <a:rPr lang="en-US" altLang="zh-CN" b="0" i="1" smtClean="0">
                            <a:latin typeface="Cambria Math" panose="02040503050406030204" pitchFamily="18" charset="0"/>
                            <a:ea typeface="Cambria Math" panose="02040503050406030204" pitchFamily="18" charset="0"/>
                          </a:rPr>
                          <m:t> # </m:t>
                        </m:r>
                        <m:r>
                          <a:rPr lang="en-US" altLang="zh-CN" b="0" i="1" smtClean="0">
                            <a:latin typeface="Cambria Math" panose="02040503050406030204" pitchFamily="18" charset="0"/>
                            <a:ea typeface="Cambria Math" panose="02040503050406030204" pitchFamily="18" charset="0"/>
                          </a:rPr>
                          <m:t>𝑜𝑓</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ACKs</m:t>
                        </m:r>
                      </m:den>
                    </m:f>
                  </m:oMath>
                </a14:m>
                <a:endParaRPr lang="en-US" altLang="zh-CN" dirty="0">
                  <a:latin typeface="微软雅黑" panose="020B0503020204020204" pitchFamily="34" charset="-122"/>
                  <a:ea typeface="微软雅黑" panose="020B0503020204020204" pitchFamily="34" charset="-122"/>
                </a:endParaRPr>
              </a:p>
              <a:p>
                <a:pPr lvl="1">
                  <a:lnSpc>
                    <a:spcPct val="110000"/>
                  </a:lnSpc>
                </a:pPr>
                <a14:m>
                  <m:oMath xmlns:m="http://schemas.openxmlformats.org/officeDocument/2006/math">
                    <m:r>
                      <a:rPr lang="en-US" altLang="zh-CN" b="0" i="1" smtClean="0">
                        <a:latin typeface="Cambria Math" panose="02040503050406030204" pitchFamily="18" charset="0"/>
                      </a:rPr>
                      <m:t>𝐶𝑤𝑛𝑑</m:t>
                    </m:r>
                    <m:r>
                      <a:rPr lang="zh-CN" altLang="en-US" i="1" smtClean="0">
                        <a:latin typeface="Cambria Math" panose="02040503050406030204" pitchFamily="18" charset="0"/>
                      </a:rPr>
                      <m:t>←</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𝛼</m:t>
                            </m:r>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r>
                      <m:rPr>
                        <m:sty m:val="p"/>
                      </m:rPr>
                      <a:rPr lang="en-US" altLang="zh-CN" i="1">
                        <a:latin typeface="Cambria Math" panose="02040503050406030204" pitchFamily="18" charset="0"/>
                      </a:rPr>
                      <m:t>C</m:t>
                    </m:r>
                    <m:r>
                      <a:rPr lang="en-US" altLang="zh-CN" b="0" i="1" smtClean="0">
                        <a:latin typeface="Cambria Math" panose="02040503050406030204" pitchFamily="18" charset="0"/>
                      </a:rPr>
                      <m:t>𝑤𝑛𝑑</m:t>
                    </m:r>
                  </m:oMath>
                </a14:m>
                <a:endParaRPr lang="zh-CN" altLang="en-US" dirty="0">
                  <a:latin typeface="微软雅黑" panose="020B0503020204020204" pitchFamily="34" charset="-122"/>
                  <a:ea typeface="微软雅黑" panose="020B0503020204020204" pitchFamily="34" charset="-122"/>
                </a:endParaRPr>
              </a:p>
            </p:txBody>
          </p:sp>
        </mc:Choice>
        <mc:Fallback xmlns="">
          <p:sp>
            <p:nvSpPr>
              <p:cNvPr id="3" name="内容占位符 2">
                <a:extLst>
                  <a:ext uri="{FF2B5EF4-FFF2-40B4-BE49-F238E27FC236}">
                    <a16:creationId xmlns:a16="http://schemas.microsoft.com/office/drawing/2014/main" id="{C5E73CF8-2437-4A47-8811-B0F7CB0E2575}"/>
                  </a:ext>
                </a:extLst>
              </p:cNvPr>
              <p:cNvSpPr>
                <a:spLocks noGrp="1" noRot="1" noChangeAspect="1" noMove="1" noResize="1" noEditPoints="1" noAdjustHandles="1" noChangeArrowheads="1" noChangeShapeType="1" noTextEdit="1"/>
              </p:cNvSpPr>
              <p:nvPr>
                <p:ph idx="1"/>
              </p:nvPr>
            </p:nvSpPr>
            <p:spPr>
              <a:xfrm>
                <a:off x="541176" y="1510758"/>
                <a:ext cx="7025657" cy="4845592"/>
              </a:xfrm>
              <a:blipFill>
                <a:blip r:embed="rId3"/>
                <a:stretch>
                  <a:fillRect l="-1215" t="-1006" r="-112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75FC8252-594C-4F15-8949-E857A5944376}"/>
              </a:ext>
            </a:extLst>
          </p:cNvPr>
          <p:cNvSpPr>
            <a:spLocks noGrp="1"/>
          </p:cNvSpPr>
          <p:nvPr>
            <p:ph type="sldNum" sz="quarter" idx="12"/>
          </p:nvPr>
        </p:nvSpPr>
        <p:spPr/>
        <p:txBody>
          <a:bodyPr/>
          <a:lstStyle/>
          <a:p>
            <a:fld id="{8D4D1E41-7A09-AB4A-A4E1-09765ADA2698}" type="slidenum">
              <a:rPr kumimoji="1" lang="zh-CN" altLang="en-US" smtClean="0"/>
              <a:t>149</a:t>
            </a:fld>
            <a:endParaRPr kumimoji="1" lang="zh-CN" altLang="en-US" dirty="0"/>
          </a:p>
        </p:txBody>
      </p:sp>
      <p:grpSp>
        <p:nvGrpSpPr>
          <p:cNvPr id="16" name="组合 15">
            <a:extLst>
              <a:ext uri="{FF2B5EF4-FFF2-40B4-BE49-F238E27FC236}">
                <a16:creationId xmlns:a16="http://schemas.microsoft.com/office/drawing/2014/main" id="{8F66C5D1-509B-4EA6-AAF4-00C6077E4FB9}"/>
              </a:ext>
            </a:extLst>
          </p:cNvPr>
          <p:cNvGrpSpPr/>
          <p:nvPr/>
        </p:nvGrpSpPr>
        <p:grpSpPr>
          <a:xfrm>
            <a:off x="8077433" y="1575357"/>
            <a:ext cx="3520086" cy="1023565"/>
            <a:chOff x="5924451" y="1343044"/>
            <a:chExt cx="3520086" cy="1023565"/>
          </a:xfrm>
        </p:grpSpPr>
        <p:sp>
          <p:nvSpPr>
            <p:cNvPr id="6" name="TextBox 15">
              <a:extLst>
                <a:ext uri="{FF2B5EF4-FFF2-40B4-BE49-F238E27FC236}">
                  <a16:creationId xmlns:a16="http://schemas.microsoft.com/office/drawing/2014/main" id="{CAD192E4-011D-4A38-BEA5-A783BB9F8A27}"/>
                </a:ext>
              </a:extLst>
            </p:cNvPr>
            <p:cNvSpPr txBox="1">
              <a:spLocks noChangeArrowheads="1"/>
            </p:cNvSpPr>
            <p:nvPr/>
          </p:nvSpPr>
          <p:spPr bwMode="auto">
            <a:xfrm>
              <a:off x="7702002" y="1343044"/>
              <a:ext cx="368968" cy="461665"/>
            </a:xfrm>
            <a:prstGeom prst="rect">
              <a:avLst/>
            </a:prstGeom>
            <a:noFill/>
            <a:ln w="9525">
              <a:noFill/>
              <a:miter lim="800000"/>
              <a:headEnd/>
              <a:tailEnd/>
            </a:ln>
          </p:spPr>
          <p:txBody>
            <a:bodyPr>
              <a:prstTxWarp prst="textNoShape">
                <a:avLst/>
              </a:prstTxWarp>
              <a:spAutoFit/>
            </a:bodyPr>
            <a:lstStyle/>
            <a:p>
              <a:r>
                <a:rPr lang="en-US" sz="2400" b="1" dirty="0">
                  <a:latin typeface="Calibri" charset="0"/>
                </a:rPr>
                <a:t>K</a:t>
              </a:r>
            </a:p>
          </p:txBody>
        </p:sp>
        <p:sp>
          <p:nvSpPr>
            <p:cNvPr id="7" name="TextBox 16">
              <a:extLst>
                <a:ext uri="{FF2B5EF4-FFF2-40B4-BE49-F238E27FC236}">
                  <a16:creationId xmlns:a16="http://schemas.microsoft.com/office/drawing/2014/main" id="{0504EBF7-F9A3-42A6-98F7-FD832179BC47}"/>
                </a:ext>
              </a:extLst>
            </p:cNvPr>
            <p:cNvSpPr txBox="1">
              <a:spLocks noChangeArrowheads="1"/>
            </p:cNvSpPr>
            <p:nvPr/>
          </p:nvSpPr>
          <p:spPr bwMode="auto">
            <a:xfrm>
              <a:off x="5924451" y="1404599"/>
              <a:ext cx="1932427" cy="400110"/>
            </a:xfrm>
            <a:prstGeom prst="rect">
              <a:avLst/>
            </a:prstGeom>
            <a:noFill/>
            <a:ln w="9525">
              <a:noFill/>
              <a:miter lim="800000"/>
              <a:headEnd/>
              <a:tailEnd/>
            </a:ln>
          </p:spPr>
          <p:txBody>
            <a:bodyPr wrap="square">
              <a:prstTxWarp prst="textNoShape">
                <a:avLst/>
              </a:prstTxWarp>
              <a:spAutoFit/>
            </a:bodyPr>
            <a:lstStyle/>
            <a:p>
              <a:r>
                <a:rPr lang="en-US" altLang="zh-CN" sz="2000" b="1" dirty="0">
                  <a:solidFill>
                    <a:srgbClr val="FF0000"/>
                  </a:solidFill>
                  <a:latin typeface="Calibri" charset="0"/>
                </a:rPr>
                <a:t>ECN</a:t>
              </a:r>
              <a:r>
                <a:rPr lang="en-US" sz="2000" b="1" dirty="0">
                  <a:solidFill>
                    <a:srgbClr val="FF0000"/>
                  </a:solidFill>
                  <a:latin typeface="Calibri" charset="0"/>
                </a:rPr>
                <a:t> Mark(1 bit)</a:t>
              </a:r>
              <a:endParaRPr lang="en-US" sz="2800" b="1" dirty="0">
                <a:solidFill>
                  <a:srgbClr val="FF0000"/>
                </a:solidFill>
                <a:latin typeface="Calibri" charset="0"/>
              </a:endParaRPr>
            </a:p>
          </p:txBody>
        </p:sp>
        <p:sp>
          <p:nvSpPr>
            <p:cNvPr id="8" name="TextBox 14">
              <a:extLst>
                <a:ext uri="{FF2B5EF4-FFF2-40B4-BE49-F238E27FC236}">
                  <a16:creationId xmlns:a16="http://schemas.microsoft.com/office/drawing/2014/main" id="{C683025D-CC3D-40D9-A74B-CCF59204E36D}"/>
                </a:ext>
              </a:extLst>
            </p:cNvPr>
            <p:cNvSpPr txBox="1">
              <a:spLocks noChangeArrowheads="1"/>
            </p:cNvSpPr>
            <p:nvPr/>
          </p:nvSpPr>
          <p:spPr bwMode="auto">
            <a:xfrm>
              <a:off x="8011755" y="1404599"/>
              <a:ext cx="1432782" cy="400110"/>
            </a:xfrm>
            <a:prstGeom prst="rect">
              <a:avLst/>
            </a:prstGeom>
            <a:noFill/>
            <a:ln w="9525">
              <a:noFill/>
              <a:miter lim="800000"/>
              <a:headEnd/>
              <a:tailEnd/>
            </a:ln>
          </p:spPr>
          <p:txBody>
            <a:bodyPr wrap="square">
              <a:prstTxWarp prst="textNoShape">
                <a:avLst/>
              </a:prstTxWarp>
              <a:spAutoFit/>
            </a:bodyPr>
            <a:lstStyle/>
            <a:p>
              <a:r>
                <a:rPr lang="en-US" sz="2000" b="1" dirty="0">
                  <a:solidFill>
                    <a:srgbClr val="FF0000"/>
                  </a:solidFill>
                  <a:latin typeface="Calibri" charset="0"/>
                </a:rPr>
                <a:t>Don’t Mark</a:t>
              </a:r>
            </a:p>
          </p:txBody>
        </p:sp>
        <p:grpSp>
          <p:nvGrpSpPr>
            <p:cNvPr id="9" name="Group 151">
              <a:extLst>
                <a:ext uri="{FF2B5EF4-FFF2-40B4-BE49-F238E27FC236}">
                  <a16:creationId xmlns:a16="http://schemas.microsoft.com/office/drawing/2014/main" id="{1F7523B7-BDE3-4DF7-ABDB-A9165D5D5C4C}"/>
                </a:ext>
              </a:extLst>
            </p:cNvPr>
            <p:cNvGrpSpPr>
              <a:grpSpLocks/>
            </p:cNvGrpSpPr>
            <p:nvPr/>
          </p:nvGrpSpPr>
          <p:grpSpPr bwMode="auto">
            <a:xfrm>
              <a:off x="6442270" y="1757009"/>
              <a:ext cx="2209800" cy="609600"/>
              <a:chOff x="4032" y="480"/>
              <a:chExt cx="768" cy="576"/>
            </a:xfrm>
            <a:gradFill>
              <a:gsLst>
                <a:gs pos="0">
                  <a:schemeClr val="bg1"/>
                </a:gs>
                <a:gs pos="100000">
                  <a:schemeClr val="hlink"/>
                </a:gs>
              </a:gsLst>
              <a:lin ang="0" scaled="1"/>
            </a:gradFill>
          </p:grpSpPr>
          <p:sp>
            <p:nvSpPr>
              <p:cNvPr id="10" name="Freeform 152">
                <a:extLst>
                  <a:ext uri="{FF2B5EF4-FFF2-40B4-BE49-F238E27FC236}">
                    <a16:creationId xmlns:a16="http://schemas.microsoft.com/office/drawing/2014/main" id="{171052FB-6773-4D11-9272-5DA4CF05A7D9}"/>
                  </a:ext>
                </a:extLst>
              </p:cNvPr>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1" name="Line 153">
                <a:extLst>
                  <a:ext uri="{FF2B5EF4-FFF2-40B4-BE49-F238E27FC236}">
                    <a16:creationId xmlns:a16="http://schemas.microsoft.com/office/drawing/2014/main" id="{ACD81B7E-B9D1-4B39-A6BC-22846D1CAC2D}"/>
                  </a:ext>
                </a:extLst>
              </p:cNvPr>
              <p:cNvSpPr>
                <a:spLocks noChangeShapeType="1"/>
              </p:cNvSpPr>
              <p:nvPr/>
            </p:nvSpPr>
            <p:spPr bwMode="auto">
              <a:xfrm>
                <a:off x="4721" y="653"/>
                <a:ext cx="0" cy="288"/>
              </a:xfrm>
              <a:prstGeom prst="line">
                <a:avLst/>
              </a:prstGeom>
              <a:grpFill/>
              <a:ln w="28575">
                <a:solidFill>
                  <a:schemeClr val="tx1"/>
                </a:solidFill>
                <a:round/>
                <a:headEnd/>
                <a:tailEnd/>
              </a:ln>
            </p:spPr>
            <p:txBody>
              <a:bodyPr/>
              <a:lstStyle/>
              <a:p>
                <a:endParaRPr lang="en-US"/>
              </a:p>
            </p:txBody>
          </p:sp>
        </p:grpSp>
        <p:cxnSp>
          <p:nvCxnSpPr>
            <p:cNvPr id="12" name="Straight Connector 4">
              <a:extLst>
                <a:ext uri="{FF2B5EF4-FFF2-40B4-BE49-F238E27FC236}">
                  <a16:creationId xmlns:a16="http://schemas.microsoft.com/office/drawing/2014/main" id="{1AB1B4F8-2696-4586-9DFE-D5C5D7C0B8B7}"/>
                </a:ext>
              </a:extLst>
            </p:cNvPr>
            <p:cNvCxnSpPr>
              <a:cxnSpLocks/>
            </p:cNvCxnSpPr>
            <p:nvPr/>
          </p:nvCxnSpPr>
          <p:spPr>
            <a:xfrm>
              <a:off x="7912127" y="1757011"/>
              <a:ext cx="6016" cy="609598"/>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5" name="图片 14">
            <a:extLst>
              <a:ext uri="{FF2B5EF4-FFF2-40B4-BE49-F238E27FC236}">
                <a16:creationId xmlns:a16="http://schemas.microsoft.com/office/drawing/2014/main" id="{358BFB88-EF5B-4BBC-8150-E38CB9916211}"/>
              </a:ext>
            </a:extLst>
          </p:cNvPr>
          <p:cNvPicPr/>
          <p:nvPr/>
        </p:nvPicPr>
        <p:blipFill rotWithShape="1">
          <a:blip r:embed="rId4"/>
          <a:srcRect l="10226" r="11950"/>
          <a:stretch/>
        </p:blipFill>
        <p:spPr>
          <a:xfrm>
            <a:off x="7531368" y="2865468"/>
            <a:ext cx="4231532" cy="2335056"/>
          </a:xfrm>
          <a:prstGeom prst="rect">
            <a:avLst/>
          </a:prstGeom>
        </p:spPr>
      </p:pic>
      <p:sp>
        <p:nvSpPr>
          <p:cNvPr id="17" name="内容占位符 2">
            <a:extLst>
              <a:ext uri="{FF2B5EF4-FFF2-40B4-BE49-F238E27FC236}">
                <a16:creationId xmlns:a16="http://schemas.microsoft.com/office/drawing/2014/main" id="{4C7F77B4-EEB7-4BC8-9BBC-4F5C6ED9B756}"/>
              </a:ext>
            </a:extLst>
          </p:cNvPr>
          <p:cNvSpPr txBox="1">
            <a:spLocks/>
          </p:cNvSpPr>
          <p:nvPr/>
        </p:nvSpPr>
        <p:spPr>
          <a:xfrm>
            <a:off x="6985518" y="5268780"/>
            <a:ext cx="4368282" cy="129915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DCTCP的实现：</a:t>
            </a:r>
          </a:p>
          <a:p>
            <a:pPr lvl="1"/>
            <a:r>
              <a:rPr lang="zh-CN" altLang="en-US" sz="2200" dirty="0"/>
              <a:t>只需</a:t>
            </a:r>
            <a:r>
              <a:rPr lang="en-US" altLang="zh-CN" sz="2200" dirty="0"/>
              <a:t>30</a:t>
            </a:r>
            <a:r>
              <a:rPr lang="zh-CN" altLang="en-US" sz="2200" dirty="0"/>
              <a:t>行左右的代码改动</a:t>
            </a:r>
            <a:endParaRPr lang="en-US" altLang="zh-CN" sz="2200" dirty="0"/>
          </a:p>
          <a:p>
            <a:pPr lvl="1"/>
            <a:r>
              <a:rPr lang="zh-CN" altLang="en-US" sz="2200" dirty="0"/>
              <a:t>在交换机上设置参数</a:t>
            </a:r>
            <a:r>
              <a:rPr lang="en-US" altLang="zh-CN" sz="2200" dirty="0"/>
              <a:t>K</a:t>
            </a:r>
          </a:p>
          <a:p>
            <a:pPr marL="457200" lvl="1" indent="0">
              <a:buNone/>
            </a:pPr>
            <a:endParaRPr lang="en-US" altLang="zh-CN" dirty="0"/>
          </a:p>
        </p:txBody>
      </p:sp>
      <p:sp>
        <p:nvSpPr>
          <p:cNvPr id="18"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6.8.3  Data Center TCP</a:t>
            </a:r>
            <a:endParaRPr kumimoji="1" lang="zh-CN" altLang="en-US" dirty="0"/>
          </a:p>
        </p:txBody>
      </p:sp>
    </p:spTree>
    <p:extLst>
      <p:ext uri="{BB962C8B-B14F-4D97-AF65-F5344CB8AC3E}">
        <p14:creationId xmlns:p14="http://schemas.microsoft.com/office/powerpoint/2010/main" val="248713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blinds(horizontal)">
                                      <p:cBhvr>
                                        <p:cTn id="37" dur="500"/>
                                        <p:tgtEl>
                                          <p:spTgt spid="3">
                                            <p:txEl>
                                              <p:pRg st="8" end="8"/>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blinds(horizontal)">
                                      <p:cBhvr>
                                        <p:cTn id="40" dur="500"/>
                                        <p:tgtEl>
                                          <p:spTgt spid="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进程如何标识自己</a:t>
            </a:r>
          </a:p>
        </p:txBody>
      </p:sp>
      <p:sp>
        <p:nvSpPr>
          <p:cNvPr id="3" name="内容占位符 2"/>
          <p:cNvSpPr>
            <a:spLocks noGrp="1"/>
          </p:cNvSpPr>
          <p:nvPr>
            <p:ph idx="1"/>
          </p:nvPr>
        </p:nvSpPr>
        <p:spPr/>
        <p:txBody>
          <a:bodyPr>
            <a:normAutofit lnSpcReduction="10000"/>
          </a:bodyPr>
          <a:lstStyle/>
          <a:p>
            <a:pPr>
              <a:lnSpc>
                <a:spcPct val="130000"/>
              </a:lnSpc>
            </a:pPr>
            <a:r>
              <a:rPr lang="en-US" altLang="zh-CN" dirty="0" err="1"/>
              <a:t>每个进程</a:t>
            </a:r>
            <a:r>
              <a:rPr lang="zh-CN" altLang="en-US" dirty="0"/>
              <a:t>需要一个</a:t>
            </a:r>
            <a:r>
              <a:rPr lang="en-US" altLang="zh-CN" dirty="0" err="1">
                <a:solidFill>
                  <a:srgbClr val="C00000"/>
                </a:solidFill>
              </a:rPr>
              <a:t>标识</a:t>
            </a:r>
            <a:r>
              <a:rPr lang="zh-CN" altLang="en-US" dirty="0"/>
              <a:t>，以便其它进程能够找到它</a:t>
            </a:r>
            <a:endParaRPr lang="en-US" altLang="zh-CN" dirty="0"/>
          </a:p>
          <a:p>
            <a:pPr lvl="1">
              <a:lnSpc>
                <a:spcPct val="130000"/>
              </a:lnSpc>
            </a:pPr>
            <a:r>
              <a:rPr lang="zh-CN" altLang="en-US" dirty="0">
                <a:solidFill>
                  <a:srgbClr val="C00000"/>
                </a:solidFill>
              </a:rPr>
              <a:t>问题：</a:t>
            </a:r>
            <a:r>
              <a:rPr lang="en-US" altLang="zh-CN" dirty="0" err="1"/>
              <a:t>可以用进程所在主机的地址来标识进程吗</a:t>
            </a:r>
            <a:r>
              <a:rPr lang="zh-CN" altLang="en-US" dirty="0"/>
              <a:t>？</a:t>
            </a:r>
            <a:endParaRPr lang="en-US" altLang="zh-CN" dirty="0"/>
          </a:p>
          <a:p>
            <a:pPr lvl="1">
              <a:lnSpc>
                <a:spcPct val="130000"/>
              </a:lnSpc>
            </a:pPr>
            <a:r>
              <a:rPr lang="zh-CN" altLang="en-US" dirty="0">
                <a:solidFill>
                  <a:srgbClr val="C00000"/>
                </a:solidFill>
              </a:rPr>
              <a:t>回答：</a:t>
            </a:r>
            <a:r>
              <a:rPr lang="en-US" altLang="zh-CN" dirty="0" err="1"/>
              <a:t>不能！因为同一个主机上可能运行着许多进程</a:t>
            </a:r>
            <a:endParaRPr lang="en-US" altLang="zh-CN" dirty="0"/>
          </a:p>
          <a:p>
            <a:pPr>
              <a:lnSpc>
                <a:spcPct val="130000"/>
              </a:lnSpc>
            </a:pPr>
            <a:r>
              <a:rPr lang="zh-CN" altLang="zh-CN" dirty="0"/>
              <a:t>端口号</a:t>
            </a:r>
            <a:r>
              <a:rPr lang="zh-CN" altLang="en-US" dirty="0"/>
              <a:t>（</a:t>
            </a:r>
            <a:r>
              <a:rPr lang="en-US" altLang="zh-CN" dirty="0"/>
              <a:t>port number</a:t>
            </a:r>
            <a:r>
              <a:rPr lang="zh-CN" altLang="en-US" dirty="0"/>
              <a:t>）：</a:t>
            </a:r>
            <a:endParaRPr lang="en-US" altLang="zh-CN" dirty="0"/>
          </a:p>
          <a:p>
            <a:pPr lvl="1">
              <a:lnSpc>
                <a:spcPct val="130000"/>
              </a:lnSpc>
            </a:pPr>
            <a:r>
              <a:rPr lang="zh-CN" altLang="en-US" dirty="0"/>
              <a:t>端口号被用来</a:t>
            </a:r>
            <a:r>
              <a:rPr lang="zh-CN" altLang="zh-CN" dirty="0"/>
              <a:t>区分同一个主机上的不同进程</a:t>
            </a:r>
            <a:endParaRPr lang="en-US" altLang="zh-CN" dirty="0"/>
          </a:p>
          <a:p>
            <a:pPr>
              <a:lnSpc>
                <a:spcPct val="130000"/>
              </a:lnSpc>
            </a:pPr>
            <a:r>
              <a:rPr lang="zh-CN" altLang="en-US" dirty="0"/>
              <a:t>因此，</a:t>
            </a:r>
            <a:r>
              <a:rPr lang="en-US" altLang="zh-CN" dirty="0" err="1">
                <a:solidFill>
                  <a:srgbClr val="C00000"/>
                </a:solidFill>
              </a:rPr>
              <a:t>进程标识</a:t>
            </a:r>
            <a:r>
              <a:rPr lang="en-US" altLang="zh-CN" dirty="0" err="1"/>
              <a:t>包括</a:t>
            </a:r>
            <a:r>
              <a:rPr lang="en-US" altLang="zh-CN" dirty="0"/>
              <a:t>：</a:t>
            </a:r>
          </a:p>
          <a:p>
            <a:pPr lvl="1">
              <a:lnSpc>
                <a:spcPct val="130000"/>
              </a:lnSpc>
            </a:pPr>
            <a:r>
              <a:rPr lang="zh-CN" altLang="en-US" dirty="0"/>
              <a:t>主机</a:t>
            </a:r>
            <a:r>
              <a:rPr lang="en-US" altLang="zh-CN" dirty="0" err="1"/>
              <a:t>地址</a:t>
            </a:r>
            <a:endParaRPr lang="en-US" altLang="zh-CN" dirty="0"/>
          </a:p>
          <a:p>
            <a:pPr lvl="1">
              <a:lnSpc>
                <a:spcPct val="130000"/>
              </a:lnSpc>
            </a:pPr>
            <a:r>
              <a:rPr lang="zh-CN" altLang="en-US" dirty="0"/>
              <a:t>主机上与该进程关联的端口号</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15</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6.2 </a:t>
            </a:r>
            <a:r>
              <a:rPr kumimoji="1" lang="zh-CN" altLang="en-US" dirty="0"/>
              <a:t>套接字编程</a:t>
            </a:r>
          </a:p>
        </p:txBody>
      </p:sp>
    </p:spTree>
    <p:extLst>
      <p:ext uri="{BB962C8B-B14F-4D97-AF65-F5344CB8AC3E}">
        <p14:creationId xmlns:p14="http://schemas.microsoft.com/office/powerpoint/2010/main" val="356134517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BC9434-3FB8-462F-89E7-00CE2C7C29C3}"/>
              </a:ext>
            </a:extLst>
          </p:cNvPr>
          <p:cNvSpPr>
            <a:spLocks noGrp="1"/>
          </p:cNvSpPr>
          <p:nvPr>
            <p:ph type="title"/>
          </p:nvPr>
        </p:nvSpPr>
        <p:spPr/>
        <p:txBody>
          <a:bodyPr/>
          <a:lstStyle/>
          <a:p>
            <a:r>
              <a:rPr lang="en-US" altLang="zh-CN" dirty="0"/>
              <a:t>DCTCP</a:t>
            </a:r>
            <a:r>
              <a:rPr lang="zh-CN" altLang="en-US" dirty="0"/>
              <a:t>和</a:t>
            </a:r>
            <a:r>
              <a:rPr lang="en-US" altLang="zh-CN" dirty="0"/>
              <a:t>TCP</a:t>
            </a:r>
            <a:r>
              <a:rPr lang="zh-CN" altLang="en-US" dirty="0"/>
              <a:t>的比较</a:t>
            </a:r>
          </a:p>
        </p:txBody>
      </p:sp>
      <p:sp>
        <p:nvSpPr>
          <p:cNvPr id="4" name="灯片编号占位符 3">
            <a:extLst>
              <a:ext uri="{FF2B5EF4-FFF2-40B4-BE49-F238E27FC236}">
                <a16:creationId xmlns:a16="http://schemas.microsoft.com/office/drawing/2014/main" id="{FD7DA710-CB0D-4BB6-8DC0-D3F6604CB617}"/>
              </a:ext>
            </a:extLst>
          </p:cNvPr>
          <p:cNvSpPr>
            <a:spLocks noGrp="1"/>
          </p:cNvSpPr>
          <p:nvPr>
            <p:ph type="sldNum" sz="quarter" idx="12"/>
          </p:nvPr>
        </p:nvSpPr>
        <p:spPr/>
        <p:txBody>
          <a:bodyPr/>
          <a:lstStyle/>
          <a:p>
            <a:fld id="{8D4D1E41-7A09-AB4A-A4E1-09765ADA2698}" type="slidenum">
              <a:rPr kumimoji="1" lang="zh-CN" altLang="en-US" smtClean="0"/>
              <a:t>150</a:t>
            </a:fld>
            <a:endParaRPr kumimoji="1" lang="zh-CN" altLang="en-US" dirty="0"/>
          </a:p>
        </p:txBody>
      </p:sp>
      <p:grpSp>
        <p:nvGrpSpPr>
          <p:cNvPr id="5" name="Group 10">
            <a:extLst>
              <a:ext uri="{FF2B5EF4-FFF2-40B4-BE49-F238E27FC236}">
                <a16:creationId xmlns:a16="http://schemas.microsoft.com/office/drawing/2014/main" id="{A6369860-BCE9-4BF6-9094-4FC4189F4116}"/>
              </a:ext>
            </a:extLst>
          </p:cNvPr>
          <p:cNvGrpSpPr/>
          <p:nvPr/>
        </p:nvGrpSpPr>
        <p:grpSpPr>
          <a:xfrm>
            <a:off x="4656667" y="1259805"/>
            <a:ext cx="7320708" cy="5096545"/>
            <a:chOff x="533400" y="1219200"/>
            <a:chExt cx="7728023" cy="5410200"/>
          </a:xfrm>
        </p:grpSpPr>
        <p:pic>
          <p:nvPicPr>
            <p:cNvPr id="6" name="Picture 370" descr="dctcp-vs-tcp.pdf">
              <a:extLst>
                <a:ext uri="{FF2B5EF4-FFF2-40B4-BE49-F238E27FC236}">
                  <a16:creationId xmlns:a16="http://schemas.microsoft.com/office/drawing/2014/main" id="{8BB67E4E-8BA3-4F48-B6E6-01CE2DF6A137}"/>
                </a:ext>
              </a:extLst>
            </p:cNvPr>
            <p:cNvPicPr>
              <a:picLocks noChangeAspect="1"/>
            </p:cNvPicPr>
            <p:nvPr/>
          </p:nvPicPr>
          <p:blipFill>
            <a:blip r:embed="rId3" cstate="print"/>
            <a:srcRect/>
            <a:stretch>
              <a:fillRect/>
            </a:stretch>
          </p:blipFill>
          <p:spPr bwMode="auto">
            <a:xfrm>
              <a:off x="533400" y="1219200"/>
              <a:ext cx="7728023" cy="5410200"/>
            </a:xfrm>
            <a:prstGeom prst="rect">
              <a:avLst/>
            </a:prstGeom>
            <a:noFill/>
            <a:ln w="9525">
              <a:noFill/>
              <a:miter lim="800000"/>
              <a:headEnd/>
              <a:tailEnd/>
            </a:ln>
          </p:spPr>
        </p:pic>
        <p:sp>
          <p:nvSpPr>
            <p:cNvPr id="7" name="TextBox 9">
              <a:extLst>
                <a:ext uri="{FF2B5EF4-FFF2-40B4-BE49-F238E27FC236}">
                  <a16:creationId xmlns:a16="http://schemas.microsoft.com/office/drawing/2014/main" id="{172C5CF3-39A8-4121-B11B-D50F0AA2AD82}"/>
                </a:ext>
              </a:extLst>
            </p:cNvPr>
            <p:cNvSpPr txBox="1"/>
            <p:nvPr/>
          </p:nvSpPr>
          <p:spPr>
            <a:xfrm rot="16200000">
              <a:off x="-157491" y="2062488"/>
              <a:ext cx="2057403" cy="523220"/>
            </a:xfrm>
            <a:prstGeom prst="rect">
              <a:avLst/>
            </a:prstGeom>
            <a:solidFill>
              <a:schemeClr val="bg1"/>
            </a:solidFill>
          </p:spPr>
          <p:txBody>
            <a:bodyPr wrap="square" rtlCol="0">
              <a:spAutoFit/>
            </a:bodyPr>
            <a:lstStyle/>
            <a:p>
              <a:r>
                <a:rPr lang="en-US" sz="2800" b="1" dirty="0"/>
                <a:t>(Kbytes)</a:t>
              </a:r>
            </a:p>
          </p:txBody>
        </p:sp>
      </p:grpSp>
      <p:sp>
        <p:nvSpPr>
          <p:cNvPr id="8" name="TextBox 7">
            <a:extLst>
              <a:ext uri="{FF2B5EF4-FFF2-40B4-BE49-F238E27FC236}">
                <a16:creationId xmlns:a16="http://schemas.microsoft.com/office/drawing/2014/main" id="{517741F8-9D8C-4EF4-977E-2A3C8DED0AB7}"/>
              </a:ext>
            </a:extLst>
          </p:cNvPr>
          <p:cNvSpPr txBox="1"/>
          <p:nvPr/>
        </p:nvSpPr>
        <p:spPr>
          <a:xfrm>
            <a:off x="6447366" y="4459234"/>
            <a:ext cx="4326467" cy="646331"/>
          </a:xfrm>
          <a:prstGeom prst="rect">
            <a:avLst/>
          </a:prstGeom>
          <a:noFill/>
        </p:spPr>
        <p:txBody>
          <a:bodyPr wrap="square" rtlCol="0">
            <a:spAutoFit/>
          </a:bodyPr>
          <a:lstStyle/>
          <a:p>
            <a:r>
              <a:rPr lang="en-US" b="1" dirty="0"/>
              <a:t>Setup: Win 7, Broadcom 1Gbps Switch</a:t>
            </a:r>
          </a:p>
          <a:p>
            <a:r>
              <a:rPr lang="en-US" b="1" dirty="0"/>
              <a:t>Scenario: 2 long-lived flows, K = 20KB</a:t>
            </a:r>
          </a:p>
        </p:txBody>
      </p:sp>
      <p:sp>
        <p:nvSpPr>
          <p:cNvPr id="10" name="内容占位符 2">
            <a:extLst>
              <a:ext uri="{FF2B5EF4-FFF2-40B4-BE49-F238E27FC236}">
                <a16:creationId xmlns:a16="http://schemas.microsoft.com/office/drawing/2014/main" id="{C5E73CF8-2437-4A47-8811-B0F7CB0E2575}"/>
              </a:ext>
            </a:extLst>
          </p:cNvPr>
          <p:cNvSpPr>
            <a:spLocks noGrp="1"/>
          </p:cNvSpPr>
          <p:nvPr>
            <p:ph idx="1"/>
          </p:nvPr>
        </p:nvSpPr>
        <p:spPr>
          <a:xfrm>
            <a:off x="508000" y="1510758"/>
            <a:ext cx="3893001" cy="4845592"/>
          </a:xfrm>
        </p:spPr>
        <p:txBody>
          <a:bodyPr>
            <a:normAutofit/>
          </a:bodyPr>
          <a:lstStyle/>
          <a:p>
            <a:pPr>
              <a:lnSpc>
                <a:spcPct val="130000"/>
              </a:lnSpc>
            </a:pPr>
            <a:r>
              <a:rPr lang="zh-CN" altLang="en-US" dirty="0">
                <a:latin typeface="微软雅黑" panose="020B0503020204020204" pitchFamily="34" charset="-122"/>
                <a:ea typeface="微软雅黑" panose="020B0503020204020204" pitchFamily="34" charset="-122"/>
              </a:rPr>
              <a:t>交换机中的队列长度：</a:t>
            </a:r>
            <a:endParaRPr lang="en-US" altLang="zh-CN" dirty="0">
              <a:latin typeface="微软雅黑" panose="020B0503020204020204" pitchFamily="34" charset="-122"/>
              <a:ea typeface="微软雅黑" panose="020B0503020204020204" pitchFamily="34" charset="-122"/>
            </a:endParaRPr>
          </a:p>
          <a:p>
            <a:pPr lvl="1">
              <a:lnSpc>
                <a:spcPct val="130000"/>
              </a:lnSpc>
            </a:pPr>
            <a:r>
              <a:rPr lang="en-US" altLang="zh-CN" dirty="0">
                <a:latin typeface="微软雅黑" panose="020B0503020204020204" pitchFamily="34" charset="-122"/>
                <a:ea typeface="微软雅黑" panose="020B0503020204020204" pitchFamily="34" charset="-122"/>
              </a:rPr>
              <a:t>DCTCP</a:t>
            </a:r>
            <a:r>
              <a:rPr lang="zh-CN" altLang="en-US" dirty="0">
                <a:latin typeface="微软雅黑" panose="020B0503020204020204" pitchFamily="34" charset="-122"/>
                <a:ea typeface="微软雅黑" panose="020B0503020204020204" pitchFamily="34" charset="-122"/>
              </a:rPr>
              <a:t>能将队列长度稳定地维持在一个很低的水平</a:t>
            </a:r>
            <a:endParaRPr lang="en-US" altLang="zh-CN" dirty="0">
              <a:latin typeface="微软雅黑" panose="020B0503020204020204" pitchFamily="34" charset="-122"/>
              <a:ea typeface="微软雅黑" panose="020B0503020204020204" pitchFamily="34" charset="-122"/>
            </a:endParaRPr>
          </a:p>
          <a:p>
            <a:pPr lvl="1">
              <a:lnSpc>
                <a:spcPct val="130000"/>
              </a:lnSpc>
            </a:pPr>
            <a:r>
              <a:rPr lang="zh-CN" altLang="en-US" dirty="0">
                <a:latin typeface="微软雅黑" panose="020B0503020204020204" pitchFamily="34" charset="-122"/>
                <a:ea typeface="微软雅黑" panose="020B0503020204020204" pitchFamily="34" charset="-122"/>
              </a:rPr>
              <a:t>而</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的队列长度不仅高，而且波动很大</a:t>
            </a:r>
            <a:endParaRPr lang="en-US" altLang="zh-CN" dirty="0">
              <a:latin typeface="微软雅黑" panose="020B0503020204020204" pitchFamily="34" charset="-122"/>
              <a:ea typeface="微软雅黑" panose="020B0503020204020204" pitchFamily="34" charset="-122"/>
            </a:endParaRPr>
          </a:p>
          <a:p>
            <a:pPr>
              <a:lnSpc>
                <a:spcPct val="130000"/>
              </a:lnSpc>
            </a:pPr>
            <a:r>
              <a:rPr lang="zh-CN" altLang="en-US" dirty="0">
                <a:latin typeface="微软雅黑" panose="020B0503020204020204" pitchFamily="34" charset="-122"/>
                <a:ea typeface="微软雅黑" panose="020B0503020204020204" pitchFamily="34" charset="-122"/>
              </a:rPr>
              <a:t>因此，</a:t>
            </a:r>
            <a:r>
              <a:rPr lang="en-US" altLang="zh-CN" dirty="0">
                <a:latin typeface="微软雅黑" panose="020B0503020204020204" pitchFamily="34" charset="-122"/>
                <a:ea typeface="微软雅黑" panose="020B0503020204020204" pitchFamily="34" charset="-122"/>
              </a:rPr>
              <a:t>DCTCP</a:t>
            </a:r>
            <a:r>
              <a:rPr lang="zh-CN" altLang="en-US" dirty="0">
                <a:latin typeface="微软雅黑" panose="020B0503020204020204" pitchFamily="34" charset="-122"/>
                <a:ea typeface="微软雅黑" panose="020B0503020204020204" pitchFamily="34" charset="-122"/>
              </a:rPr>
              <a:t>更适用于现代数据中心</a:t>
            </a:r>
            <a:endParaRPr lang="en-US" altLang="zh-CN" dirty="0">
              <a:latin typeface="微软雅黑" panose="020B0503020204020204" pitchFamily="34" charset="-122"/>
              <a:ea typeface="微软雅黑" panose="020B0503020204020204" pitchFamily="34" charset="-122"/>
            </a:endParaRPr>
          </a:p>
        </p:txBody>
      </p:sp>
      <p:sp>
        <p:nvSpPr>
          <p:cNvPr id="9"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6.8.3  Data Center TCP</a:t>
            </a:r>
            <a:endParaRPr kumimoji="1" lang="zh-CN" altLang="en-US" dirty="0"/>
          </a:p>
        </p:txBody>
      </p:sp>
    </p:spTree>
    <p:extLst>
      <p:ext uri="{BB962C8B-B14F-4D97-AF65-F5344CB8AC3E}">
        <p14:creationId xmlns:p14="http://schemas.microsoft.com/office/powerpoint/2010/main" val="35331575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F24826-287F-410A-9014-2DCAA7A955FC}"/>
              </a:ext>
            </a:extLst>
          </p:cNvPr>
          <p:cNvSpPr>
            <a:spLocks noGrp="1"/>
          </p:cNvSpPr>
          <p:nvPr>
            <p:ph type="title"/>
          </p:nvPr>
        </p:nvSpPr>
        <p:spPr/>
        <p:txBody>
          <a:bodyPr/>
          <a:lstStyle/>
          <a:p>
            <a:r>
              <a:rPr lang="zh-CN" altLang="en-US" dirty="0"/>
              <a:t>为什么</a:t>
            </a:r>
            <a:r>
              <a:rPr lang="en-US" altLang="zh-CN" dirty="0"/>
              <a:t>DCTCP</a:t>
            </a:r>
            <a:r>
              <a:rPr lang="zh-CN" altLang="en-US" dirty="0"/>
              <a:t>能够奏</a:t>
            </a:r>
            <a:r>
              <a:rPr lang="en-US" altLang="zh-CN" dirty="0"/>
              <a:t>效</a:t>
            </a:r>
            <a:endParaRPr lang="zh-CN" altLang="en-US" dirty="0"/>
          </a:p>
        </p:txBody>
      </p:sp>
      <p:sp>
        <p:nvSpPr>
          <p:cNvPr id="3" name="内容占位符 2">
            <a:extLst>
              <a:ext uri="{FF2B5EF4-FFF2-40B4-BE49-F238E27FC236}">
                <a16:creationId xmlns:a16="http://schemas.microsoft.com/office/drawing/2014/main" id="{4C7F77B4-EEB7-4BC8-9BBC-4F5C6ED9B756}"/>
              </a:ext>
            </a:extLst>
          </p:cNvPr>
          <p:cNvSpPr>
            <a:spLocks noGrp="1"/>
          </p:cNvSpPr>
          <p:nvPr>
            <p:ph idx="1"/>
          </p:nvPr>
        </p:nvSpPr>
        <p:spPr>
          <a:xfrm>
            <a:off x="838200" y="1510758"/>
            <a:ext cx="10515600" cy="4845592"/>
          </a:xfrm>
        </p:spPr>
        <p:txBody>
          <a:bodyPr/>
          <a:lstStyle/>
          <a:p>
            <a:pPr>
              <a:lnSpc>
                <a:spcPct val="130000"/>
              </a:lnSpc>
            </a:pPr>
            <a:r>
              <a:rPr lang="zh-CN" altLang="en-US" dirty="0"/>
              <a:t>容忍高突发流量</a:t>
            </a:r>
            <a:endParaRPr lang="en-US" altLang="zh-CN" dirty="0"/>
          </a:p>
          <a:p>
            <a:pPr lvl="1">
              <a:lnSpc>
                <a:spcPct val="130000"/>
              </a:lnSpc>
            </a:pPr>
            <a:r>
              <a:rPr lang="en-US" altLang="zh-CN" dirty="0">
                <a:solidFill>
                  <a:srgbClr val="C00000"/>
                </a:solidFill>
              </a:rPr>
              <a:t>DCTCP维持了较低的队列长度</a:t>
            </a:r>
            <a:r>
              <a:rPr lang="en-US" altLang="zh-CN" dirty="0"/>
              <a:t>，可以</a:t>
            </a:r>
            <a:r>
              <a:rPr lang="zh-CN" altLang="en-US" dirty="0"/>
              <a:t>留出较大的缓冲区给突发流量</a:t>
            </a:r>
            <a:endParaRPr lang="en-US" altLang="zh-CN" dirty="0"/>
          </a:p>
          <a:p>
            <a:pPr lvl="1">
              <a:lnSpc>
                <a:spcPct val="130000"/>
              </a:lnSpc>
            </a:pPr>
            <a:r>
              <a:rPr lang="zh-CN" altLang="en-US" dirty="0">
                <a:solidFill>
                  <a:srgbClr val="C00000"/>
                </a:solidFill>
              </a:rPr>
              <a:t>采用激进的标记策略</a:t>
            </a:r>
            <a:r>
              <a:rPr lang="zh-CN" altLang="en-US" dirty="0"/>
              <a:t>，使得发送端在丢包之前就感知到拥塞</a:t>
            </a:r>
            <a:endParaRPr lang="en-US" altLang="zh-CN" dirty="0"/>
          </a:p>
          <a:p>
            <a:pPr>
              <a:lnSpc>
                <a:spcPct val="130000"/>
              </a:lnSpc>
            </a:pPr>
            <a:r>
              <a:rPr lang="zh-CN" altLang="en-US" dirty="0"/>
              <a:t>低时延</a:t>
            </a:r>
            <a:endParaRPr lang="en-US" altLang="zh-CN" dirty="0"/>
          </a:p>
          <a:p>
            <a:pPr lvl="1">
              <a:lnSpc>
                <a:spcPct val="130000"/>
              </a:lnSpc>
            </a:pPr>
            <a:r>
              <a:rPr lang="en-US" altLang="zh-CN" dirty="0"/>
              <a:t>由于队列长度较短</a:t>
            </a:r>
            <a:r>
              <a:rPr lang="zh-CN" altLang="en-US" dirty="0"/>
              <a:t>，也减少了包在队列中的排队时延</a:t>
            </a:r>
            <a:endParaRPr lang="en-US" altLang="zh-CN" dirty="0"/>
          </a:p>
          <a:p>
            <a:pPr>
              <a:lnSpc>
                <a:spcPct val="130000"/>
              </a:lnSpc>
            </a:pPr>
            <a:r>
              <a:rPr lang="zh-CN" altLang="en-US" dirty="0"/>
              <a:t>高吞吐</a:t>
            </a:r>
            <a:endParaRPr lang="en-US" altLang="zh-CN" dirty="0"/>
          </a:p>
          <a:p>
            <a:pPr lvl="1">
              <a:lnSpc>
                <a:spcPct val="130000"/>
              </a:lnSpc>
            </a:pPr>
            <a:r>
              <a:rPr lang="en-US" altLang="zh-CN" dirty="0"/>
              <a:t>DCTCP</a:t>
            </a:r>
            <a:r>
              <a:rPr lang="en-US" altLang="zh-CN" dirty="0">
                <a:solidFill>
                  <a:srgbClr val="C00000"/>
                </a:solidFill>
              </a:rPr>
              <a:t>根据拥塞程度精确调节窗口</a:t>
            </a:r>
            <a:r>
              <a:rPr lang="en-US" altLang="zh-CN" dirty="0"/>
              <a:t>，使得</a:t>
            </a:r>
            <a:r>
              <a:rPr lang="zh-CN" altLang="en-US" dirty="0"/>
              <a:t>发送窗口的变化比较平滑，不会出现吞吐量骤降的情形</a:t>
            </a:r>
          </a:p>
        </p:txBody>
      </p:sp>
      <p:sp>
        <p:nvSpPr>
          <p:cNvPr id="4" name="灯片编号占位符 3">
            <a:extLst>
              <a:ext uri="{FF2B5EF4-FFF2-40B4-BE49-F238E27FC236}">
                <a16:creationId xmlns:a16="http://schemas.microsoft.com/office/drawing/2014/main" id="{9CC0727E-8FC6-4758-A6A6-73D3A4AB951F}"/>
              </a:ext>
            </a:extLst>
          </p:cNvPr>
          <p:cNvSpPr>
            <a:spLocks noGrp="1"/>
          </p:cNvSpPr>
          <p:nvPr>
            <p:ph type="sldNum" sz="quarter" idx="12"/>
          </p:nvPr>
        </p:nvSpPr>
        <p:spPr/>
        <p:txBody>
          <a:bodyPr/>
          <a:lstStyle/>
          <a:p>
            <a:fld id="{8D4D1E41-7A09-AB4A-A4E1-09765ADA2698}" type="slidenum">
              <a:rPr kumimoji="1" lang="zh-CN" altLang="en-US" smtClean="0"/>
              <a:t>151</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6.8.3  Data Center TCP</a:t>
            </a:r>
            <a:endParaRPr kumimoji="1" lang="zh-CN" altLang="en-US" dirty="0"/>
          </a:p>
        </p:txBody>
      </p:sp>
    </p:spTree>
    <p:extLst>
      <p:ext uri="{BB962C8B-B14F-4D97-AF65-F5344CB8AC3E}">
        <p14:creationId xmlns:p14="http://schemas.microsoft.com/office/powerpoint/2010/main" val="170246625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547650" y="1510758"/>
            <a:ext cx="5501457" cy="4845592"/>
          </a:xfrm>
        </p:spPr>
        <p:txBody>
          <a:bodyPr>
            <a:normAutofit fontScale="92500" lnSpcReduction="20000"/>
          </a:bodyPr>
          <a:lstStyle/>
          <a:p>
            <a:pPr marL="0" indent="0">
              <a:lnSpc>
                <a:spcPct val="130000"/>
              </a:lnSpc>
              <a:buNone/>
            </a:pPr>
            <a:r>
              <a:rPr kumimoji="1" lang="en-US" altLang="zh-CN" dirty="0"/>
              <a:t>6.1 </a:t>
            </a:r>
            <a:r>
              <a:rPr kumimoji="1" lang="zh-CN" altLang="en-US" dirty="0"/>
              <a:t>概述和传输层服务</a:t>
            </a:r>
            <a:endParaRPr kumimoji="1" lang="en-US" altLang="zh-CN" dirty="0"/>
          </a:p>
          <a:p>
            <a:pPr marL="0" indent="0">
              <a:lnSpc>
                <a:spcPct val="130000"/>
              </a:lnSpc>
              <a:buNone/>
            </a:pPr>
            <a:r>
              <a:rPr kumimoji="1" lang="en-US" altLang="zh-CN" dirty="0"/>
              <a:t>6.2 </a:t>
            </a:r>
            <a:r>
              <a:rPr kumimoji="1" lang="zh-CN" altLang="en-US" dirty="0"/>
              <a:t>套接字编程</a:t>
            </a:r>
            <a:endParaRPr kumimoji="1" lang="en-US" altLang="zh-CN" dirty="0"/>
          </a:p>
          <a:p>
            <a:pPr marL="0" indent="0">
              <a:lnSpc>
                <a:spcPct val="130000"/>
              </a:lnSpc>
              <a:buNone/>
            </a:pPr>
            <a:r>
              <a:rPr kumimoji="1" lang="en-US" altLang="zh-CN" dirty="0"/>
              <a:t>6.3 </a:t>
            </a:r>
            <a:r>
              <a:rPr kumimoji="1" lang="zh-CN" altLang="en-US" dirty="0"/>
              <a:t>传输层复用和分用</a:t>
            </a:r>
            <a:endParaRPr kumimoji="1" lang="en-US" altLang="zh-CN" dirty="0"/>
          </a:p>
          <a:p>
            <a:pPr marL="0" indent="0">
              <a:lnSpc>
                <a:spcPct val="130000"/>
              </a:lnSpc>
              <a:buNone/>
            </a:pPr>
            <a:r>
              <a:rPr kumimoji="1" lang="en-US" altLang="zh-CN" dirty="0"/>
              <a:t>6.4 </a:t>
            </a:r>
            <a:r>
              <a:rPr kumimoji="1" lang="zh-CN" altLang="en-US" dirty="0"/>
              <a:t>无连接传输：</a:t>
            </a:r>
            <a:r>
              <a:rPr kumimoji="1" lang="en-US" altLang="zh-CN" dirty="0"/>
              <a:t>UDP</a:t>
            </a:r>
          </a:p>
          <a:p>
            <a:pPr marL="0" indent="0">
              <a:lnSpc>
                <a:spcPct val="130000"/>
              </a:lnSpc>
              <a:buNone/>
            </a:pPr>
            <a:r>
              <a:rPr kumimoji="1" lang="en-US" altLang="zh-CN" dirty="0"/>
              <a:t>6.5 </a:t>
            </a:r>
            <a:r>
              <a:rPr kumimoji="1" lang="zh-CN" altLang="en-US" dirty="0"/>
              <a:t>面向连接的传输：</a:t>
            </a:r>
            <a:r>
              <a:rPr kumimoji="1" lang="en-US" altLang="zh-CN" dirty="0"/>
              <a:t>TCP</a:t>
            </a:r>
          </a:p>
          <a:p>
            <a:pPr marL="0" indent="0">
              <a:lnSpc>
                <a:spcPct val="130000"/>
              </a:lnSpc>
              <a:buNone/>
            </a:pPr>
            <a:r>
              <a:rPr kumimoji="1" lang="en-US" altLang="zh-CN" dirty="0"/>
              <a:t>6.6 </a:t>
            </a:r>
            <a:r>
              <a:rPr kumimoji="1" lang="zh-CN" altLang="en-US" dirty="0"/>
              <a:t>理解网络拥塞</a:t>
            </a:r>
            <a:endParaRPr kumimoji="1" lang="en-US" altLang="zh-CN" dirty="0"/>
          </a:p>
          <a:p>
            <a:pPr marL="0" indent="0">
              <a:lnSpc>
                <a:spcPct val="130000"/>
              </a:lnSpc>
              <a:buNone/>
            </a:pPr>
            <a:r>
              <a:rPr kumimoji="1" lang="en-US" altLang="zh-CN" dirty="0"/>
              <a:t>6.7 TCP拥塞控制</a:t>
            </a:r>
          </a:p>
          <a:p>
            <a:pPr marL="0" indent="0">
              <a:lnSpc>
                <a:spcPct val="130000"/>
              </a:lnSpc>
              <a:buNone/>
            </a:pPr>
            <a:r>
              <a:rPr kumimoji="1" lang="en-US" altLang="zh-CN" dirty="0">
                <a:solidFill>
                  <a:srgbClr val="C00000"/>
                </a:solidFill>
              </a:rPr>
              <a:t>6.8 </a:t>
            </a:r>
            <a:r>
              <a:rPr kumimoji="1" lang="zh-CN" altLang="en-US" dirty="0">
                <a:solidFill>
                  <a:srgbClr val="C00000"/>
                </a:solidFill>
              </a:rPr>
              <a:t>拥塞控制的发展</a:t>
            </a:r>
            <a:endParaRPr kumimoji="1" lang="en-US" altLang="zh-CN" dirty="0">
              <a:solidFill>
                <a:srgbClr val="C00000"/>
              </a:solidFill>
            </a:endParaRPr>
          </a:p>
          <a:p>
            <a:pPr marL="0" indent="0">
              <a:lnSpc>
                <a:spcPct val="130000"/>
              </a:lnSpc>
              <a:buNone/>
            </a:pPr>
            <a:r>
              <a:rPr kumimoji="1" lang="en-US" altLang="zh-CN" dirty="0"/>
              <a:t>6.9 传输层协议的发展</a:t>
            </a:r>
          </a:p>
          <a:p>
            <a:pPr marL="0" indent="0">
              <a:lnSpc>
                <a:spcPct val="130000"/>
              </a:lnSpc>
              <a:buNone/>
            </a:pPr>
            <a:endParaRPr kumimoji="1" lang="zh-CN" altLang="en-US" dirty="0"/>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152</a:t>
            </a:fld>
            <a:endParaRPr kumimoji="1" lang="zh-CN" altLang="en-US" dirty="0"/>
          </a:p>
        </p:txBody>
      </p:sp>
      <p:sp>
        <p:nvSpPr>
          <p:cNvPr id="5" name="矩形标注 4">
            <a:extLst>
              <a:ext uri="{FF2B5EF4-FFF2-40B4-BE49-F238E27FC236}">
                <a16:creationId xmlns:a16="http://schemas.microsoft.com/office/drawing/2014/main" id="{E4BFCB96-0FA1-7740-8F94-683CEFB67F89}"/>
              </a:ext>
            </a:extLst>
          </p:cNvPr>
          <p:cNvSpPr/>
          <p:nvPr/>
        </p:nvSpPr>
        <p:spPr>
          <a:xfrm>
            <a:off x="4675158" y="3422072"/>
            <a:ext cx="4853162" cy="2272146"/>
          </a:xfrm>
          <a:prstGeom prst="wedgeRectCallout">
            <a:avLst>
              <a:gd name="adj1" fmla="val -72775"/>
              <a:gd name="adj2" fmla="val 36254"/>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lvl="0" indent="-438150">
              <a:lnSpc>
                <a:spcPct val="130000"/>
              </a:lnSpc>
              <a:spcBef>
                <a:spcPts val="600"/>
              </a:spcBef>
              <a:buFont typeface="+mj-lt"/>
              <a:buAutoNum type="arabicPeriod"/>
            </a:pPr>
            <a:r>
              <a:rPr kumimoji="1" lang="en-US" altLang="zh-CN" sz="2400" dirty="0">
                <a:solidFill>
                  <a:schemeClr val="tx1"/>
                </a:solidFill>
                <a:latin typeface="Microsoft YaHei" panose="020B0503020204020204" pitchFamily="34" charset="-122"/>
                <a:ea typeface="Microsoft YaHei" panose="020B0503020204020204" pitchFamily="34" charset="-122"/>
              </a:rPr>
              <a:t>TCP CUBIC</a:t>
            </a:r>
          </a:p>
          <a:p>
            <a:pPr marL="587375" lvl="0" indent="-438150">
              <a:lnSpc>
                <a:spcPct val="130000"/>
              </a:lnSpc>
              <a:spcBef>
                <a:spcPts val="600"/>
              </a:spcBef>
              <a:buFont typeface="+mj-lt"/>
              <a:buAutoNum type="arabicPeriod"/>
            </a:pPr>
            <a:r>
              <a:rPr kumimoji="1" lang="en-US" altLang="zh-CN" sz="2400" dirty="0">
                <a:solidFill>
                  <a:schemeClr val="tx1"/>
                </a:solidFill>
                <a:latin typeface="Microsoft YaHei" panose="020B0503020204020204" pitchFamily="34" charset="-122"/>
                <a:ea typeface="Microsoft YaHei" panose="020B0503020204020204" pitchFamily="34" charset="-122"/>
              </a:rPr>
              <a:t>Google BBR</a:t>
            </a:r>
            <a:endParaRPr kumimoji="1" lang="zh-CN" altLang="en-US" sz="2400" dirty="0">
              <a:solidFill>
                <a:schemeClr val="tx1"/>
              </a:solidFill>
              <a:latin typeface="Microsoft YaHei" panose="020B0503020204020204" pitchFamily="34" charset="-122"/>
              <a:ea typeface="Microsoft YaHei" panose="020B0503020204020204" pitchFamily="34" charset="-122"/>
            </a:endParaRPr>
          </a:p>
          <a:p>
            <a:pPr marL="587375" lvl="0" indent="-438150">
              <a:lnSpc>
                <a:spcPct val="130000"/>
              </a:lnSpc>
              <a:spcBef>
                <a:spcPts val="600"/>
              </a:spcBef>
              <a:buFont typeface="+mj-lt"/>
              <a:buAutoNum type="arabicPeriod"/>
            </a:pPr>
            <a:r>
              <a:rPr kumimoji="1" lang="en-US" altLang="zh-CN" sz="2400" dirty="0">
                <a:solidFill>
                  <a:schemeClr val="tx1"/>
                </a:solidFill>
                <a:latin typeface="Microsoft YaHei" panose="020B0503020204020204" pitchFamily="34" charset="-122"/>
                <a:ea typeface="Microsoft YaHei" panose="020B0503020204020204" pitchFamily="34" charset="-122"/>
              </a:rPr>
              <a:t>Data Center TCP</a:t>
            </a:r>
          </a:p>
          <a:p>
            <a:pPr marL="587375" lvl="0" indent="-438150">
              <a:lnSpc>
                <a:spcPct val="130000"/>
              </a:lnSpc>
              <a:spcBef>
                <a:spcPts val="600"/>
              </a:spcBef>
              <a:buFont typeface="+mj-lt"/>
              <a:buAutoNum type="arabicPeriod"/>
            </a:pPr>
            <a:r>
              <a:rPr kumimoji="1" lang="en-US" altLang="zh-CN" sz="2400" dirty="0">
                <a:solidFill>
                  <a:srgbClr val="C00000"/>
                </a:solidFill>
                <a:latin typeface="Microsoft YaHei" panose="020B0503020204020204" pitchFamily="34" charset="-122"/>
                <a:ea typeface="Microsoft YaHei" panose="020B0503020204020204" pitchFamily="34" charset="-122"/>
              </a:rPr>
              <a:t>DCCP</a:t>
            </a:r>
            <a:endParaRPr kumimoji="1" lang="zh-CN" altLang="en-US" sz="2400" dirty="0">
              <a:solidFill>
                <a:srgbClr val="C00000"/>
              </a:solidFill>
              <a:latin typeface="Microsoft YaHei" panose="020B0503020204020204" pitchFamily="34" charset="-122"/>
              <a:ea typeface="Microsoft YaHei" panose="020B0503020204020204" pitchFamily="34" charset="-122"/>
            </a:endParaRP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  </a:t>
            </a:r>
            <a:r>
              <a:rPr kumimoji="1" lang="zh-CN" altLang="en-US" dirty="0"/>
              <a:t>传输层</a:t>
            </a:r>
            <a:r>
              <a:rPr kumimoji="1" lang="en-US" altLang="zh-CN" dirty="0"/>
              <a:t> </a:t>
            </a:r>
            <a:endParaRPr kumimoji="1" lang="zh-CN" altLang="en-US" dirty="0"/>
          </a:p>
        </p:txBody>
      </p:sp>
    </p:spTree>
    <p:extLst>
      <p:ext uri="{BB962C8B-B14F-4D97-AF65-F5344CB8AC3E}">
        <p14:creationId xmlns:p14="http://schemas.microsoft.com/office/powerpoint/2010/main" val="369103026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9E9DBF-B720-43B6-9B99-680D8F8E376C}"/>
              </a:ext>
            </a:extLst>
          </p:cNvPr>
          <p:cNvSpPr>
            <a:spLocks noGrp="1"/>
          </p:cNvSpPr>
          <p:nvPr>
            <p:ph type="title"/>
          </p:nvPr>
        </p:nvSpPr>
        <p:spPr/>
        <p:txBody>
          <a:bodyPr/>
          <a:lstStyle/>
          <a:p>
            <a:r>
              <a:rPr lang="en-US" altLang="zh-CN" dirty="0"/>
              <a:t>UDP</a:t>
            </a:r>
            <a:r>
              <a:rPr lang="zh-CN" altLang="en-US" dirty="0"/>
              <a:t>的问题和改进方案</a:t>
            </a:r>
          </a:p>
        </p:txBody>
      </p:sp>
      <p:sp>
        <p:nvSpPr>
          <p:cNvPr id="3" name="内容占位符 2">
            <a:extLst>
              <a:ext uri="{FF2B5EF4-FFF2-40B4-BE49-F238E27FC236}">
                <a16:creationId xmlns:a16="http://schemas.microsoft.com/office/drawing/2014/main" id="{257FA7BC-CC0D-449B-8238-A19F49A1687D}"/>
              </a:ext>
            </a:extLst>
          </p:cNvPr>
          <p:cNvSpPr>
            <a:spLocks noGrp="1"/>
          </p:cNvSpPr>
          <p:nvPr>
            <p:ph idx="1"/>
          </p:nvPr>
        </p:nvSpPr>
        <p:spPr>
          <a:xfrm>
            <a:off x="665018" y="1510758"/>
            <a:ext cx="5170517" cy="4586694"/>
          </a:xfrm>
        </p:spPr>
        <p:txBody>
          <a:bodyPr/>
          <a:lstStyle/>
          <a:p>
            <a:pPr>
              <a:lnSpc>
                <a:spcPct val="120000"/>
              </a:lnSpc>
            </a:pPr>
            <a:r>
              <a:rPr lang="zh-CN" altLang="en-US" sz="2400" dirty="0"/>
              <a:t>一些容忍少量丢包、但延迟敏感的应用</a:t>
            </a:r>
            <a:r>
              <a:rPr kumimoji="1" lang="zh-CN" altLang="en-US" sz="2400" dirty="0"/>
              <a:t>，适合采用</a:t>
            </a:r>
            <a:r>
              <a:rPr kumimoji="1" lang="en-US" altLang="zh-CN" sz="2400" dirty="0"/>
              <a:t>UDP传输：</a:t>
            </a:r>
          </a:p>
          <a:p>
            <a:pPr lvl="1">
              <a:lnSpc>
                <a:spcPct val="120000"/>
              </a:lnSpc>
            </a:pPr>
            <a:r>
              <a:rPr kumimoji="1" lang="zh-CN" altLang="en-US" sz="2200" dirty="0"/>
              <a:t>如视频会议、在线游戏等</a:t>
            </a:r>
            <a:endParaRPr kumimoji="1" lang="en-US" altLang="zh-CN" sz="2200" dirty="0">
              <a:solidFill>
                <a:srgbClr val="C00000"/>
              </a:solidFill>
            </a:endParaRPr>
          </a:p>
          <a:p>
            <a:pPr>
              <a:lnSpc>
                <a:spcPct val="120000"/>
              </a:lnSpc>
            </a:pPr>
            <a:r>
              <a:rPr kumimoji="1" lang="zh-CN" altLang="en-US" sz="2400" dirty="0"/>
              <a:t>然而，</a:t>
            </a:r>
            <a:r>
              <a:rPr kumimoji="1" lang="en-US" altLang="zh-CN" sz="2400" dirty="0">
                <a:solidFill>
                  <a:srgbClr val="C00000"/>
                </a:solidFill>
              </a:rPr>
              <a:t>UDP没有拥塞控制机制：</a:t>
            </a:r>
          </a:p>
          <a:p>
            <a:pPr lvl="1">
              <a:lnSpc>
                <a:spcPct val="120000"/>
              </a:lnSpc>
            </a:pPr>
            <a:r>
              <a:rPr kumimoji="1" lang="zh-CN" altLang="en-US" sz="2200" dirty="0"/>
              <a:t>拥塞发生时，</a:t>
            </a:r>
            <a:r>
              <a:rPr kumimoji="1" lang="en-US" altLang="zh-CN" sz="2200" dirty="0"/>
              <a:t>UDP既感知不到拥塞，也不</a:t>
            </a:r>
            <a:r>
              <a:rPr kumimoji="1" lang="zh-CN" altLang="en-US" sz="2200" dirty="0"/>
              <a:t>会降低其发送速率，从而影响应用性能，也影响网络的整体性能</a:t>
            </a:r>
            <a:endParaRPr kumimoji="1" lang="en-US" altLang="zh-CN" sz="2200" dirty="0"/>
          </a:p>
          <a:p>
            <a:pPr lvl="1">
              <a:lnSpc>
                <a:spcPct val="120000"/>
              </a:lnSpc>
            </a:pPr>
            <a:r>
              <a:rPr kumimoji="1" lang="zh-CN" altLang="en-US" sz="2200" dirty="0"/>
              <a:t>对</a:t>
            </a:r>
            <a:r>
              <a:rPr kumimoji="1" lang="en-US" altLang="zh-CN" sz="2200" dirty="0" err="1"/>
              <a:t>TCP协议极不友好，损害网络公平性</a:t>
            </a:r>
            <a:r>
              <a:rPr kumimoji="1" lang="zh-CN" altLang="en-US" sz="2200" dirty="0"/>
              <a:t>（</a:t>
            </a:r>
            <a:r>
              <a:rPr kumimoji="1" lang="en-US" altLang="zh-CN" sz="2200" dirty="0"/>
              <a:t>TCP</a:t>
            </a:r>
            <a:r>
              <a:rPr kumimoji="1" lang="zh-CN" altLang="en-US" sz="2200" dirty="0"/>
              <a:t>让出的带宽都被</a:t>
            </a:r>
            <a:r>
              <a:rPr kumimoji="1" lang="en-US" altLang="zh-CN" sz="2200" dirty="0"/>
              <a:t>UDP</a:t>
            </a:r>
            <a:r>
              <a:rPr kumimoji="1" lang="zh-CN" altLang="en-US" sz="2200" dirty="0"/>
              <a:t>占了）</a:t>
            </a:r>
            <a:endParaRPr kumimoji="1" lang="en-US" altLang="zh-CN" sz="2200" dirty="0"/>
          </a:p>
          <a:p>
            <a:pPr marL="457200" lvl="1" indent="0">
              <a:buNone/>
            </a:pPr>
            <a:endParaRPr kumimoji="1" lang="en-US" altLang="zh-CN" dirty="0"/>
          </a:p>
          <a:p>
            <a:endParaRPr kumimoji="1" lang="en-US" altLang="zh-CN" dirty="0"/>
          </a:p>
        </p:txBody>
      </p:sp>
      <p:sp>
        <p:nvSpPr>
          <p:cNvPr id="4" name="灯片编号占位符 3">
            <a:extLst>
              <a:ext uri="{FF2B5EF4-FFF2-40B4-BE49-F238E27FC236}">
                <a16:creationId xmlns:a16="http://schemas.microsoft.com/office/drawing/2014/main" id="{50D5F5AF-7B8C-42AC-B9F6-412EB22DCC92}"/>
              </a:ext>
            </a:extLst>
          </p:cNvPr>
          <p:cNvSpPr>
            <a:spLocks noGrp="1"/>
          </p:cNvSpPr>
          <p:nvPr>
            <p:ph type="sldNum" sz="quarter" idx="12"/>
          </p:nvPr>
        </p:nvSpPr>
        <p:spPr/>
        <p:txBody>
          <a:bodyPr/>
          <a:lstStyle/>
          <a:p>
            <a:fld id="{8D4D1E41-7A09-AB4A-A4E1-09765ADA2698}" type="slidenum">
              <a:rPr kumimoji="1" lang="zh-CN" altLang="en-US" smtClean="0"/>
              <a:t>153</a:t>
            </a:fld>
            <a:endParaRPr kumimoji="1" lang="zh-CN" altLang="en-US" dirty="0"/>
          </a:p>
        </p:txBody>
      </p:sp>
      <p:sp>
        <p:nvSpPr>
          <p:cNvPr id="5" name="内容占位符 2">
            <a:extLst>
              <a:ext uri="{FF2B5EF4-FFF2-40B4-BE49-F238E27FC236}">
                <a16:creationId xmlns:a16="http://schemas.microsoft.com/office/drawing/2014/main" id="{E691B047-6D3B-4680-AF13-4CEDF9664617}"/>
              </a:ext>
            </a:extLst>
          </p:cNvPr>
          <p:cNvSpPr txBox="1">
            <a:spLocks/>
          </p:cNvSpPr>
          <p:nvPr/>
        </p:nvSpPr>
        <p:spPr>
          <a:xfrm>
            <a:off x="6184669" y="1510758"/>
            <a:ext cx="5436524" cy="484559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600" dirty="0"/>
              <a:t>解决方案：</a:t>
            </a:r>
          </a:p>
          <a:p>
            <a:pPr lvl="1">
              <a:lnSpc>
                <a:spcPct val="120000"/>
              </a:lnSpc>
            </a:pPr>
            <a:r>
              <a:rPr lang="en-US" altLang="zh-CN" dirty="0"/>
              <a:t>给UDP增加拥塞控制机制</a:t>
            </a:r>
          </a:p>
          <a:p>
            <a:pPr>
              <a:lnSpc>
                <a:spcPct val="120000"/>
              </a:lnSpc>
            </a:pPr>
            <a:r>
              <a:rPr lang="en-US" altLang="zh-CN" sz="2600" dirty="0">
                <a:solidFill>
                  <a:srgbClr val="C00000"/>
                </a:solidFill>
              </a:rPr>
              <a:t>DCCP=UDP+</a:t>
            </a:r>
            <a:r>
              <a:rPr lang="zh-CN" altLang="en-US" sz="2600" dirty="0">
                <a:solidFill>
                  <a:srgbClr val="C00000"/>
                </a:solidFill>
              </a:rPr>
              <a:t>拥塞控制</a:t>
            </a:r>
            <a:endParaRPr lang="en-US" altLang="zh-CN" sz="2600" dirty="0">
              <a:solidFill>
                <a:srgbClr val="C00000"/>
              </a:solidFill>
            </a:endParaRPr>
          </a:p>
          <a:p>
            <a:pPr lvl="1">
              <a:lnSpc>
                <a:spcPct val="120000"/>
              </a:lnSpc>
            </a:pPr>
            <a:r>
              <a:rPr lang="zh-CN" altLang="en-US" dirty="0"/>
              <a:t>增加</a:t>
            </a:r>
            <a:r>
              <a:rPr lang="en-US" altLang="zh-CN" dirty="0"/>
              <a:t>ACK</a:t>
            </a:r>
            <a:r>
              <a:rPr lang="zh-CN" altLang="en-US" dirty="0"/>
              <a:t>报文、包序列号、面向连接等拥塞控制手段</a:t>
            </a:r>
            <a:endParaRPr lang="en-US" altLang="zh-CN" dirty="0"/>
          </a:p>
          <a:p>
            <a:pPr>
              <a:lnSpc>
                <a:spcPct val="120000"/>
              </a:lnSpc>
            </a:pPr>
            <a:r>
              <a:rPr lang="en-US" altLang="zh-CN" sz="2600" dirty="0"/>
              <a:t>DCCP</a:t>
            </a:r>
            <a:r>
              <a:rPr lang="zh-CN" altLang="en-US" sz="2600" dirty="0"/>
              <a:t>提供</a:t>
            </a:r>
            <a:r>
              <a:rPr lang="zh-CN" altLang="en-US" sz="2600" dirty="0">
                <a:solidFill>
                  <a:srgbClr val="C00000"/>
                </a:solidFill>
              </a:rPr>
              <a:t>不可靠数据报流服务</a:t>
            </a:r>
            <a:r>
              <a:rPr lang="zh-CN" altLang="en-US" sz="2600" dirty="0"/>
              <a:t>：</a:t>
            </a:r>
            <a:endParaRPr lang="en-US" altLang="zh-CN" sz="2600" dirty="0"/>
          </a:p>
          <a:p>
            <a:pPr lvl="1">
              <a:lnSpc>
                <a:spcPct val="120000"/>
              </a:lnSpc>
            </a:pPr>
            <a:r>
              <a:rPr lang="en-US" altLang="zh-CN" dirty="0"/>
              <a:t>UDP报文段可能</a:t>
            </a:r>
            <a:r>
              <a:rPr lang="zh-CN" altLang="en-US" dirty="0"/>
              <a:t>丢失、乱序到达</a:t>
            </a:r>
            <a:endParaRPr lang="en-US" altLang="zh-CN" dirty="0"/>
          </a:p>
          <a:p>
            <a:pPr lvl="1">
              <a:lnSpc>
                <a:spcPct val="120000"/>
              </a:lnSpc>
            </a:pPr>
            <a:r>
              <a:rPr lang="zh-CN" altLang="en-US" dirty="0"/>
              <a:t>无流量控制</a:t>
            </a:r>
            <a:endParaRPr lang="en-US" altLang="zh-CN" dirty="0"/>
          </a:p>
          <a:p>
            <a:pPr>
              <a:lnSpc>
                <a:spcPct val="120000"/>
              </a:lnSpc>
            </a:pPr>
            <a:r>
              <a:rPr lang="en-US" altLang="zh-CN" sz="2600" dirty="0"/>
              <a:t>DCCP</a:t>
            </a:r>
            <a:r>
              <a:rPr lang="zh-CN" altLang="en-US" sz="2600" dirty="0"/>
              <a:t>提供</a:t>
            </a:r>
            <a:r>
              <a:rPr lang="zh-CN" altLang="en-US" sz="2600" dirty="0">
                <a:solidFill>
                  <a:srgbClr val="C00000"/>
                </a:solidFill>
              </a:rPr>
              <a:t>模块化的拥塞控制</a:t>
            </a:r>
            <a:r>
              <a:rPr lang="zh-CN" altLang="en-US" sz="2600" dirty="0"/>
              <a:t>：</a:t>
            </a:r>
            <a:endParaRPr lang="en-US" altLang="zh-CN" sz="2600" dirty="0"/>
          </a:p>
          <a:p>
            <a:pPr lvl="1">
              <a:lnSpc>
                <a:spcPct val="120000"/>
              </a:lnSpc>
            </a:pPr>
            <a:r>
              <a:rPr lang="zh-CN" altLang="en-US" dirty="0"/>
              <a:t>应用可以根据需要，选择不同的拥塞控制机制</a:t>
            </a:r>
            <a:endParaRPr lang="en-US" altLang="zh-CN" dirty="0"/>
          </a:p>
          <a:p>
            <a:endParaRPr lang="en-US" altLang="zh-CN" dirty="0"/>
          </a:p>
          <a:p>
            <a:pPr lvl="1"/>
            <a:endParaRPr lang="en-US" altLang="zh-CN" dirty="0"/>
          </a:p>
          <a:p>
            <a:pPr lvl="1"/>
            <a:endParaRPr lang="zh-CN" altLang="en-US" dirty="0"/>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6.8.4  DCCP</a:t>
            </a:r>
            <a:endParaRPr kumimoji="1" lang="zh-CN" altLang="en-US" dirty="0"/>
          </a:p>
        </p:txBody>
      </p:sp>
    </p:spTree>
    <p:extLst>
      <p:ext uri="{BB962C8B-B14F-4D97-AF65-F5344CB8AC3E}">
        <p14:creationId xmlns:p14="http://schemas.microsoft.com/office/powerpoint/2010/main" val="12146083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CCD4D8-B42A-4CB1-8C40-DC4BA94A7F55}"/>
              </a:ext>
            </a:extLst>
          </p:cNvPr>
          <p:cNvSpPr>
            <a:spLocks noGrp="1"/>
          </p:cNvSpPr>
          <p:nvPr>
            <p:ph type="title"/>
          </p:nvPr>
        </p:nvSpPr>
        <p:spPr/>
        <p:txBody>
          <a:bodyPr/>
          <a:lstStyle/>
          <a:p>
            <a:r>
              <a:rPr lang="en-US" altLang="zh-CN" dirty="0"/>
              <a:t>DCCP</a:t>
            </a:r>
            <a:r>
              <a:rPr lang="zh-CN" altLang="en-US" dirty="0"/>
              <a:t>的报文格式</a:t>
            </a:r>
          </a:p>
        </p:txBody>
      </p:sp>
      <p:sp>
        <p:nvSpPr>
          <p:cNvPr id="4" name="灯片编号占位符 3">
            <a:extLst>
              <a:ext uri="{FF2B5EF4-FFF2-40B4-BE49-F238E27FC236}">
                <a16:creationId xmlns:a16="http://schemas.microsoft.com/office/drawing/2014/main" id="{8CAB6B7E-DE75-436F-A47D-70BC0B6254D9}"/>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154</a:t>
            </a:fld>
            <a:endParaRPr kumimoji="1" lang="zh-CN" altLang="en-US" dirty="0"/>
          </a:p>
        </p:txBody>
      </p:sp>
      <p:graphicFrame>
        <p:nvGraphicFramePr>
          <p:cNvPr id="7" name="表格 6">
            <a:extLst>
              <a:ext uri="{FF2B5EF4-FFF2-40B4-BE49-F238E27FC236}">
                <a16:creationId xmlns:a16="http://schemas.microsoft.com/office/drawing/2014/main" id="{9EF3A30B-2D49-44D2-A416-9ED3AAC05C0B}"/>
              </a:ext>
            </a:extLst>
          </p:cNvPr>
          <p:cNvGraphicFramePr>
            <a:graphicFrameLocks noGrp="1"/>
          </p:cNvGraphicFramePr>
          <p:nvPr>
            <p:extLst/>
          </p:nvPr>
        </p:nvGraphicFramePr>
        <p:xfrm>
          <a:off x="5619404" y="1725534"/>
          <a:ext cx="3273540" cy="1790004"/>
        </p:xfrm>
        <a:graphic>
          <a:graphicData uri="http://schemas.openxmlformats.org/drawingml/2006/table">
            <a:tbl>
              <a:tblPr/>
              <a:tblGrid>
                <a:gridCol w="3273540">
                  <a:extLst>
                    <a:ext uri="{9D8B030D-6E8A-4147-A177-3AD203B41FA5}">
                      <a16:colId xmlns:a16="http://schemas.microsoft.com/office/drawing/2014/main" val="968006054"/>
                    </a:ext>
                  </a:extLst>
                </a:gridCol>
              </a:tblGrid>
              <a:tr h="44785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Generic Header </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621343600"/>
                  </a:ext>
                </a:extLst>
              </a:tr>
              <a:tr h="44785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Additional Fields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192623057"/>
                  </a:ext>
                </a:extLst>
              </a:tr>
              <a:tr h="44644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Options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203682367"/>
                  </a:ext>
                </a:extLst>
              </a:tr>
              <a:tr h="44785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Application Payload</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981723130"/>
                  </a:ext>
                </a:extLst>
              </a:tr>
            </a:tbl>
          </a:graphicData>
        </a:graphic>
      </p:graphicFrame>
      <p:graphicFrame>
        <p:nvGraphicFramePr>
          <p:cNvPr id="8" name="Group 35">
            <a:extLst>
              <a:ext uri="{FF2B5EF4-FFF2-40B4-BE49-F238E27FC236}">
                <a16:creationId xmlns:a16="http://schemas.microsoft.com/office/drawing/2014/main" id="{51ED827F-9F34-42BB-BFA9-107CE8444796}"/>
              </a:ext>
            </a:extLst>
          </p:cNvPr>
          <p:cNvGraphicFramePr>
            <a:graphicFrameLocks/>
          </p:cNvGraphicFramePr>
          <p:nvPr>
            <p:extLst/>
          </p:nvPr>
        </p:nvGraphicFramePr>
        <p:xfrm>
          <a:off x="785590" y="4009217"/>
          <a:ext cx="5508015" cy="2074039"/>
        </p:xfrm>
        <a:graphic>
          <a:graphicData uri="http://schemas.openxmlformats.org/drawingml/2006/table">
            <a:tbl>
              <a:tblPr/>
              <a:tblGrid>
                <a:gridCol w="466849">
                  <a:extLst>
                    <a:ext uri="{9D8B030D-6E8A-4147-A177-3AD203B41FA5}">
                      <a16:colId xmlns:a16="http://schemas.microsoft.com/office/drawing/2014/main" val="2028845829"/>
                    </a:ext>
                  </a:extLst>
                </a:gridCol>
                <a:gridCol w="726209">
                  <a:extLst>
                    <a:ext uri="{9D8B030D-6E8A-4147-A177-3AD203B41FA5}">
                      <a16:colId xmlns:a16="http://schemas.microsoft.com/office/drawing/2014/main" val="648978333"/>
                    </a:ext>
                  </a:extLst>
                </a:gridCol>
                <a:gridCol w="165190">
                  <a:extLst>
                    <a:ext uri="{9D8B030D-6E8A-4147-A177-3AD203B41FA5}">
                      <a16:colId xmlns:a16="http://schemas.microsoft.com/office/drawing/2014/main" val="720241059"/>
                    </a:ext>
                  </a:extLst>
                </a:gridCol>
                <a:gridCol w="713241">
                  <a:extLst>
                    <a:ext uri="{9D8B030D-6E8A-4147-A177-3AD203B41FA5}">
                      <a16:colId xmlns:a16="http://schemas.microsoft.com/office/drawing/2014/main" val="1399084303"/>
                    </a:ext>
                  </a:extLst>
                </a:gridCol>
                <a:gridCol w="687305">
                  <a:extLst>
                    <a:ext uri="{9D8B030D-6E8A-4147-A177-3AD203B41FA5}">
                      <a16:colId xmlns:a16="http://schemas.microsoft.com/office/drawing/2014/main" val="2208785724"/>
                    </a:ext>
                  </a:extLst>
                </a:gridCol>
                <a:gridCol w="2749221">
                  <a:extLst>
                    <a:ext uri="{9D8B030D-6E8A-4147-A177-3AD203B41FA5}">
                      <a16:colId xmlns:a16="http://schemas.microsoft.com/office/drawing/2014/main" val="28999969"/>
                    </a:ext>
                  </a:extLst>
                </a:gridCol>
              </a:tblGrid>
              <a:tr h="481742">
                <a:tc gridSpan="5">
                  <a:txBody>
                    <a:bodyPr/>
                    <a:lstStyle>
                      <a:lvl1pPr eaLnBrk="0" hangingPunct="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Source Port </a:t>
                      </a:r>
                    </a:p>
                  </a:txBody>
                  <a:tcPr marL="86985" marR="86985" marT="43492" marB="434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lvl1pPr eaLnBrk="0" hangingPunct="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zh-CN" sz="1500" b="0" i="0" u="none" strike="noStrike" cap="none" normalizeH="0" baseline="0">
                          <a:ln>
                            <a:noFill/>
                          </a:ln>
                          <a:solidFill>
                            <a:schemeClr val="tx1"/>
                          </a:solidFill>
                          <a:effectLst/>
                          <a:latin typeface="Arial" panose="020B0604020202020204" pitchFamily="34" charset="0"/>
                          <a:ea typeface="宋体" panose="02010600030101010101" pitchFamily="2" charset="-122"/>
                        </a:rPr>
                        <a:t>Destination Port </a:t>
                      </a:r>
                    </a:p>
                  </a:txBody>
                  <a:tcPr marL="69895" marR="69895" marT="34947" marB="349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687140216"/>
                  </a:ext>
                </a:extLst>
              </a:tr>
              <a:tr h="535862">
                <a:tc gridSpan="3">
                  <a:txBody>
                    <a:bodyPr/>
                    <a:lstStyle>
                      <a:lvl1pPr eaLnBrk="0" hangingPunct="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zh-CN" sz="1500" b="0" i="0" u="none" strike="noStrike" cap="none" normalizeH="0" baseline="0">
                          <a:ln>
                            <a:noFill/>
                          </a:ln>
                          <a:solidFill>
                            <a:schemeClr val="tx1"/>
                          </a:solidFill>
                          <a:effectLst/>
                          <a:latin typeface="Arial" panose="020B0604020202020204" pitchFamily="34" charset="0"/>
                          <a:ea typeface="宋体" panose="02010600030101010101" pitchFamily="2" charset="-122"/>
                        </a:rPr>
                        <a:t>Data Offset </a:t>
                      </a:r>
                    </a:p>
                  </a:txBody>
                  <a:tcPr marL="86985" marR="86985" marT="43492" marB="434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c>
                  <a:txBody>
                    <a:bodyPr/>
                    <a:lstStyle>
                      <a:lvl1pPr eaLnBrk="0" hangingPunct="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zh-CN" sz="1500" b="0" i="0" u="none" strike="noStrike" cap="none" normalizeH="0" baseline="0">
                          <a:ln>
                            <a:noFill/>
                          </a:ln>
                          <a:solidFill>
                            <a:schemeClr val="tx1"/>
                          </a:solidFill>
                          <a:effectLst/>
                          <a:latin typeface="Arial" panose="020B0604020202020204" pitchFamily="34" charset="0"/>
                          <a:ea typeface="宋体" panose="02010600030101010101" pitchFamily="2" charset="-122"/>
                        </a:rPr>
                        <a:t>CCVal</a:t>
                      </a:r>
                    </a:p>
                  </a:txBody>
                  <a:tcPr marL="69895" marR="69895" marT="34947" marB="349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zh-CN" sz="1500" b="0" i="0" u="none" strike="noStrike" cap="none" normalizeH="0" baseline="0">
                          <a:ln>
                            <a:noFill/>
                          </a:ln>
                          <a:solidFill>
                            <a:schemeClr val="tx1"/>
                          </a:solidFill>
                          <a:effectLst/>
                          <a:latin typeface="Arial" panose="020B0604020202020204" pitchFamily="34" charset="0"/>
                          <a:ea typeface="宋体" panose="02010600030101010101" pitchFamily="2" charset="-122"/>
                        </a:rPr>
                        <a:t>CsCov (4bit)</a:t>
                      </a:r>
                    </a:p>
                  </a:txBody>
                  <a:tcPr marL="69895" marR="69895" marT="34947" marB="349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Checksum </a:t>
                      </a:r>
                    </a:p>
                  </a:txBody>
                  <a:tcPr marL="69895" marR="69895" marT="34947" marB="349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552908705"/>
                  </a:ext>
                </a:extLst>
              </a:tr>
              <a:tr h="535862">
                <a:tc>
                  <a:txBody>
                    <a:bodyPr/>
                    <a:lstStyle>
                      <a:lvl1pPr eaLnBrk="0" hangingPunct="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Res</a:t>
                      </a:r>
                    </a:p>
                  </a:txBody>
                  <a:tcPr marL="69895" marR="69895" marT="34947" marB="3494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zh-CN" sz="1500" b="0" i="0" u="none" strike="noStrike" cap="none" normalizeH="0" baseline="0">
                          <a:ln>
                            <a:noFill/>
                          </a:ln>
                          <a:solidFill>
                            <a:schemeClr val="tx1"/>
                          </a:solidFill>
                          <a:effectLst/>
                          <a:latin typeface="Arial" panose="020B0604020202020204" pitchFamily="34" charset="0"/>
                          <a:ea typeface="宋体" panose="02010600030101010101" pitchFamily="2" charset="-122"/>
                        </a:rPr>
                        <a:t>Type (4bit)</a:t>
                      </a:r>
                    </a:p>
                  </a:txBody>
                  <a:tcPr marL="69895" marR="69895" marT="34947" marB="349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zh-CN" sz="13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p>
                  </a:txBody>
                  <a:tcPr marL="69895" marR="69895" marT="34947" marB="349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lvl1pPr eaLnBrk="0" hangingPunct="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zh-CN" sz="1500" b="0" i="0" u="none" strike="noStrike" cap="none" normalizeH="0" baseline="0">
                          <a:ln>
                            <a:noFill/>
                          </a:ln>
                          <a:solidFill>
                            <a:schemeClr val="tx1"/>
                          </a:solidFill>
                          <a:effectLst/>
                          <a:latin typeface="Arial" panose="020B0604020202020204" pitchFamily="34" charset="0"/>
                          <a:ea typeface="宋体" panose="02010600030101010101" pitchFamily="2" charset="-122"/>
                        </a:rPr>
                        <a:t>Reserved</a:t>
                      </a:r>
                    </a:p>
                  </a:txBody>
                  <a:tcPr marL="86985" marR="86985" marT="43492" marB="434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a:txBody>
                    <a:bodyPr/>
                    <a:lstStyle>
                      <a:lvl1pPr eaLnBrk="0" hangingPunct="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zh-CN" sz="1500" b="0" i="0" u="none" strike="noStrike" cap="none" normalizeH="0" baseline="0">
                          <a:ln>
                            <a:noFill/>
                          </a:ln>
                          <a:solidFill>
                            <a:schemeClr val="tx1"/>
                          </a:solidFill>
                          <a:effectLst/>
                          <a:latin typeface="Arial" panose="020B0604020202020204" pitchFamily="34" charset="0"/>
                          <a:ea typeface="宋体" panose="02010600030101010101" pitchFamily="2" charset="-122"/>
                        </a:rPr>
                        <a:t>Sequence Number (high bits) </a:t>
                      </a:r>
                    </a:p>
                  </a:txBody>
                  <a:tcPr marL="69895" marR="69895" marT="34947" marB="3494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806138942"/>
                  </a:ext>
                </a:extLst>
              </a:tr>
              <a:tr h="520573">
                <a:tc gridSpan="6">
                  <a:txBody>
                    <a:bodyPr/>
                    <a:lstStyle>
                      <a:lvl1pPr eaLnBrk="0" hangingPunct="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Sequence Number (low bits) </a:t>
                      </a:r>
                    </a:p>
                  </a:txBody>
                  <a:tcPr marL="86985" marR="86985" marT="43492" marB="4349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751860682"/>
                  </a:ext>
                </a:extLst>
              </a:tr>
            </a:tbl>
          </a:graphicData>
        </a:graphic>
      </p:graphicFrame>
      <p:sp>
        <p:nvSpPr>
          <p:cNvPr id="9" name="TextBox 4">
            <a:extLst>
              <a:ext uri="{FF2B5EF4-FFF2-40B4-BE49-F238E27FC236}">
                <a16:creationId xmlns:a16="http://schemas.microsoft.com/office/drawing/2014/main" id="{3D53FE6D-D9A8-4AF9-8066-227D5B113503}"/>
              </a:ext>
            </a:extLst>
          </p:cNvPr>
          <p:cNvSpPr txBox="1">
            <a:spLocks noChangeArrowheads="1"/>
          </p:cNvSpPr>
          <p:nvPr/>
        </p:nvSpPr>
        <p:spPr bwMode="auto">
          <a:xfrm>
            <a:off x="673022" y="3656297"/>
            <a:ext cx="2912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a:ea typeface="宋体" panose="02010600030101010101" pitchFamily="2" charset="-122"/>
              </a:rPr>
              <a:t>0</a:t>
            </a:r>
          </a:p>
        </p:txBody>
      </p:sp>
      <p:sp>
        <p:nvSpPr>
          <p:cNvPr id="10" name="TextBox 5">
            <a:extLst>
              <a:ext uri="{FF2B5EF4-FFF2-40B4-BE49-F238E27FC236}">
                <a16:creationId xmlns:a16="http://schemas.microsoft.com/office/drawing/2014/main" id="{1C11659B-731D-49C6-B9AA-AF91F18BC958}"/>
              </a:ext>
            </a:extLst>
          </p:cNvPr>
          <p:cNvSpPr txBox="1">
            <a:spLocks noChangeArrowheads="1"/>
          </p:cNvSpPr>
          <p:nvPr/>
        </p:nvSpPr>
        <p:spPr bwMode="auto">
          <a:xfrm>
            <a:off x="2081372" y="3656297"/>
            <a:ext cx="2912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dirty="0">
                <a:ea typeface="宋体" panose="02010600030101010101" pitchFamily="2" charset="-122"/>
              </a:rPr>
              <a:t>8</a:t>
            </a:r>
          </a:p>
        </p:txBody>
      </p:sp>
      <p:sp>
        <p:nvSpPr>
          <p:cNvPr id="11" name="TextBox 6">
            <a:extLst>
              <a:ext uri="{FF2B5EF4-FFF2-40B4-BE49-F238E27FC236}">
                <a16:creationId xmlns:a16="http://schemas.microsoft.com/office/drawing/2014/main" id="{54BC353B-8666-4C22-AF50-6098DDDCBC11}"/>
              </a:ext>
            </a:extLst>
          </p:cNvPr>
          <p:cNvSpPr txBox="1">
            <a:spLocks noChangeArrowheads="1"/>
          </p:cNvSpPr>
          <p:nvPr/>
        </p:nvSpPr>
        <p:spPr bwMode="auto">
          <a:xfrm>
            <a:off x="3323786" y="3656297"/>
            <a:ext cx="4839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dirty="0">
                <a:ea typeface="宋体" panose="02010600030101010101" pitchFamily="2" charset="-122"/>
              </a:rPr>
              <a:t>16</a:t>
            </a:r>
          </a:p>
        </p:txBody>
      </p:sp>
      <p:sp>
        <p:nvSpPr>
          <p:cNvPr id="12" name="TextBox 7">
            <a:extLst>
              <a:ext uri="{FF2B5EF4-FFF2-40B4-BE49-F238E27FC236}">
                <a16:creationId xmlns:a16="http://schemas.microsoft.com/office/drawing/2014/main" id="{D0E4132A-5A49-4D57-880C-11CA7EFA8BE8}"/>
              </a:ext>
            </a:extLst>
          </p:cNvPr>
          <p:cNvSpPr txBox="1">
            <a:spLocks noChangeArrowheads="1"/>
          </p:cNvSpPr>
          <p:nvPr/>
        </p:nvSpPr>
        <p:spPr bwMode="auto">
          <a:xfrm>
            <a:off x="4776643" y="3656297"/>
            <a:ext cx="4839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dirty="0">
                <a:ea typeface="宋体" panose="02010600030101010101" pitchFamily="2" charset="-122"/>
              </a:rPr>
              <a:t>24</a:t>
            </a:r>
          </a:p>
        </p:txBody>
      </p:sp>
      <p:graphicFrame>
        <p:nvGraphicFramePr>
          <p:cNvPr id="13" name="Group 36">
            <a:extLst>
              <a:ext uri="{FF2B5EF4-FFF2-40B4-BE49-F238E27FC236}">
                <a16:creationId xmlns:a16="http://schemas.microsoft.com/office/drawing/2014/main" id="{C7493363-A432-4807-BA2F-A451B5B8D4DC}"/>
              </a:ext>
            </a:extLst>
          </p:cNvPr>
          <p:cNvGraphicFramePr>
            <a:graphicFrameLocks/>
          </p:cNvGraphicFramePr>
          <p:nvPr>
            <p:extLst/>
          </p:nvPr>
        </p:nvGraphicFramePr>
        <p:xfrm>
          <a:off x="6630023" y="4021574"/>
          <a:ext cx="4969336" cy="1402541"/>
        </p:xfrm>
        <a:graphic>
          <a:graphicData uri="http://schemas.openxmlformats.org/drawingml/2006/table">
            <a:tbl>
              <a:tblPr/>
              <a:tblGrid>
                <a:gridCol w="426133">
                  <a:extLst>
                    <a:ext uri="{9D8B030D-6E8A-4147-A177-3AD203B41FA5}">
                      <a16:colId xmlns:a16="http://schemas.microsoft.com/office/drawing/2014/main" val="3898683747"/>
                    </a:ext>
                  </a:extLst>
                </a:gridCol>
                <a:gridCol w="617122">
                  <a:extLst>
                    <a:ext uri="{9D8B030D-6E8A-4147-A177-3AD203B41FA5}">
                      <a16:colId xmlns:a16="http://schemas.microsoft.com/office/drawing/2014/main" val="1284090547"/>
                    </a:ext>
                  </a:extLst>
                </a:gridCol>
                <a:gridCol w="188936">
                  <a:extLst>
                    <a:ext uri="{9D8B030D-6E8A-4147-A177-3AD203B41FA5}">
                      <a16:colId xmlns:a16="http://schemas.microsoft.com/office/drawing/2014/main" val="3685101383"/>
                    </a:ext>
                  </a:extLst>
                </a:gridCol>
                <a:gridCol w="653062">
                  <a:extLst>
                    <a:ext uri="{9D8B030D-6E8A-4147-A177-3AD203B41FA5}">
                      <a16:colId xmlns:a16="http://schemas.microsoft.com/office/drawing/2014/main" val="993527682"/>
                    </a:ext>
                  </a:extLst>
                </a:gridCol>
                <a:gridCol w="628417">
                  <a:extLst>
                    <a:ext uri="{9D8B030D-6E8A-4147-A177-3AD203B41FA5}">
                      <a16:colId xmlns:a16="http://schemas.microsoft.com/office/drawing/2014/main" val="966206874"/>
                    </a:ext>
                  </a:extLst>
                </a:gridCol>
                <a:gridCol w="2455666">
                  <a:extLst>
                    <a:ext uri="{9D8B030D-6E8A-4147-A177-3AD203B41FA5}">
                      <a16:colId xmlns:a16="http://schemas.microsoft.com/office/drawing/2014/main" val="2892869020"/>
                    </a:ext>
                  </a:extLst>
                </a:gridCol>
              </a:tblGrid>
              <a:tr h="421461">
                <a:tc gridSpan="5">
                  <a:txBody>
                    <a:bodyPr/>
                    <a:lstStyle>
                      <a:lvl1pPr eaLnBrk="0" hangingPunct="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Source Port </a:t>
                      </a:r>
                    </a:p>
                  </a:txBody>
                  <a:tcPr marL="63820" marR="63820" marT="31910" marB="319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lvl1pPr eaLnBrk="0" hangingPunct="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Destination Port </a:t>
                      </a:r>
                    </a:p>
                  </a:txBody>
                  <a:tcPr marL="63820" marR="63820" marT="31910" marB="319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491577220"/>
                  </a:ext>
                </a:extLst>
              </a:tr>
              <a:tr h="449558">
                <a:tc gridSpan="3">
                  <a:txBody>
                    <a:bodyPr/>
                    <a:lstStyle>
                      <a:lvl1pPr eaLnBrk="0" hangingPunct="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Data Offset </a:t>
                      </a:r>
                    </a:p>
                  </a:txBody>
                  <a:tcPr marL="63820" marR="63820" marT="31910" marB="319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c>
                  <a:txBody>
                    <a:bodyPr/>
                    <a:lstStyle>
                      <a:lvl1pPr eaLnBrk="0" hangingPunct="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CCVal </a:t>
                      </a:r>
                    </a:p>
                  </a:txBody>
                  <a:tcPr marL="63820" marR="63820" marT="31910" marB="319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CsCov </a:t>
                      </a:r>
                    </a:p>
                  </a:txBody>
                  <a:tcPr marL="63820" marR="63820" marT="31910" marB="319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Checksum </a:t>
                      </a:r>
                    </a:p>
                  </a:txBody>
                  <a:tcPr marL="63820" marR="63820" marT="31910" marB="319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52776794"/>
                  </a:ext>
                </a:extLst>
              </a:tr>
              <a:tr h="421461">
                <a:tc>
                  <a:txBody>
                    <a:bodyPr/>
                    <a:lstStyle>
                      <a:lvl1pPr eaLnBrk="0" hangingPunct="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Res</a:t>
                      </a:r>
                    </a:p>
                  </a:txBody>
                  <a:tcPr marL="63820" marR="63820" marT="31910" marB="319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Type</a:t>
                      </a:r>
                    </a:p>
                  </a:txBody>
                  <a:tcPr marL="63820" marR="63820" marT="31910" marB="319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63820" marR="63820" marT="31910" marB="319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3">
                  <a:txBody>
                    <a:bodyPr/>
                    <a:lstStyle>
                      <a:lvl1pPr eaLnBrk="0" hangingPunct="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Sequence Number</a:t>
                      </a:r>
                    </a:p>
                  </a:txBody>
                  <a:tcPr marL="63820" marR="63820" marT="31910" marB="319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46056122"/>
                  </a:ext>
                </a:extLst>
              </a:tr>
            </a:tbl>
          </a:graphicData>
        </a:graphic>
      </p:graphicFrame>
      <p:sp>
        <p:nvSpPr>
          <p:cNvPr id="18" name="TextBox 4">
            <a:extLst>
              <a:ext uri="{FF2B5EF4-FFF2-40B4-BE49-F238E27FC236}">
                <a16:creationId xmlns:a16="http://schemas.microsoft.com/office/drawing/2014/main" id="{DC16D545-6EBA-48F3-8B9A-9FFE9AAE8D69}"/>
              </a:ext>
            </a:extLst>
          </p:cNvPr>
          <p:cNvSpPr txBox="1">
            <a:spLocks noChangeArrowheads="1"/>
          </p:cNvSpPr>
          <p:nvPr/>
        </p:nvSpPr>
        <p:spPr bwMode="auto">
          <a:xfrm>
            <a:off x="6525869" y="3652242"/>
            <a:ext cx="2912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a:ea typeface="宋体" panose="02010600030101010101" pitchFamily="2" charset="-122"/>
              </a:rPr>
              <a:t>0</a:t>
            </a:r>
          </a:p>
        </p:txBody>
      </p:sp>
      <p:sp>
        <p:nvSpPr>
          <p:cNvPr id="19" name="TextBox 5">
            <a:extLst>
              <a:ext uri="{FF2B5EF4-FFF2-40B4-BE49-F238E27FC236}">
                <a16:creationId xmlns:a16="http://schemas.microsoft.com/office/drawing/2014/main" id="{B4495853-6DE2-4437-A8AE-2BCA02248B26}"/>
              </a:ext>
            </a:extLst>
          </p:cNvPr>
          <p:cNvSpPr txBox="1">
            <a:spLocks noChangeArrowheads="1"/>
          </p:cNvSpPr>
          <p:nvPr/>
        </p:nvSpPr>
        <p:spPr bwMode="auto">
          <a:xfrm>
            <a:off x="7722117" y="3652242"/>
            <a:ext cx="2912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dirty="0">
                <a:ea typeface="宋体" panose="02010600030101010101" pitchFamily="2" charset="-122"/>
              </a:rPr>
              <a:t>8</a:t>
            </a:r>
          </a:p>
        </p:txBody>
      </p:sp>
      <p:sp>
        <p:nvSpPr>
          <p:cNvPr id="20" name="TextBox 6">
            <a:extLst>
              <a:ext uri="{FF2B5EF4-FFF2-40B4-BE49-F238E27FC236}">
                <a16:creationId xmlns:a16="http://schemas.microsoft.com/office/drawing/2014/main" id="{B4E7C98A-89B1-45EC-B198-00E95DA3A80F}"/>
              </a:ext>
            </a:extLst>
          </p:cNvPr>
          <p:cNvSpPr txBox="1">
            <a:spLocks noChangeArrowheads="1"/>
          </p:cNvSpPr>
          <p:nvPr/>
        </p:nvSpPr>
        <p:spPr bwMode="auto">
          <a:xfrm>
            <a:off x="8872730" y="3652242"/>
            <a:ext cx="4839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dirty="0">
                <a:ea typeface="宋体" panose="02010600030101010101" pitchFamily="2" charset="-122"/>
              </a:rPr>
              <a:t>16</a:t>
            </a:r>
          </a:p>
        </p:txBody>
      </p:sp>
      <p:sp>
        <p:nvSpPr>
          <p:cNvPr id="21" name="TextBox 7">
            <a:extLst>
              <a:ext uri="{FF2B5EF4-FFF2-40B4-BE49-F238E27FC236}">
                <a16:creationId xmlns:a16="http://schemas.microsoft.com/office/drawing/2014/main" id="{775AE1A0-8DC0-4D3E-B766-CF1B13DD7AD5}"/>
              </a:ext>
            </a:extLst>
          </p:cNvPr>
          <p:cNvSpPr txBox="1">
            <a:spLocks noChangeArrowheads="1"/>
          </p:cNvSpPr>
          <p:nvPr/>
        </p:nvSpPr>
        <p:spPr bwMode="auto">
          <a:xfrm>
            <a:off x="10216034" y="3652242"/>
            <a:ext cx="4839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dirty="0">
                <a:ea typeface="宋体" panose="02010600030101010101" pitchFamily="2" charset="-122"/>
              </a:rPr>
              <a:t>24</a:t>
            </a:r>
          </a:p>
        </p:txBody>
      </p:sp>
      <p:cxnSp>
        <p:nvCxnSpPr>
          <p:cNvPr id="23" name="直接箭头连接符 22">
            <a:extLst>
              <a:ext uri="{FF2B5EF4-FFF2-40B4-BE49-F238E27FC236}">
                <a16:creationId xmlns:a16="http://schemas.microsoft.com/office/drawing/2014/main" id="{C34AF3E9-675E-45AD-BEA3-C9104F6361DA}"/>
              </a:ext>
            </a:extLst>
          </p:cNvPr>
          <p:cNvCxnSpPr>
            <a:cxnSpLocks/>
          </p:cNvCxnSpPr>
          <p:nvPr/>
        </p:nvCxnSpPr>
        <p:spPr>
          <a:xfrm flipH="1">
            <a:off x="3970679" y="1909003"/>
            <a:ext cx="1638618" cy="179708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A7346343-82F3-4F75-A522-724CA6DDCBE8}"/>
              </a:ext>
            </a:extLst>
          </p:cNvPr>
          <p:cNvCxnSpPr>
            <a:endCxn id="21" idx="0"/>
          </p:cNvCxnSpPr>
          <p:nvPr/>
        </p:nvCxnSpPr>
        <p:spPr>
          <a:xfrm>
            <a:off x="8872730" y="1909003"/>
            <a:ext cx="1585265" cy="174323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8" name="文本框 27">
            <a:extLst>
              <a:ext uri="{FF2B5EF4-FFF2-40B4-BE49-F238E27FC236}">
                <a16:creationId xmlns:a16="http://schemas.microsoft.com/office/drawing/2014/main" id="{F2DB9529-7136-47BF-9466-E0F86D36A64B}"/>
              </a:ext>
            </a:extLst>
          </p:cNvPr>
          <p:cNvSpPr txBox="1"/>
          <p:nvPr/>
        </p:nvSpPr>
        <p:spPr>
          <a:xfrm>
            <a:off x="3191193" y="6228971"/>
            <a:ext cx="1569660" cy="369332"/>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使用常规序号</a:t>
            </a:r>
          </a:p>
        </p:txBody>
      </p:sp>
      <p:sp>
        <p:nvSpPr>
          <p:cNvPr id="29" name="文本框 28">
            <a:extLst>
              <a:ext uri="{FF2B5EF4-FFF2-40B4-BE49-F238E27FC236}">
                <a16:creationId xmlns:a16="http://schemas.microsoft.com/office/drawing/2014/main" id="{04D06E64-70CA-4087-BA5D-B3628606A00E}"/>
              </a:ext>
            </a:extLst>
          </p:cNvPr>
          <p:cNvSpPr txBox="1"/>
          <p:nvPr/>
        </p:nvSpPr>
        <p:spPr>
          <a:xfrm>
            <a:off x="9114690" y="5531052"/>
            <a:ext cx="268353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使用</a:t>
            </a:r>
            <a:r>
              <a:rPr lang="en-US" altLang="zh-CN" dirty="0">
                <a:latin typeface="微软雅黑" panose="020B0503020204020204" pitchFamily="34" charset="-122"/>
                <a:ea typeface="微软雅黑" panose="020B0503020204020204" pitchFamily="34" charset="-122"/>
              </a:rPr>
              <a:t>短序号</a:t>
            </a:r>
            <a:endParaRPr lang="zh-CN" altLang="en-US" dirty="0">
              <a:latin typeface="微软雅黑" panose="020B0503020204020204" pitchFamily="34" charset="-122"/>
              <a:ea typeface="微软雅黑" panose="020B0503020204020204" pitchFamily="34" charset="-122"/>
            </a:endParaRPr>
          </a:p>
        </p:txBody>
      </p:sp>
      <p:sp>
        <p:nvSpPr>
          <p:cNvPr id="30" name="AutoShape 66">
            <a:extLst>
              <a:ext uri="{FF2B5EF4-FFF2-40B4-BE49-F238E27FC236}">
                <a16:creationId xmlns:a16="http://schemas.microsoft.com/office/drawing/2014/main" id="{2C75EFC2-0008-42DE-BD74-13B5076409A1}"/>
              </a:ext>
            </a:extLst>
          </p:cNvPr>
          <p:cNvSpPr>
            <a:spLocks noChangeArrowheads="1"/>
          </p:cNvSpPr>
          <p:nvPr/>
        </p:nvSpPr>
        <p:spPr bwMode="auto">
          <a:xfrm>
            <a:off x="1928564" y="6141103"/>
            <a:ext cx="1066800" cy="609600"/>
          </a:xfrm>
          <a:prstGeom prst="wedgeEllipseCallout">
            <a:avLst>
              <a:gd name="adj1" fmla="val -38170"/>
              <a:gd name="adj2" fmla="val -175527"/>
            </a:avLst>
          </a:prstGeom>
          <a:solidFill>
            <a:schemeClr val="bg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b="1" dirty="0">
                <a:ea typeface="宋体" panose="02010600030101010101" pitchFamily="2" charset="-122"/>
              </a:rPr>
              <a:t>X =1</a:t>
            </a:r>
          </a:p>
        </p:txBody>
      </p:sp>
      <p:sp>
        <p:nvSpPr>
          <p:cNvPr id="32" name="AutoShape 66">
            <a:extLst>
              <a:ext uri="{FF2B5EF4-FFF2-40B4-BE49-F238E27FC236}">
                <a16:creationId xmlns:a16="http://schemas.microsoft.com/office/drawing/2014/main" id="{7ED61A92-4ED5-4E7F-9C70-82D1A27CF7E2}"/>
              </a:ext>
            </a:extLst>
          </p:cNvPr>
          <p:cNvSpPr>
            <a:spLocks noChangeArrowheads="1"/>
          </p:cNvSpPr>
          <p:nvPr/>
        </p:nvSpPr>
        <p:spPr bwMode="auto">
          <a:xfrm>
            <a:off x="7685078" y="5988703"/>
            <a:ext cx="1066800" cy="609600"/>
          </a:xfrm>
          <a:prstGeom prst="wedgeEllipseCallout">
            <a:avLst>
              <a:gd name="adj1" fmla="val -38170"/>
              <a:gd name="adj2" fmla="val -175527"/>
            </a:avLst>
          </a:prstGeom>
          <a:solidFill>
            <a:schemeClr val="bg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b="1" dirty="0">
                <a:ea typeface="宋体" panose="02010600030101010101" pitchFamily="2" charset="-122"/>
              </a:rPr>
              <a:t>X =0</a:t>
            </a:r>
          </a:p>
        </p:txBody>
      </p:sp>
      <p:sp>
        <p:nvSpPr>
          <p:cNvPr id="22" name="矩形 21">
            <a:extLst>
              <a:ext uri="{FF2B5EF4-FFF2-40B4-BE49-F238E27FC236}">
                <a16:creationId xmlns:a16="http://schemas.microsoft.com/office/drawing/2014/main" id="{B3C72BFD-5115-47B0-BFED-8C2ABD0DE137}"/>
              </a:ext>
            </a:extLst>
          </p:cNvPr>
          <p:cNvSpPr/>
          <p:nvPr/>
        </p:nvSpPr>
        <p:spPr>
          <a:xfrm>
            <a:off x="462860" y="2163345"/>
            <a:ext cx="3769112" cy="106685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微软雅黑" panose="020B0503020204020204" pitchFamily="34" charset="-122"/>
                <a:ea typeface="微软雅黑" panose="020B0503020204020204" pitchFamily="34" charset="-122"/>
              </a:rPr>
              <a:t>传输层</a:t>
            </a:r>
          </a:p>
        </p:txBody>
      </p:sp>
      <p:sp>
        <p:nvSpPr>
          <p:cNvPr id="24" name="矩形 23">
            <a:extLst>
              <a:ext uri="{FF2B5EF4-FFF2-40B4-BE49-F238E27FC236}">
                <a16:creationId xmlns:a16="http://schemas.microsoft.com/office/drawing/2014/main" id="{69A05EC3-D3BD-461B-B4B6-C0B65BF11837}"/>
              </a:ext>
            </a:extLst>
          </p:cNvPr>
          <p:cNvSpPr/>
          <p:nvPr/>
        </p:nvSpPr>
        <p:spPr>
          <a:xfrm>
            <a:off x="3253454" y="2430471"/>
            <a:ext cx="903248" cy="540834"/>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solidFill>
                  <a:schemeClr val="tx1"/>
                </a:solidFill>
              </a:rPr>
              <a:t>UDP</a:t>
            </a:r>
            <a:endParaRPr lang="zh-CN" altLang="en-US" dirty="0">
              <a:solidFill>
                <a:schemeClr val="tx1"/>
              </a:solidFill>
            </a:endParaRPr>
          </a:p>
        </p:txBody>
      </p:sp>
      <p:sp>
        <p:nvSpPr>
          <p:cNvPr id="25" name="矩形 24">
            <a:extLst>
              <a:ext uri="{FF2B5EF4-FFF2-40B4-BE49-F238E27FC236}">
                <a16:creationId xmlns:a16="http://schemas.microsoft.com/office/drawing/2014/main" id="{CB2379A0-41C9-4FEB-AC16-96D39A33BAD1}"/>
              </a:ext>
            </a:extLst>
          </p:cNvPr>
          <p:cNvSpPr/>
          <p:nvPr/>
        </p:nvSpPr>
        <p:spPr>
          <a:xfrm>
            <a:off x="2287945" y="2430471"/>
            <a:ext cx="903248" cy="540834"/>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solidFill>
                  <a:schemeClr val="tx1"/>
                </a:solidFill>
              </a:rPr>
              <a:t>TCP</a:t>
            </a:r>
            <a:endParaRPr lang="zh-CN" altLang="en-US" dirty="0">
              <a:solidFill>
                <a:schemeClr val="tx1"/>
              </a:solidFill>
            </a:endParaRPr>
          </a:p>
        </p:txBody>
      </p:sp>
      <p:sp>
        <p:nvSpPr>
          <p:cNvPr id="27" name="矩形 26">
            <a:extLst>
              <a:ext uri="{FF2B5EF4-FFF2-40B4-BE49-F238E27FC236}">
                <a16:creationId xmlns:a16="http://schemas.microsoft.com/office/drawing/2014/main" id="{CAF77D57-689F-4292-823A-25F712FEF05D}"/>
              </a:ext>
            </a:extLst>
          </p:cNvPr>
          <p:cNvSpPr/>
          <p:nvPr/>
        </p:nvSpPr>
        <p:spPr>
          <a:xfrm>
            <a:off x="1322436" y="2430471"/>
            <a:ext cx="903248" cy="540834"/>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solidFill>
                  <a:schemeClr val="tx1"/>
                </a:solidFill>
              </a:rPr>
              <a:t>DCCP</a:t>
            </a:r>
            <a:endParaRPr lang="zh-CN" altLang="en-US" dirty="0">
              <a:solidFill>
                <a:schemeClr val="tx1"/>
              </a:solidFill>
            </a:endParaRPr>
          </a:p>
        </p:txBody>
      </p:sp>
      <p:sp>
        <p:nvSpPr>
          <p:cNvPr id="3" name="文本框 2"/>
          <p:cNvSpPr txBox="1"/>
          <p:nvPr/>
        </p:nvSpPr>
        <p:spPr>
          <a:xfrm>
            <a:off x="383090" y="1647177"/>
            <a:ext cx="2845270"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DCCP位于传输层</a:t>
            </a:r>
            <a:endParaRPr lang="zh-CN" altLang="en-US" sz="2000"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5619404" y="1284818"/>
            <a:ext cx="3253326" cy="400110"/>
          </a:xfrm>
          <a:prstGeom prst="rect">
            <a:avLst/>
          </a:prstGeom>
          <a:noFill/>
        </p:spPr>
        <p:txBody>
          <a:bodyPr wrap="square" rtlCol="0">
            <a:spAutoFit/>
          </a:bodyPr>
          <a:lstStyle/>
          <a:p>
            <a:pPr algn="ctr"/>
            <a:r>
              <a:rPr lang="en-US" altLang="zh-CN" sz="2000" dirty="0" err="1">
                <a:latin typeface="微软雅黑" panose="020B0503020204020204" pitchFamily="34" charset="-122"/>
                <a:ea typeface="微软雅黑" panose="020B0503020204020204" pitchFamily="34" charset="-122"/>
              </a:rPr>
              <a:t>DCCP报</a:t>
            </a:r>
            <a:r>
              <a:rPr lang="zh-CN" altLang="en-US" sz="2000" dirty="0">
                <a:latin typeface="微软雅黑" panose="020B0503020204020204" pitchFamily="34" charset="-122"/>
                <a:ea typeface="微软雅黑" panose="020B0503020204020204" pitchFamily="34" charset="-122"/>
              </a:rPr>
              <a:t>文</a:t>
            </a:r>
            <a:r>
              <a:rPr lang="en-US" altLang="zh-CN" sz="2000" dirty="0" err="1">
                <a:latin typeface="微软雅黑" panose="020B0503020204020204" pitchFamily="34" charset="-122"/>
                <a:ea typeface="微软雅黑" panose="020B0503020204020204" pitchFamily="34" charset="-122"/>
              </a:rPr>
              <a:t>包括四个域</a:t>
            </a:r>
            <a:endParaRPr lang="zh-CN" altLang="en-US" sz="2000" dirty="0">
              <a:latin typeface="微软雅黑" panose="020B0503020204020204" pitchFamily="34" charset="-122"/>
              <a:ea typeface="微软雅黑" panose="020B0503020204020204" pitchFamily="34" charset="-122"/>
            </a:endParaRPr>
          </a:p>
        </p:txBody>
      </p:sp>
      <p:sp>
        <p:nvSpPr>
          <p:cNvPr id="33"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6.8.4  DCCP</a:t>
            </a:r>
            <a:endParaRPr kumimoji="1" lang="zh-CN" altLang="en-US" dirty="0"/>
          </a:p>
        </p:txBody>
      </p:sp>
    </p:spTree>
    <p:extLst>
      <p:ext uri="{BB962C8B-B14F-4D97-AF65-F5344CB8AC3E}">
        <p14:creationId xmlns:p14="http://schemas.microsoft.com/office/powerpoint/2010/main" val="336977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linds(horizontal)">
                                      <p:cBhvr>
                                        <p:cTn id="10" dur="500"/>
                                        <p:tgtEl>
                                          <p:spTgt spid="28"/>
                                        </p:tgtEl>
                                      </p:cBhvr>
                                    </p:animEffect>
                                  </p:childTnLst>
                                </p:cTn>
                              </p:par>
                              <p:par>
                                <p:cTn id="11" presetID="3"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blinds(horizontal)">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linds(horizontal)">
                                      <p:cBhvr>
                                        <p:cTn id="35" dur="500"/>
                                        <p:tgtEl>
                                          <p:spTgt spid="13"/>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blinds(horizontal)">
                                      <p:cBhvr>
                                        <p:cTn id="38" dur="500"/>
                                        <p:tgtEl>
                                          <p:spTgt spid="19"/>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blinds(horizontal)">
                                      <p:cBhvr>
                                        <p:cTn id="41" dur="500"/>
                                        <p:tgtEl>
                                          <p:spTgt spid="20"/>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linds(horizontal)">
                                      <p:cBhvr>
                                        <p:cTn id="44" dur="500"/>
                                        <p:tgtEl>
                                          <p:spTgt spid="21"/>
                                        </p:tgtEl>
                                      </p:cBhvr>
                                    </p:animEffect>
                                  </p:childTnLst>
                                </p:cTn>
                              </p:par>
                              <p:par>
                                <p:cTn id="45" presetID="3" presetClass="entr" presetSubtype="1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blinds(horizontal)">
                                      <p:cBhvr>
                                        <p:cTn id="47" dur="500"/>
                                        <p:tgtEl>
                                          <p:spTgt spid="26"/>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blinds(horizontal)">
                                      <p:cBhvr>
                                        <p:cTn id="50" dur="500"/>
                                        <p:tgtEl>
                                          <p:spTgt spid="29"/>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blinds(horizontal)">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blinds(horizontal)">
                                      <p:cBhvr>
                                        <p:cTn id="5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8" grpId="0"/>
      <p:bldP spid="19" grpId="0"/>
      <p:bldP spid="20" grpId="0"/>
      <p:bldP spid="21" grpId="0"/>
      <p:bldP spid="28" grpId="0"/>
      <p:bldP spid="29" grpId="0"/>
      <p:bldP spid="30" grpId="0" animBg="1"/>
      <p:bldP spid="32"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24CC95-801A-4810-9166-FFB609B265E0}"/>
              </a:ext>
            </a:extLst>
          </p:cNvPr>
          <p:cNvSpPr>
            <a:spLocks noGrp="1"/>
          </p:cNvSpPr>
          <p:nvPr>
            <p:ph type="title"/>
          </p:nvPr>
        </p:nvSpPr>
        <p:spPr>
          <a:xfrm>
            <a:off x="1307508" y="365126"/>
            <a:ext cx="8220812" cy="879086"/>
          </a:xfrm>
        </p:spPr>
        <p:txBody>
          <a:bodyPr/>
          <a:lstStyle/>
          <a:p>
            <a:r>
              <a:rPr lang="en-US" altLang="zh-CN" dirty="0">
                <a:latin typeface="微软雅黑" panose="020B0503020204020204" pitchFamily="34" charset="-122"/>
                <a:ea typeface="微软雅黑" panose="020B0503020204020204" pitchFamily="34" charset="-122"/>
              </a:rPr>
              <a:t>DCCP</a:t>
            </a:r>
            <a:r>
              <a:rPr lang="zh-CN" altLang="en-US" dirty="0">
                <a:latin typeface="微软雅黑" panose="020B0503020204020204" pitchFamily="34" charset="-122"/>
                <a:ea typeface="微软雅黑" panose="020B0503020204020204" pitchFamily="34" charset="-122"/>
              </a:rPr>
              <a:t>的报文类型</a:t>
            </a:r>
          </a:p>
        </p:txBody>
      </p:sp>
      <p:sp>
        <p:nvSpPr>
          <p:cNvPr id="4" name="灯片编号占位符 3">
            <a:extLst>
              <a:ext uri="{FF2B5EF4-FFF2-40B4-BE49-F238E27FC236}">
                <a16:creationId xmlns:a16="http://schemas.microsoft.com/office/drawing/2014/main" id="{53DD68B3-19F3-457D-BE80-32F52C3E3FE9}"/>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latin typeface="微软雅黑" panose="020B0503020204020204" pitchFamily="34" charset="-122"/>
                <a:ea typeface="微软雅黑" panose="020B0503020204020204" pitchFamily="34" charset="-122"/>
              </a:rPr>
              <a:t>155</a:t>
            </a:fld>
            <a:endParaRPr kumimoji="1" lang="zh-CN" altLang="en-US" dirty="0">
              <a:latin typeface="微软雅黑" panose="020B0503020204020204" pitchFamily="34" charset="-122"/>
              <a:ea typeface="微软雅黑" panose="020B0503020204020204" pitchFamily="34" charset="-122"/>
            </a:endParaRPr>
          </a:p>
        </p:txBody>
      </p:sp>
      <p:graphicFrame>
        <p:nvGraphicFramePr>
          <p:cNvPr id="5" name="Group 47">
            <a:extLst>
              <a:ext uri="{FF2B5EF4-FFF2-40B4-BE49-F238E27FC236}">
                <a16:creationId xmlns:a16="http://schemas.microsoft.com/office/drawing/2014/main" id="{D66F7F3B-8CA7-4591-8A19-91BB1E1E49A8}"/>
              </a:ext>
            </a:extLst>
          </p:cNvPr>
          <p:cNvGraphicFramePr>
            <a:graphicFrameLocks noGrp="1"/>
          </p:cNvGraphicFramePr>
          <p:nvPr>
            <p:extLst/>
          </p:nvPr>
        </p:nvGraphicFramePr>
        <p:xfrm>
          <a:off x="1898974" y="1524000"/>
          <a:ext cx="9174639" cy="4634492"/>
        </p:xfrm>
        <a:graphic>
          <a:graphicData uri="http://schemas.openxmlformats.org/drawingml/2006/table">
            <a:tbl>
              <a:tblPr/>
              <a:tblGrid>
                <a:gridCol w="3599030">
                  <a:extLst>
                    <a:ext uri="{9D8B030D-6E8A-4147-A177-3AD203B41FA5}">
                      <a16:colId xmlns:a16="http://schemas.microsoft.com/office/drawing/2014/main" val="20000"/>
                    </a:ext>
                  </a:extLst>
                </a:gridCol>
                <a:gridCol w="5575609">
                  <a:extLst>
                    <a:ext uri="{9D8B030D-6E8A-4147-A177-3AD203B41FA5}">
                      <a16:colId xmlns:a16="http://schemas.microsoft.com/office/drawing/2014/main" val="877425932"/>
                    </a:ext>
                  </a:extLst>
                </a:gridCol>
              </a:tblGrid>
              <a:tr h="4877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Unicode MS" pitchFamily="34" charset="-122"/>
                        </a:rPr>
                        <a:t>DCCP-Request</a:t>
                      </a: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a:t>
                      </a:r>
                    </a:p>
                  </a:txBody>
                  <a:tcPr marT="45727" marB="4572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An open connection request(from client)</a:t>
                      </a:r>
                    </a:p>
                  </a:txBody>
                  <a:tcPr marT="45727" marB="4572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77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Unicode MS" pitchFamily="34" charset="-122"/>
                        </a:rPr>
                        <a:t>DCCP-Response </a:t>
                      </a:r>
                    </a:p>
                  </a:txBody>
                  <a:tcPr marT="45727" marB="4572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Unicode MS" pitchFamily="34" charset="-122"/>
                        </a:rPr>
                        <a:t>An open connection response(from server)</a:t>
                      </a:r>
                    </a:p>
                  </a:txBody>
                  <a:tcPr marT="45727" marB="4572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7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Arial Unicode MS" pitchFamily="34" charset="-122"/>
                        </a:rPr>
                        <a:t>DCCP-Ack</a:t>
                      </a:r>
                    </a:p>
                  </a:txBody>
                  <a:tcPr marT="45727" marB="4572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Unicode MS" pitchFamily="34" charset="-122"/>
                        </a:rPr>
                        <a:t>Transmit ack info</a:t>
                      </a:r>
                    </a:p>
                  </a:txBody>
                  <a:tcPr marT="45727" marB="4572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918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Unicode MS" pitchFamily="34" charset="-122"/>
                        </a:rPr>
                        <a:t>DCCP-Data </a:t>
                      </a:r>
                    </a:p>
                  </a:txBody>
                  <a:tcPr marT="45727" marB="4572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defRPr/>
                      </a:pP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Unicode MS" pitchFamily="34" charset="-122"/>
                        </a:rPr>
                        <a:t>Transmit data</a:t>
                      </a:r>
                    </a:p>
                  </a:txBody>
                  <a:tcPr marT="45727" marB="4572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77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Arial Unicode MS" pitchFamily="34" charset="-122"/>
                        </a:rPr>
                        <a:t>DCCP-DataAck </a:t>
                      </a:r>
                    </a:p>
                  </a:txBody>
                  <a:tcPr marT="45727" marB="4572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Unicode MS" pitchFamily="34" charset="-122"/>
                        </a:rPr>
                        <a:t>DCCP-Data + DCCP-Ack</a:t>
                      </a:r>
                    </a:p>
                  </a:txBody>
                  <a:tcPr marT="45727" marB="4572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77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Arial Unicode MS" pitchFamily="34" charset="-122"/>
                        </a:rPr>
                        <a:t>DCCP-CloseReq </a:t>
                      </a:r>
                    </a:p>
                  </a:txBody>
                  <a:tcPr marT="45727" marB="4572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Unicode MS" pitchFamily="34" charset="-122"/>
                        </a:rPr>
                        <a:t>An close connection request(from server)</a:t>
                      </a:r>
                    </a:p>
                  </a:txBody>
                  <a:tcPr marT="45727" marB="4572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77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Arial Unicode MS" pitchFamily="34" charset="-122"/>
                        </a:rPr>
                        <a:t>DCCP-Close </a:t>
                      </a:r>
                      <a:endPar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Unicode MS" pitchFamily="34" charset="-122"/>
                      </a:endParaRPr>
                    </a:p>
                  </a:txBody>
                  <a:tcPr marT="45727" marB="4572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Unicode MS" pitchFamily="34" charset="-122"/>
                        </a:rPr>
                        <a:t>An close connection request(from client)</a:t>
                      </a:r>
                    </a:p>
                  </a:txBody>
                  <a:tcPr marT="45727" marB="4572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877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Arial Unicode MS" pitchFamily="34" charset="-122"/>
                        </a:rPr>
                        <a:t>DCCP-Reset </a:t>
                      </a:r>
                    </a:p>
                  </a:txBody>
                  <a:tcPr marT="45727" marB="4572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Unicode MS" pitchFamily="34" charset="-122"/>
                        </a:rPr>
                        <a:t>Destroy connection</a:t>
                      </a:r>
                    </a:p>
                  </a:txBody>
                  <a:tcPr marT="45727" marB="4572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877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Unicode MS" pitchFamily="34" charset="-122"/>
                        </a:rPr>
                        <a:t>DCCP-Sync, DCCP-</a:t>
                      </a:r>
                      <a:r>
                        <a:rPr kumimoji="0" lang="en-US" altLang="zh-CN" sz="20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cs typeface="Arial Unicode MS" pitchFamily="34" charset="-122"/>
                        </a:rPr>
                        <a:t>SyncAck</a:t>
                      </a: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Unicode MS" pitchFamily="34" charset="-122"/>
                        </a:rPr>
                        <a:t> </a:t>
                      </a:r>
                    </a:p>
                  </a:txBody>
                  <a:tcPr marT="45727" marB="4572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Unicode MS" pitchFamily="34" charset="-122"/>
                        </a:rPr>
                        <a:t>Recover synchronization after bursts of loss and recover from half-open connections</a:t>
                      </a:r>
                    </a:p>
                  </a:txBody>
                  <a:tcPr marT="45727" marB="4572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6" name="左大括号 5">
            <a:extLst>
              <a:ext uri="{FF2B5EF4-FFF2-40B4-BE49-F238E27FC236}">
                <a16:creationId xmlns:a16="http://schemas.microsoft.com/office/drawing/2014/main" id="{36250D0F-A0BB-4888-B1D8-B596B6A20A17}"/>
              </a:ext>
            </a:extLst>
          </p:cNvPr>
          <p:cNvSpPr/>
          <p:nvPr/>
        </p:nvSpPr>
        <p:spPr>
          <a:xfrm>
            <a:off x="1505639" y="1524000"/>
            <a:ext cx="381957" cy="145337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E6C73E79-EFCE-45A8-BE4B-4432EE2DBB95}"/>
              </a:ext>
            </a:extLst>
          </p:cNvPr>
          <p:cNvSpPr txBox="1"/>
          <p:nvPr/>
        </p:nvSpPr>
        <p:spPr>
          <a:xfrm>
            <a:off x="1" y="2053568"/>
            <a:ext cx="160740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连接初始化</a:t>
            </a:r>
            <a:endParaRPr lang="en-US" altLang="zh-CN" dirty="0">
              <a:latin typeface="微软雅黑" panose="020B0503020204020204" pitchFamily="34" charset="-122"/>
              <a:ea typeface="微软雅黑" panose="020B0503020204020204" pitchFamily="34" charset="-122"/>
            </a:endParaRPr>
          </a:p>
        </p:txBody>
      </p:sp>
      <p:sp>
        <p:nvSpPr>
          <p:cNvPr id="8" name="左大括号 7">
            <a:extLst>
              <a:ext uri="{FF2B5EF4-FFF2-40B4-BE49-F238E27FC236}">
                <a16:creationId xmlns:a16="http://schemas.microsoft.com/office/drawing/2014/main" id="{BEF753FF-999E-43AC-8F82-FC3AE925CBB3}"/>
              </a:ext>
            </a:extLst>
          </p:cNvPr>
          <p:cNvSpPr/>
          <p:nvPr/>
        </p:nvSpPr>
        <p:spPr>
          <a:xfrm>
            <a:off x="1494261" y="2530475"/>
            <a:ext cx="381957" cy="145337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8445368-11EF-49EB-9A70-8732F8A486B4}"/>
              </a:ext>
            </a:extLst>
          </p:cNvPr>
          <p:cNvSpPr txBox="1"/>
          <p:nvPr/>
        </p:nvSpPr>
        <p:spPr>
          <a:xfrm>
            <a:off x="77831" y="3047590"/>
            <a:ext cx="160740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数据传输</a:t>
            </a:r>
            <a:endParaRPr lang="en-US" altLang="zh-CN" dirty="0">
              <a:latin typeface="微软雅黑" panose="020B0503020204020204" pitchFamily="34" charset="-122"/>
              <a:ea typeface="微软雅黑" panose="020B0503020204020204" pitchFamily="34" charset="-122"/>
            </a:endParaRPr>
          </a:p>
        </p:txBody>
      </p:sp>
      <p:sp>
        <p:nvSpPr>
          <p:cNvPr id="10" name="左大括号 9">
            <a:extLst>
              <a:ext uri="{FF2B5EF4-FFF2-40B4-BE49-F238E27FC236}">
                <a16:creationId xmlns:a16="http://schemas.microsoft.com/office/drawing/2014/main" id="{482620A2-9E09-4AE6-AC22-4500F74C8C58}"/>
              </a:ext>
            </a:extLst>
          </p:cNvPr>
          <p:cNvSpPr/>
          <p:nvPr/>
        </p:nvSpPr>
        <p:spPr>
          <a:xfrm>
            <a:off x="1499358" y="3999092"/>
            <a:ext cx="381957" cy="145337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0D20FF8E-1380-4CC2-B217-1AD909F01E1A}"/>
              </a:ext>
            </a:extLst>
          </p:cNvPr>
          <p:cNvSpPr txBox="1"/>
          <p:nvPr/>
        </p:nvSpPr>
        <p:spPr>
          <a:xfrm>
            <a:off x="248702" y="4534060"/>
            <a:ext cx="1299914"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连接终止</a:t>
            </a:r>
            <a:endParaRPr lang="en-US" altLang="zh-CN"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B6E2FE3B-7BC8-41E5-9F98-535061A16141}"/>
              </a:ext>
            </a:extLst>
          </p:cNvPr>
          <p:cNvSpPr txBox="1"/>
          <p:nvPr/>
        </p:nvSpPr>
        <p:spPr>
          <a:xfrm>
            <a:off x="49058" y="5523469"/>
            <a:ext cx="1699202"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重新同步</a:t>
            </a:r>
            <a:endParaRPr lang="en-US" altLang="zh-CN" dirty="0">
              <a:latin typeface="微软雅黑" panose="020B0503020204020204" pitchFamily="34" charset="-122"/>
              <a:ea typeface="微软雅黑" panose="020B0503020204020204" pitchFamily="34" charset="-122"/>
            </a:endParaRPr>
          </a:p>
        </p:txBody>
      </p:sp>
      <p:sp>
        <p:nvSpPr>
          <p:cNvPr id="13"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6.8.4  DCCP</a:t>
            </a:r>
            <a:endParaRPr kumimoji="1" lang="zh-CN" altLang="en-US" dirty="0"/>
          </a:p>
        </p:txBody>
      </p:sp>
    </p:spTree>
    <p:extLst>
      <p:ext uri="{BB962C8B-B14F-4D97-AF65-F5344CB8AC3E}">
        <p14:creationId xmlns:p14="http://schemas.microsoft.com/office/powerpoint/2010/main" val="147957896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D822D-6D8C-4EBA-A4B6-08702EFB4A69}"/>
              </a:ext>
            </a:extLst>
          </p:cNvPr>
          <p:cNvSpPr>
            <a:spLocks noGrp="1"/>
          </p:cNvSpPr>
          <p:nvPr>
            <p:ph type="title"/>
          </p:nvPr>
        </p:nvSpPr>
        <p:spPr/>
        <p:txBody>
          <a:bodyPr/>
          <a:lstStyle/>
          <a:p>
            <a:r>
              <a:rPr lang="en-US" altLang="zh-CN" dirty="0"/>
              <a:t>DCCP</a:t>
            </a:r>
            <a:r>
              <a:rPr lang="zh-CN" altLang="en-US" dirty="0"/>
              <a:t>连接</a:t>
            </a:r>
          </a:p>
        </p:txBody>
      </p:sp>
      <p:sp>
        <p:nvSpPr>
          <p:cNvPr id="3" name="内容占位符 2">
            <a:extLst>
              <a:ext uri="{FF2B5EF4-FFF2-40B4-BE49-F238E27FC236}">
                <a16:creationId xmlns:a16="http://schemas.microsoft.com/office/drawing/2014/main" id="{47C8F59D-0BBF-4813-82A7-E780FE9D8287}"/>
              </a:ext>
            </a:extLst>
          </p:cNvPr>
          <p:cNvSpPr>
            <a:spLocks noGrp="1"/>
          </p:cNvSpPr>
          <p:nvPr>
            <p:ph idx="1"/>
          </p:nvPr>
        </p:nvSpPr>
        <p:spPr>
          <a:xfrm>
            <a:off x="598516" y="1510758"/>
            <a:ext cx="4804757" cy="4845592"/>
          </a:xfrm>
        </p:spPr>
        <p:txBody>
          <a:bodyPr>
            <a:normAutofit/>
          </a:bodyPr>
          <a:lstStyle/>
          <a:p>
            <a:pPr>
              <a:lnSpc>
                <a:spcPct val="130000"/>
              </a:lnSpc>
            </a:pPr>
            <a:r>
              <a:rPr lang="en-US" altLang="zh-CN" sz="2600" dirty="0"/>
              <a:t>DCCP</a:t>
            </a:r>
            <a:r>
              <a:rPr lang="zh-CN" altLang="en-US" sz="2600" dirty="0"/>
              <a:t>是面向连接的，两个主机之间有一个全双工连接：</a:t>
            </a:r>
          </a:p>
          <a:p>
            <a:pPr lvl="1">
              <a:lnSpc>
                <a:spcPct val="130000"/>
              </a:lnSpc>
            </a:pPr>
            <a:r>
              <a:rPr lang="zh-CN" altLang="en-US" dirty="0"/>
              <a:t>由</a:t>
            </a:r>
            <a:r>
              <a:rPr lang="zh-CN" altLang="en-US" dirty="0">
                <a:solidFill>
                  <a:srgbClr val="FF0000"/>
                </a:solidFill>
              </a:rPr>
              <a:t>两个方向的半连接</a:t>
            </a:r>
            <a:r>
              <a:rPr lang="zh-CN" altLang="en-US" dirty="0"/>
              <a:t>组成</a:t>
            </a:r>
            <a:endParaRPr lang="en-US" altLang="zh-CN" dirty="0"/>
          </a:p>
          <a:p>
            <a:pPr lvl="1">
              <a:lnSpc>
                <a:spcPct val="130000"/>
              </a:lnSpc>
            </a:pPr>
            <a:r>
              <a:rPr lang="zh-CN" altLang="en-US" dirty="0"/>
              <a:t>以</a:t>
            </a:r>
            <a:r>
              <a:rPr lang="en-US" altLang="zh-CN" dirty="0"/>
              <a:t>A to B</a:t>
            </a:r>
            <a:r>
              <a:rPr lang="zh-CN" altLang="en-US" dirty="0"/>
              <a:t>方向的半连接为例</a:t>
            </a:r>
            <a:endParaRPr lang="en-US" altLang="zh-CN" dirty="0"/>
          </a:p>
          <a:p>
            <a:pPr lvl="2">
              <a:lnSpc>
                <a:spcPct val="130000"/>
              </a:lnSpc>
            </a:pPr>
            <a:r>
              <a:rPr lang="en-US" altLang="zh-CN" sz="2200" dirty="0"/>
              <a:t>A</a:t>
            </a:r>
            <a:r>
              <a:rPr lang="zh-CN" altLang="en-US" sz="2200" dirty="0"/>
              <a:t>向</a:t>
            </a:r>
            <a:r>
              <a:rPr lang="en-US" altLang="zh-CN" sz="2200" dirty="0"/>
              <a:t>B</a:t>
            </a:r>
            <a:r>
              <a:rPr lang="zh-CN" altLang="en-US" sz="2200" dirty="0"/>
              <a:t>发送</a:t>
            </a:r>
            <a:r>
              <a:rPr lang="en-US" altLang="zh-CN" sz="2200" dirty="0"/>
              <a:t>Data</a:t>
            </a:r>
            <a:r>
              <a:rPr lang="zh-CN" altLang="en-US" sz="2200" dirty="0"/>
              <a:t>报文段</a:t>
            </a:r>
            <a:endParaRPr lang="en-US" altLang="zh-CN" sz="2200" dirty="0"/>
          </a:p>
          <a:p>
            <a:pPr lvl="2">
              <a:lnSpc>
                <a:spcPct val="130000"/>
              </a:lnSpc>
            </a:pPr>
            <a:r>
              <a:rPr lang="en-US" altLang="zh-CN" sz="2200" dirty="0"/>
              <a:t>B</a:t>
            </a:r>
            <a:r>
              <a:rPr lang="zh-CN" altLang="en-US" sz="2200" dirty="0"/>
              <a:t>向</a:t>
            </a:r>
            <a:r>
              <a:rPr lang="en-US" altLang="zh-CN" sz="2200" dirty="0"/>
              <a:t>A</a:t>
            </a:r>
            <a:r>
              <a:rPr lang="zh-CN" altLang="en-US" sz="2200" dirty="0"/>
              <a:t>发送</a:t>
            </a:r>
            <a:r>
              <a:rPr lang="en-US" altLang="zh-CN" sz="2200" dirty="0"/>
              <a:t>ACK</a:t>
            </a:r>
            <a:r>
              <a:rPr lang="zh-CN" altLang="en-US" sz="2200" dirty="0"/>
              <a:t>报文段</a:t>
            </a:r>
            <a:endParaRPr lang="en-US" altLang="zh-CN" sz="2200" dirty="0"/>
          </a:p>
          <a:p>
            <a:pPr lvl="1">
              <a:lnSpc>
                <a:spcPct val="130000"/>
              </a:lnSpc>
            </a:pPr>
            <a:r>
              <a:rPr lang="en-US" altLang="zh-CN" dirty="0" err="1"/>
              <a:t>同一方向的ACK段和Data段</a:t>
            </a:r>
            <a:r>
              <a:rPr lang="zh-CN" altLang="en-US" dirty="0"/>
              <a:t>可以合并成</a:t>
            </a:r>
            <a:r>
              <a:rPr lang="en-US" altLang="zh-CN" dirty="0" err="1"/>
              <a:t>DataAck</a:t>
            </a:r>
            <a:r>
              <a:rPr lang="zh-CN" altLang="en-US" dirty="0"/>
              <a:t>报文段</a:t>
            </a:r>
            <a:endParaRPr lang="en-US" altLang="zh-CN" dirty="0"/>
          </a:p>
        </p:txBody>
      </p:sp>
      <p:sp>
        <p:nvSpPr>
          <p:cNvPr id="4" name="灯片编号占位符 3">
            <a:extLst>
              <a:ext uri="{FF2B5EF4-FFF2-40B4-BE49-F238E27FC236}">
                <a16:creationId xmlns:a16="http://schemas.microsoft.com/office/drawing/2014/main" id="{0F69BC43-8140-42B3-A09A-FDA7E64865E0}"/>
              </a:ext>
            </a:extLst>
          </p:cNvPr>
          <p:cNvSpPr>
            <a:spLocks noGrp="1"/>
          </p:cNvSpPr>
          <p:nvPr>
            <p:ph type="sldNum" sz="quarter" idx="12"/>
          </p:nvPr>
        </p:nvSpPr>
        <p:spPr/>
        <p:txBody>
          <a:bodyPr/>
          <a:lstStyle/>
          <a:p>
            <a:fld id="{8D4D1E41-7A09-AB4A-A4E1-09765ADA2698}" type="slidenum">
              <a:rPr kumimoji="1" lang="zh-CN" altLang="en-US" smtClean="0"/>
              <a:t>156</a:t>
            </a:fld>
            <a:endParaRPr kumimoji="1" lang="zh-CN" altLang="en-US" dirty="0"/>
          </a:p>
        </p:txBody>
      </p:sp>
      <p:pic>
        <p:nvPicPr>
          <p:cNvPr id="5" name="图片 4">
            <a:extLst>
              <a:ext uri="{FF2B5EF4-FFF2-40B4-BE49-F238E27FC236}">
                <a16:creationId xmlns:a16="http://schemas.microsoft.com/office/drawing/2014/main" id="{CB3D233D-D8EA-4910-83C6-32E972DDD26F}"/>
              </a:ext>
            </a:extLst>
          </p:cNvPr>
          <p:cNvPicPr>
            <a:picLocks noChangeAspect="1"/>
          </p:cNvPicPr>
          <p:nvPr/>
        </p:nvPicPr>
        <p:blipFill>
          <a:blip r:embed="rId3"/>
          <a:stretch>
            <a:fillRect/>
          </a:stretch>
        </p:blipFill>
        <p:spPr>
          <a:xfrm>
            <a:off x="5100675" y="2563874"/>
            <a:ext cx="6697121" cy="2169300"/>
          </a:xfrm>
          <a:prstGeom prst="rect">
            <a:avLst/>
          </a:prstGeom>
        </p:spPr>
      </p:pic>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6.8.4  DCCP</a:t>
            </a:r>
            <a:endParaRPr kumimoji="1" lang="zh-CN" altLang="en-US" dirty="0"/>
          </a:p>
        </p:txBody>
      </p:sp>
    </p:spTree>
    <p:extLst>
      <p:ext uri="{BB962C8B-B14F-4D97-AF65-F5344CB8AC3E}">
        <p14:creationId xmlns:p14="http://schemas.microsoft.com/office/powerpoint/2010/main" val="187082736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337EBE-BBC1-42E8-80BC-1C03C6295BF9}"/>
              </a:ext>
            </a:extLst>
          </p:cNvPr>
          <p:cNvSpPr>
            <a:spLocks noGrp="1"/>
          </p:cNvSpPr>
          <p:nvPr>
            <p:ph type="title"/>
          </p:nvPr>
        </p:nvSpPr>
        <p:spPr>
          <a:xfrm>
            <a:off x="1307508" y="331672"/>
            <a:ext cx="8220812" cy="879086"/>
          </a:xfrm>
        </p:spPr>
        <p:txBody>
          <a:bodyPr/>
          <a:lstStyle/>
          <a:p>
            <a:r>
              <a:rPr lang="en-US" altLang="zh-CN" dirty="0">
                <a:latin typeface="微软雅黑" panose="020B0503020204020204" pitchFamily="34" charset="-122"/>
                <a:ea typeface="微软雅黑" panose="020B0503020204020204" pitchFamily="34" charset="-122"/>
              </a:rPr>
              <a:t>DCCP</a:t>
            </a:r>
            <a:r>
              <a:rPr lang="zh-CN" altLang="en-US" dirty="0">
                <a:latin typeface="微软雅黑" panose="020B0503020204020204" pitchFamily="34" charset="-122"/>
                <a:ea typeface="微软雅黑" panose="020B0503020204020204" pitchFamily="34" charset="-122"/>
              </a:rPr>
              <a:t>的交互流程</a:t>
            </a:r>
          </a:p>
        </p:txBody>
      </p:sp>
      <p:sp>
        <p:nvSpPr>
          <p:cNvPr id="4" name="灯片编号占位符 3">
            <a:extLst>
              <a:ext uri="{FF2B5EF4-FFF2-40B4-BE49-F238E27FC236}">
                <a16:creationId xmlns:a16="http://schemas.microsoft.com/office/drawing/2014/main" id="{21F1BD67-E81C-47F3-90A3-7EF744107269}"/>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latin typeface="微软雅黑" panose="020B0503020204020204" pitchFamily="34" charset="-122"/>
                <a:ea typeface="微软雅黑" panose="020B0503020204020204" pitchFamily="34" charset="-122"/>
              </a:rPr>
              <a:t>157</a:t>
            </a:fld>
            <a:endParaRPr kumimoji="1" lang="zh-CN" altLang="en-US" dirty="0">
              <a:latin typeface="微软雅黑" panose="020B0503020204020204" pitchFamily="34" charset="-122"/>
              <a:ea typeface="微软雅黑" panose="020B0503020204020204" pitchFamily="34" charset="-122"/>
            </a:endParaRPr>
          </a:p>
        </p:txBody>
      </p:sp>
      <p:sp>
        <p:nvSpPr>
          <p:cNvPr id="24" name="Rectangle 27">
            <a:extLst>
              <a:ext uri="{FF2B5EF4-FFF2-40B4-BE49-F238E27FC236}">
                <a16:creationId xmlns:a16="http://schemas.microsoft.com/office/drawing/2014/main" id="{23B9F19B-4F12-4267-8772-5ABDCA9D4D00}"/>
              </a:ext>
            </a:extLst>
          </p:cNvPr>
          <p:cNvSpPr>
            <a:spLocks noChangeArrowheads="1"/>
          </p:cNvSpPr>
          <p:nvPr/>
        </p:nvSpPr>
        <p:spPr bwMode="auto">
          <a:xfrm>
            <a:off x="1056399" y="1622433"/>
            <a:ext cx="1066800" cy="457200"/>
          </a:xfrm>
          <a:prstGeom prst="rect">
            <a:avLst/>
          </a:prstGeom>
          <a:solidFill>
            <a:schemeClr val="bg1"/>
          </a:solidFill>
          <a:ln w="9525">
            <a:no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b="1" dirty="0">
                <a:latin typeface="微软雅黑" panose="020B0503020204020204" pitchFamily="34" charset="-122"/>
                <a:ea typeface="微软雅黑" panose="020B0503020204020204" pitchFamily="34" charset="-122"/>
              </a:rPr>
              <a:t>Client</a:t>
            </a:r>
          </a:p>
        </p:txBody>
      </p:sp>
      <p:cxnSp>
        <p:nvCxnSpPr>
          <p:cNvPr id="27" name="直接连接符 26">
            <a:extLst>
              <a:ext uri="{FF2B5EF4-FFF2-40B4-BE49-F238E27FC236}">
                <a16:creationId xmlns:a16="http://schemas.microsoft.com/office/drawing/2014/main" id="{04FCA08E-C5AF-4D87-9632-DBEECF78AA3B}"/>
              </a:ext>
            </a:extLst>
          </p:cNvPr>
          <p:cNvCxnSpPr>
            <a:cxnSpLocks/>
          </p:cNvCxnSpPr>
          <p:nvPr/>
        </p:nvCxnSpPr>
        <p:spPr>
          <a:xfrm>
            <a:off x="1656707" y="2079633"/>
            <a:ext cx="0" cy="3194894"/>
          </a:xfrm>
          <a:prstGeom prst="line">
            <a:avLst/>
          </a:prstGeom>
          <a:ln w="76200"/>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E4849C28-91DC-4F57-B0E6-07CB1E628239}"/>
              </a:ext>
            </a:extLst>
          </p:cNvPr>
          <p:cNvSpPr>
            <a:spLocks noChangeArrowheads="1"/>
          </p:cNvSpPr>
          <p:nvPr/>
        </p:nvSpPr>
        <p:spPr bwMode="auto">
          <a:xfrm>
            <a:off x="2777007" y="1622433"/>
            <a:ext cx="1066800" cy="457200"/>
          </a:xfrm>
          <a:prstGeom prst="rect">
            <a:avLst/>
          </a:prstGeom>
          <a:solidFill>
            <a:schemeClr val="bg1"/>
          </a:solidFill>
          <a:ln w="9525">
            <a:no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b="1" dirty="0">
                <a:latin typeface="微软雅黑" panose="020B0503020204020204" pitchFamily="34" charset="-122"/>
                <a:ea typeface="微软雅黑" panose="020B0503020204020204" pitchFamily="34" charset="-122"/>
              </a:rPr>
              <a:t>Server</a:t>
            </a:r>
          </a:p>
        </p:txBody>
      </p:sp>
      <p:cxnSp>
        <p:nvCxnSpPr>
          <p:cNvPr id="29" name="直接连接符 28">
            <a:extLst>
              <a:ext uri="{FF2B5EF4-FFF2-40B4-BE49-F238E27FC236}">
                <a16:creationId xmlns:a16="http://schemas.microsoft.com/office/drawing/2014/main" id="{15362241-F96D-4D34-B027-EF19AEDEE4ED}"/>
              </a:ext>
            </a:extLst>
          </p:cNvPr>
          <p:cNvCxnSpPr>
            <a:cxnSpLocks/>
          </p:cNvCxnSpPr>
          <p:nvPr/>
        </p:nvCxnSpPr>
        <p:spPr>
          <a:xfrm>
            <a:off x="3310407" y="2079633"/>
            <a:ext cx="0" cy="3194894"/>
          </a:xfrm>
          <a:prstGeom prst="line">
            <a:avLst/>
          </a:prstGeom>
          <a:ln w="76200"/>
        </p:spPr>
        <p:style>
          <a:lnRef idx="1">
            <a:schemeClr val="dk1"/>
          </a:lnRef>
          <a:fillRef idx="0">
            <a:schemeClr val="dk1"/>
          </a:fillRef>
          <a:effectRef idx="0">
            <a:schemeClr val="dk1"/>
          </a:effectRef>
          <a:fontRef idx="minor">
            <a:schemeClr val="tx1"/>
          </a:fontRef>
        </p:style>
      </p:cxnSp>
      <p:sp>
        <p:nvSpPr>
          <p:cNvPr id="30" name="文本框 29">
            <a:extLst>
              <a:ext uri="{FF2B5EF4-FFF2-40B4-BE49-F238E27FC236}">
                <a16:creationId xmlns:a16="http://schemas.microsoft.com/office/drawing/2014/main" id="{47FB9B0C-4AA5-4EBB-A0A7-99DF2F487C5F}"/>
              </a:ext>
            </a:extLst>
          </p:cNvPr>
          <p:cNvSpPr txBox="1"/>
          <p:nvPr/>
        </p:nvSpPr>
        <p:spPr>
          <a:xfrm>
            <a:off x="645927" y="2128842"/>
            <a:ext cx="1066800" cy="369332"/>
          </a:xfrm>
          <a:prstGeom prst="rect">
            <a:avLst/>
          </a:prstGeom>
          <a:noFill/>
        </p:spPr>
        <p:txBody>
          <a:bodyPr wrap="square" rtlCol="0">
            <a:spAutoFit/>
          </a:bodyPr>
          <a:lstStyle/>
          <a:p>
            <a:pPr algn="r"/>
            <a:r>
              <a:rPr lang="en-US" altLang="zh-CN" dirty="0">
                <a:latin typeface="微软雅黑" panose="020B0503020204020204" pitchFamily="34" charset="-122"/>
                <a:ea typeface="微软雅黑" panose="020B0503020204020204" pitchFamily="34" charset="-122"/>
              </a:rPr>
              <a:t>CLOSED</a:t>
            </a:r>
            <a:endParaRPr lang="zh-CN" altLang="en-US"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08F0B944-2AFA-41FC-8195-6A9DC5C571AB}"/>
              </a:ext>
            </a:extLst>
          </p:cNvPr>
          <p:cNvSpPr txBox="1"/>
          <p:nvPr/>
        </p:nvSpPr>
        <p:spPr>
          <a:xfrm>
            <a:off x="3310407" y="2128842"/>
            <a:ext cx="1066797"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CLOSED</a:t>
            </a:r>
            <a:endParaRPr lang="zh-CN" altLang="en-US"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01AD2013-42AA-4E5D-BA7B-42C8F8EDA2C0}"/>
              </a:ext>
            </a:extLst>
          </p:cNvPr>
          <p:cNvSpPr txBox="1"/>
          <p:nvPr/>
        </p:nvSpPr>
        <p:spPr>
          <a:xfrm>
            <a:off x="3310407" y="2629210"/>
            <a:ext cx="1066797"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LISTEN</a:t>
            </a:r>
            <a:endParaRPr lang="zh-CN" altLang="en-US"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B356091D-BCFA-4CB9-9BA0-04CB38157BAC}"/>
              </a:ext>
            </a:extLst>
          </p:cNvPr>
          <p:cNvSpPr txBox="1"/>
          <p:nvPr/>
        </p:nvSpPr>
        <p:spPr>
          <a:xfrm>
            <a:off x="3310407" y="3529592"/>
            <a:ext cx="1403822"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RESPOND</a:t>
            </a:r>
            <a:endParaRPr lang="zh-CN" altLang="en-US" dirty="0">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0E44D1DF-09AD-4CBC-A252-A12E0487B5D6}"/>
              </a:ext>
            </a:extLst>
          </p:cNvPr>
          <p:cNvSpPr txBox="1"/>
          <p:nvPr/>
        </p:nvSpPr>
        <p:spPr>
          <a:xfrm>
            <a:off x="3310407" y="4529339"/>
            <a:ext cx="957279"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OPEN</a:t>
            </a:r>
            <a:endParaRPr lang="zh-CN" altLang="en-US"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D6961FDE-6F70-4867-811C-53D0B7D2EABB}"/>
              </a:ext>
            </a:extLst>
          </p:cNvPr>
          <p:cNvSpPr txBox="1"/>
          <p:nvPr/>
        </p:nvSpPr>
        <p:spPr>
          <a:xfrm>
            <a:off x="476051" y="2927405"/>
            <a:ext cx="1236676" cy="369332"/>
          </a:xfrm>
          <a:prstGeom prst="rect">
            <a:avLst/>
          </a:prstGeom>
          <a:noFill/>
        </p:spPr>
        <p:txBody>
          <a:bodyPr wrap="square" rtlCol="0">
            <a:spAutoFit/>
          </a:bodyPr>
          <a:lstStyle/>
          <a:p>
            <a:pPr algn="r"/>
            <a:r>
              <a:rPr lang="en-US" altLang="zh-CN" dirty="0">
                <a:latin typeface="微软雅黑" panose="020B0503020204020204" pitchFamily="34" charset="-122"/>
                <a:ea typeface="微软雅黑" panose="020B0503020204020204" pitchFamily="34" charset="-122"/>
              </a:rPr>
              <a:t>REQUEST</a:t>
            </a:r>
            <a:endParaRPr lang="zh-CN" altLang="en-US"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C300CE86-A8C4-4E16-BF74-73806915623A}"/>
              </a:ext>
            </a:extLst>
          </p:cNvPr>
          <p:cNvSpPr txBox="1"/>
          <p:nvPr/>
        </p:nvSpPr>
        <p:spPr>
          <a:xfrm>
            <a:off x="264927" y="3978226"/>
            <a:ext cx="1447800" cy="369332"/>
          </a:xfrm>
          <a:prstGeom prst="rect">
            <a:avLst/>
          </a:prstGeom>
          <a:noFill/>
        </p:spPr>
        <p:txBody>
          <a:bodyPr wrap="square" rtlCol="0">
            <a:spAutoFit/>
          </a:bodyPr>
          <a:lstStyle/>
          <a:p>
            <a:pPr algn="r"/>
            <a:r>
              <a:rPr lang="en-US" altLang="zh-CN" dirty="0">
                <a:latin typeface="微软雅黑" panose="020B0503020204020204" pitchFamily="34" charset="-122"/>
                <a:ea typeface="微软雅黑" panose="020B0503020204020204" pitchFamily="34" charset="-122"/>
              </a:rPr>
              <a:t>PARTOPEN</a:t>
            </a:r>
            <a:endParaRPr lang="zh-CN" altLang="en-US" dirty="0">
              <a:latin typeface="微软雅黑" panose="020B0503020204020204" pitchFamily="34" charset="-122"/>
              <a:ea typeface="微软雅黑" panose="020B0503020204020204" pitchFamily="34" charset="-122"/>
            </a:endParaRPr>
          </a:p>
        </p:txBody>
      </p:sp>
      <p:cxnSp>
        <p:nvCxnSpPr>
          <p:cNvPr id="39" name="直接箭头连接符 38">
            <a:extLst>
              <a:ext uri="{FF2B5EF4-FFF2-40B4-BE49-F238E27FC236}">
                <a16:creationId xmlns:a16="http://schemas.microsoft.com/office/drawing/2014/main" id="{6804D7D1-5F1F-49FC-A885-66AF061F4161}"/>
              </a:ext>
            </a:extLst>
          </p:cNvPr>
          <p:cNvCxnSpPr>
            <a:cxnSpLocks/>
            <a:stCxn id="36" idx="3"/>
            <a:endCxn id="33" idx="1"/>
          </p:cNvCxnSpPr>
          <p:nvPr/>
        </p:nvCxnSpPr>
        <p:spPr>
          <a:xfrm>
            <a:off x="1712727" y="3112071"/>
            <a:ext cx="1597680" cy="6021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a:extLst>
              <a:ext uri="{FF2B5EF4-FFF2-40B4-BE49-F238E27FC236}">
                <a16:creationId xmlns:a16="http://schemas.microsoft.com/office/drawing/2014/main" id="{33ED9D66-A023-430D-8471-072B2E701EB0}"/>
              </a:ext>
            </a:extLst>
          </p:cNvPr>
          <p:cNvCxnSpPr>
            <a:cxnSpLocks/>
            <a:stCxn id="33" idx="1"/>
            <a:endCxn id="37" idx="3"/>
          </p:cNvCxnSpPr>
          <p:nvPr/>
        </p:nvCxnSpPr>
        <p:spPr>
          <a:xfrm flipH="1">
            <a:off x="1712727" y="3714258"/>
            <a:ext cx="1597680" cy="4486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00F51124-2415-40F8-A572-D5A17CE50EBC}"/>
              </a:ext>
            </a:extLst>
          </p:cNvPr>
          <p:cNvCxnSpPr>
            <a:cxnSpLocks/>
            <a:stCxn id="37" idx="3"/>
            <a:endCxn id="35" idx="1"/>
          </p:cNvCxnSpPr>
          <p:nvPr/>
        </p:nvCxnSpPr>
        <p:spPr>
          <a:xfrm>
            <a:off x="1712727" y="4162892"/>
            <a:ext cx="1597680" cy="5511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文本框 44">
            <a:extLst>
              <a:ext uri="{FF2B5EF4-FFF2-40B4-BE49-F238E27FC236}">
                <a16:creationId xmlns:a16="http://schemas.microsoft.com/office/drawing/2014/main" id="{044BD2F0-A622-4398-A432-9D83E883DF37}"/>
              </a:ext>
            </a:extLst>
          </p:cNvPr>
          <p:cNvSpPr txBox="1"/>
          <p:nvPr/>
        </p:nvSpPr>
        <p:spPr>
          <a:xfrm rot="1144031">
            <a:off x="1962476" y="3050815"/>
            <a:ext cx="1206574"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Request</a:t>
            </a:r>
            <a:endParaRPr lang="zh-CN" altLang="en-US"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A09AC3E5-C030-4A6F-87AF-0532C3BB09DA}"/>
              </a:ext>
            </a:extLst>
          </p:cNvPr>
          <p:cNvSpPr txBox="1"/>
          <p:nvPr/>
        </p:nvSpPr>
        <p:spPr>
          <a:xfrm rot="20705805">
            <a:off x="1765438" y="3571364"/>
            <a:ext cx="1289344"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Response</a:t>
            </a:r>
            <a:endParaRPr lang="zh-CN" altLang="en-US" dirty="0">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B4ECD4FB-2444-4C3B-A2F8-56CC444CAFB9}"/>
              </a:ext>
            </a:extLst>
          </p:cNvPr>
          <p:cNvSpPr txBox="1"/>
          <p:nvPr/>
        </p:nvSpPr>
        <p:spPr>
          <a:xfrm rot="1144031">
            <a:off x="2320785" y="4113362"/>
            <a:ext cx="767066"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ACK</a:t>
            </a:r>
            <a:endParaRPr lang="zh-CN" altLang="en-US" dirty="0">
              <a:latin typeface="微软雅黑" panose="020B0503020204020204" pitchFamily="34" charset="-122"/>
              <a:ea typeface="微软雅黑" panose="020B0503020204020204" pitchFamily="34" charset="-122"/>
            </a:endParaRPr>
          </a:p>
        </p:txBody>
      </p:sp>
      <p:sp>
        <p:nvSpPr>
          <p:cNvPr id="40" name="Rectangle 27">
            <a:extLst>
              <a:ext uri="{FF2B5EF4-FFF2-40B4-BE49-F238E27FC236}">
                <a16:creationId xmlns:a16="http://schemas.microsoft.com/office/drawing/2014/main" id="{A9FC1077-AC32-4AC0-8927-CB5E879A256A}"/>
              </a:ext>
            </a:extLst>
          </p:cNvPr>
          <p:cNvSpPr>
            <a:spLocks noChangeArrowheads="1"/>
          </p:cNvSpPr>
          <p:nvPr/>
        </p:nvSpPr>
        <p:spPr bwMode="auto">
          <a:xfrm>
            <a:off x="4727427" y="1633584"/>
            <a:ext cx="1066800" cy="457200"/>
          </a:xfrm>
          <a:prstGeom prst="rect">
            <a:avLst/>
          </a:prstGeom>
          <a:solidFill>
            <a:schemeClr val="bg1"/>
          </a:solidFill>
          <a:ln w="9525">
            <a:no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b="1" dirty="0">
                <a:latin typeface="微软雅黑" panose="020B0503020204020204" pitchFamily="34" charset="-122"/>
                <a:ea typeface="微软雅黑" panose="020B0503020204020204" pitchFamily="34" charset="-122"/>
              </a:rPr>
              <a:t>Client</a:t>
            </a:r>
          </a:p>
        </p:txBody>
      </p:sp>
      <p:cxnSp>
        <p:nvCxnSpPr>
          <p:cNvPr id="42" name="直接连接符 41">
            <a:extLst>
              <a:ext uri="{FF2B5EF4-FFF2-40B4-BE49-F238E27FC236}">
                <a16:creationId xmlns:a16="http://schemas.microsoft.com/office/drawing/2014/main" id="{DB4532CD-8CE9-4C09-BA28-8DBB9EB3E52E}"/>
              </a:ext>
            </a:extLst>
          </p:cNvPr>
          <p:cNvCxnSpPr>
            <a:cxnSpLocks/>
          </p:cNvCxnSpPr>
          <p:nvPr/>
        </p:nvCxnSpPr>
        <p:spPr>
          <a:xfrm>
            <a:off x="5327735" y="2090784"/>
            <a:ext cx="0" cy="3194894"/>
          </a:xfrm>
          <a:prstGeom prst="line">
            <a:avLst/>
          </a:prstGeom>
          <a:ln w="76200"/>
        </p:spPr>
        <p:style>
          <a:lnRef idx="1">
            <a:schemeClr val="dk1"/>
          </a:lnRef>
          <a:fillRef idx="0">
            <a:schemeClr val="dk1"/>
          </a:fillRef>
          <a:effectRef idx="0">
            <a:schemeClr val="dk1"/>
          </a:effectRef>
          <a:fontRef idx="minor">
            <a:schemeClr val="tx1"/>
          </a:fontRef>
        </p:style>
      </p:cxnSp>
      <p:sp>
        <p:nvSpPr>
          <p:cNvPr id="44" name="Rectangle 27">
            <a:extLst>
              <a:ext uri="{FF2B5EF4-FFF2-40B4-BE49-F238E27FC236}">
                <a16:creationId xmlns:a16="http://schemas.microsoft.com/office/drawing/2014/main" id="{8CE6C6DA-0FB3-4E7A-9221-4039D5F8E68A}"/>
              </a:ext>
            </a:extLst>
          </p:cNvPr>
          <p:cNvSpPr>
            <a:spLocks noChangeArrowheads="1"/>
          </p:cNvSpPr>
          <p:nvPr/>
        </p:nvSpPr>
        <p:spPr bwMode="auto">
          <a:xfrm>
            <a:off x="6448035" y="1633584"/>
            <a:ext cx="1066800" cy="457200"/>
          </a:xfrm>
          <a:prstGeom prst="rect">
            <a:avLst/>
          </a:prstGeom>
          <a:solidFill>
            <a:schemeClr val="bg1"/>
          </a:solidFill>
          <a:ln w="9525">
            <a:no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b="1" dirty="0">
                <a:latin typeface="微软雅黑" panose="020B0503020204020204" pitchFamily="34" charset="-122"/>
                <a:ea typeface="微软雅黑" panose="020B0503020204020204" pitchFamily="34" charset="-122"/>
              </a:rPr>
              <a:t>Server</a:t>
            </a:r>
          </a:p>
        </p:txBody>
      </p:sp>
      <p:cxnSp>
        <p:nvCxnSpPr>
          <p:cNvPr id="47" name="直接连接符 46">
            <a:extLst>
              <a:ext uri="{FF2B5EF4-FFF2-40B4-BE49-F238E27FC236}">
                <a16:creationId xmlns:a16="http://schemas.microsoft.com/office/drawing/2014/main" id="{0892520C-A5CE-4F80-BD91-CD82A4263079}"/>
              </a:ext>
            </a:extLst>
          </p:cNvPr>
          <p:cNvCxnSpPr>
            <a:cxnSpLocks/>
          </p:cNvCxnSpPr>
          <p:nvPr/>
        </p:nvCxnSpPr>
        <p:spPr>
          <a:xfrm>
            <a:off x="6981435" y="2090784"/>
            <a:ext cx="0" cy="3194894"/>
          </a:xfrm>
          <a:prstGeom prst="line">
            <a:avLst/>
          </a:prstGeom>
          <a:ln w="76200"/>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B2E7B387-9FAF-4F85-AE44-4628321EAA5B}"/>
              </a:ext>
            </a:extLst>
          </p:cNvPr>
          <p:cNvCxnSpPr>
            <a:cxnSpLocks/>
          </p:cNvCxnSpPr>
          <p:nvPr/>
        </p:nvCxnSpPr>
        <p:spPr>
          <a:xfrm flipH="1">
            <a:off x="5428740" y="2313509"/>
            <a:ext cx="1597680" cy="6399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直接箭头连接符 9">
            <a:extLst>
              <a:ext uri="{FF2B5EF4-FFF2-40B4-BE49-F238E27FC236}">
                <a16:creationId xmlns:a16="http://schemas.microsoft.com/office/drawing/2014/main" id="{F0E8C51E-BC55-466E-A9DF-0B6EE754E64D}"/>
              </a:ext>
            </a:extLst>
          </p:cNvPr>
          <p:cNvCxnSpPr>
            <a:cxnSpLocks/>
          </p:cNvCxnSpPr>
          <p:nvPr/>
        </p:nvCxnSpPr>
        <p:spPr>
          <a:xfrm>
            <a:off x="5383755" y="2964633"/>
            <a:ext cx="1597680" cy="3169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44233FA0-A153-4482-95CF-49EFD3B0D494}"/>
              </a:ext>
            </a:extLst>
          </p:cNvPr>
          <p:cNvCxnSpPr>
            <a:cxnSpLocks/>
          </p:cNvCxnSpPr>
          <p:nvPr/>
        </p:nvCxnSpPr>
        <p:spPr>
          <a:xfrm flipH="1">
            <a:off x="5335896" y="3114297"/>
            <a:ext cx="1597680" cy="6285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7" name="TextBox 20">
            <a:extLst>
              <a:ext uri="{FF2B5EF4-FFF2-40B4-BE49-F238E27FC236}">
                <a16:creationId xmlns:a16="http://schemas.microsoft.com/office/drawing/2014/main" id="{16313AFA-1D73-41B1-B6FA-43B4E880124D}"/>
              </a:ext>
            </a:extLst>
          </p:cNvPr>
          <p:cNvSpPr txBox="1">
            <a:spLocks noChangeArrowheads="1"/>
          </p:cNvSpPr>
          <p:nvPr/>
        </p:nvSpPr>
        <p:spPr bwMode="auto">
          <a:xfrm>
            <a:off x="5945243" y="3958741"/>
            <a:ext cx="83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b="1" dirty="0">
                <a:latin typeface="微软雅黑" panose="020B0503020204020204" pitchFamily="34" charset="-122"/>
                <a:ea typeface="微软雅黑" panose="020B0503020204020204" pitchFamily="34" charset="-122"/>
              </a:rPr>
              <a:t>…</a:t>
            </a:r>
          </a:p>
        </p:txBody>
      </p:sp>
      <p:cxnSp>
        <p:nvCxnSpPr>
          <p:cNvPr id="20" name="直接箭头连接符 19">
            <a:extLst>
              <a:ext uri="{FF2B5EF4-FFF2-40B4-BE49-F238E27FC236}">
                <a16:creationId xmlns:a16="http://schemas.microsoft.com/office/drawing/2014/main" id="{114A401C-B6FC-4260-8DEB-D437FB023968}"/>
              </a:ext>
            </a:extLst>
          </p:cNvPr>
          <p:cNvCxnSpPr>
            <a:cxnSpLocks/>
          </p:cNvCxnSpPr>
          <p:nvPr/>
        </p:nvCxnSpPr>
        <p:spPr>
          <a:xfrm>
            <a:off x="5383755" y="3214656"/>
            <a:ext cx="1541661" cy="3441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直接箭头连接符 77">
            <a:extLst>
              <a:ext uri="{FF2B5EF4-FFF2-40B4-BE49-F238E27FC236}">
                <a16:creationId xmlns:a16="http://schemas.microsoft.com/office/drawing/2014/main" id="{A3202950-E444-4C7D-A5BF-4459A1FBFE16}"/>
              </a:ext>
            </a:extLst>
          </p:cNvPr>
          <p:cNvCxnSpPr/>
          <p:nvPr/>
        </p:nvCxnSpPr>
        <p:spPr>
          <a:xfrm flipH="1">
            <a:off x="5380037" y="2555117"/>
            <a:ext cx="1597680" cy="6399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B095AAA6-04AF-45DE-9D31-061D8425DC85}"/>
              </a:ext>
            </a:extLst>
          </p:cNvPr>
          <p:cNvCxnSpPr/>
          <p:nvPr/>
        </p:nvCxnSpPr>
        <p:spPr>
          <a:xfrm flipH="1">
            <a:off x="5387473" y="2796725"/>
            <a:ext cx="1597680" cy="6399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直接箭头连接符 79">
            <a:extLst>
              <a:ext uri="{FF2B5EF4-FFF2-40B4-BE49-F238E27FC236}">
                <a16:creationId xmlns:a16="http://schemas.microsoft.com/office/drawing/2014/main" id="{E3D9CBC9-E3E9-4909-ABED-32F68DFAB74E}"/>
              </a:ext>
            </a:extLst>
          </p:cNvPr>
          <p:cNvCxnSpPr>
            <a:cxnSpLocks/>
          </p:cNvCxnSpPr>
          <p:nvPr/>
        </p:nvCxnSpPr>
        <p:spPr>
          <a:xfrm>
            <a:off x="5380038" y="3467415"/>
            <a:ext cx="1541661" cy="3441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云形 25">
            <a:extLst>
              <a:ext uri="{FF2B5EF4-FFF2-40B4-BE49-F238E27FC236}">
                <a16:creationId xmlns:a16="http://schemas.microsoft.com/office/drawing/2014/main" id="{45248CD3-600B-48F2-8E2C-424F7FCC635D}"/>
              </a:ext>
            </a:extLst>
          </p:cNvPr>
          <p:cNvSpPr/>
          <p:nvPr/>
        </p:nvSpPr>
        <p:spPr>
          <a:xfrm>
            <a:off x="5170383" y="2701746"/>
            <a:ext cx="2114394" cy="761336"/>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Data/ACK/</a:t>
            </a:r>
            <a:r>
              <a:rPr lang="en-US" altLang="zh-CN" dirty="0" err="1">
                <a:solidFill>
                  <a:schemeClr val="tx1"/>
                </a:solidFill>
                <a:latin typeface="微软雅黑" panose="020B0503020204020204" pitchFamily="34" charset="-122"/>
                <a:ea typeface="微软雅黑" panose="020B0503020204020204" pitchFamily="34" charset="-122"/>
              </a:rPr>
              <a:t>DataACK</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4" name="Rectangle 27">
            <a:extLst>
              <a:ext uri="{FF2B5EF4-FFF2-40B4-BE49-F238E27FC236}">
                <a16:creationId xmlns:a16="http://schemas.microsoft.com/office/drawing/2014/main" id="{4CF6280F-D31D-4B4A-95C9-360E736A344E}"/>
              </a:ext>
            </a:extLst>
          </p:cNvPr>
          <p:cNvSpPr>
            <a:spLocks noChangeArrowheads="1"/>
          </p:cNvSpPr>
          <p:nvPr/>
        </p:nvSpPr>
        <p:spPr bwMode="auto">
          <a:xfrm>
            <a:off x="8311372" y="1622001"/>
            <a:ext cx="1066800" cy="457200"/>
          </a:xfrm>
          <a:prstGeom prst="rect">
            <a:avLst/>
          </a:prstGeom>
          <a:solidFill>
            <a:schemeClr val="bg1"/>
          </a:solidFill>
          <a:ln w="9525">
            <a:no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b="1" dirty="0">
                <a:latin typeface="微软雅黑" panose="020B0503020204020204" pitchFamily="34" charset="-122"/>
                <a:ea typeface="微软雅黑" panose="020B0503020204020204" pitchFamily="34" charset="-122"/>
              </a:rPr>
              <a:t>Client</a:t>
            </a:r>
          </a:p>
        </p:txBody>
      </p:sp>
      <p:cxnSp>
        <p:nvCxnSpPr>
          <p:cNvPr id="38" name="直接连接符 37">
            <a:extLst>
              <a:ext uri="{FF2B5EF4-FFF2-40B4-BE49-F238E27FC236}">
                <a16:creationId xmlns:a16="http://schemas.microsoft.com/office/drawing/2014/main" id="{62A7D06E-2ABC-41D6-901D-F215F75F4B2E}"/>
              </a:ext>
            </a:extLst>
          </p:cNvPr>
          <p:cNvCxnSpPr>
            <a:cxnSpLocks/>
          </p:cNvCxnSpPr>
          <p:nvPr/>
        </p:nvCxnSpPr>
        <p:spPr>
          <a:xfrm>
            <a:off x="8911680" y="2079201"/>
            <a:ext cx="0" cy="3194894"/>
          </a:xfrm>
          <a:prstGeom prst="line">
            <a:avLst/>
          </a:prstGeom>
          <a:ln w="76200"/>
        </p:spPr>
        <p:style>
          <a:lnRef idx="1">
            <a:schemeClr val="dk1"/>
          </a:lnRef>
          <a:fillRef idx="0">
            <a:schemeClr val="dk1"/>
          </a:fillRef>
          <a:effectRef idx="0">
            <a:schemeClr val="dk1"/>
          </a:effectRef>
          <a:fontRef idx="minor">
            <a:schemeClr val="tx1"/>
          </a:fontRef>
        </p:style>
      </p:cxnSp>
      <p:sp>
        <p:nvSpPr>
          <p:cNvPr id="48" name="Rectangle 27">
            <a:extLst>
              <a:ext uri="{FF2B5EF4-FFF2-40B4-BE49-F238E27FC236}">
                <a16:creationId xmlns:a16="http://schemas.microsoft.com/office/drawing/2014/main" id="{AF7A131F-F1BB-4428-A3FF-74DEFEF03184}"/>
              </a:ext>
            </a:extLst>
          </p:cNvPr>
          <p:cNvSpPr>
            <a:spLocks noChangeArrowheads="1"/>
          </p:cNvSpPr>
          <p:nvPr/>
        </p:nvSpPr>
        <p:spPr bwMode="auto">
          <a:xfrm>
            <a:off x="10031980" y="1622001"/>
            <a:ext cx="1066800" cy="457200"/>
          </a:xfrm>
          <a:prstGeom prst="rect">
            <a:avLst/>
          </a:prstGeom>
          <a:solidFill>
            <a:schemeClr val="bg1"/>
          </a:solidFill>
          <a:ln w="9525">
            <a:no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b="1" dirty="0">
                <a:latin typeface="微软雅黑" panose="020B0503020204020204" pitchFamily="34" charset="-122"/>
                <a:ea typeface="微软雅黑" panose="020B0503020204020204" pitchFamily="34" charset="-122"/>
              </a:rPr>
              <a:t>Server</a:t>
            </a:r>
          </a:p>
        </p:txBody>
      </p:sp>
      <p:cxnSp>
        <p:nvCxnSpPr>
          <p:cNvPr id="50" name="直接连接符 49">
            <a:extLst>
              <a:ext uri="{FF2B5EF4-FFF2-40B4-BE49-F238E27FC236}">
                <a16:creationId xmlns:a16="http://schemas.microsoft.com/office/drawing/2014/main" id="{1B0FD742-29F4-46AB-9B58-813D8292EAE4}"/>
              </a:ext>
            </a:extLst>
          </p:cNvPr>
          <p:cNvCxnSpPr>
            <a:cxnSpLocks/>
          </p:cNvCxnSpPr>
          <p:nvPr/>
        </p:nvCxnSpPr>
        <p:spPr>
          <a:xfrm>
            <a:off x="10565380" y="2079201"/>
            <a:ext cx="0" cy="3194894"/>
          </a:xfrm>
          <a:prstGeom prst="line">
            <a:avLst/>
          </a:prstGeom>
          <a:ln w="76200"/>
        </p:spPr>
        <p:style>
          <a:lnRef idx="1">
            <a:schemeClr val="dk1"/>
          </a:lnRef>
          <a:fillRef idx="0">
            <a:schemeClr val="dk1"/>
          </a:fillRef>
          <a:effectRef idx="0">
            <a:schemeClr val="dk1"/>
          </a:effectRef>
          <a:fontRef idx="minor">
            <a:schemeClr val="tx1"/>
          </a:fontRef>
        </p:style>
      </p:cxnSp>
      <p:sp>
        <p:nvSpPr>
          <p:cNvPr id="51" name="文本框 50">
            <a:extLst>
              <a:ext uri="{FF2B5EF4-FFF2-40B4-BE49-F238E27FC236}">
                <a16:creationId xmlns:a16="http://schemas.microsoft.com/office/drawing/2014/main" id="{7E409810-87A1-4DDB-8272-EF30C798971C}"/>
              </a:ext>
            </a:extLst>
          </p:cNvPr>
          <p:cNvSpPr txBox="1"/>
          <p:nvPr/>
        </p:nvSpPr>
        <p:spPr>
          <a:xfrm>
            <a:off x="7900900" y="2128410"/>
            <a:ext cx="1066800" cy="369332"/>
          </a:xfrm>
          <a:prstGeom prst="rect">
            <a:avLst/>
          </a:prstGeom>
          <a:noFill/>
        </p:spPr>
        <p:txBody>
          <a:bodyPr wrap="square" rtlCol="0">
            <a:spAutoFit/>
          </a:bodyPr>
          <a:lstStyle/>
          <a:p>
            <a:pPr algn="r"/>
            <a:r>
              <a:rPr lang="en-US" altLang="zh-CN" dirty="0">
                <a:latin typeface="微软雅黑" panose="020B0503020204020204" pitchFamily="34" charset="-122"/>
                <a:ea typeface="微软雅黑" panose="020B0503020204020204" pitchFamily="34" charset="-122"/>
              </a:rPr>
              <a:t>OPEN</a:t>
            </a:r>
            <a:endParaRPr lang="zh-CN" altLang="en-US" dirty="0">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7C23C639-408F-4ADC-B555-33F40AE9D6FB}"/>
              </a:ext>
            </a:extLst>
          </p:cNvPr>
          <p:cNvSpPr txBox="1"/>
          <p:nvPr/>
        </p:nvSpPr>
        <p:spPr>
          <a:xfrm>
            <a:off x="10565380" y="2128410"/>
            <a:ext cx="1066797"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OPEN</a:t>
            </a:r>
            <a:endParaRPr lang="zh-CN" altLang="en-US" dirty="0">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7B5169F3-69DD-486A-97C6-ACD0E98649B4}"/>
              </a:ext>
            </a:extLst>
          </p:cNvPr>
          <p:cNvSpPr txBox="1"/>
          <p:nvPr/>
        </p:nvSpPr>
        <p:spPr>
          <a:xfrm>
            <a:off x="10565380" y="2628778"/>
            <a:ext cx="1403819"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CLOSEREQ</a:t>
            </a:r>
            <a:endParaRPr lang="zh-CN" altLang="en-US" dirty="0">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id="{3581A043-3616-4ACF-A229-F7A5F11C4838}"/>
              </a:ext>
            </a:extLst>
          </p:cNvPr>
          <p:cNvSpPr txBox="1"/>
          <p:nvPr/>
        </p:nvSpPr>
        <p:spPr>
          <a:xfrm>
            <a:off x="10565380" y="3529160"/>
            <a:ext cx="1403822"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CLOSED</a:t>
            </a:r>
            <a:endParaRPr lang="zh-CN" altLang="en-US" dirty="0">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8228E217-9950-4639-9774-F462A841744D}"/>
              </a:ext>
            </a:extLst>
          </p:cNvPr>
          <p:cNvSpPr txBox="1"/>
          <p:nvPr/>
        </p:nvSpPr>
        <p:spPr>
          <a:xfrm>
            <a:off x="7817005" y="4956499"/>
            <a:ext cx="1150695" cy="369332"/>
          </a:xfrm>
          <a:prstGeom prst="rect">
            <a:avLst/>
          </a:prstGeom>
          <a:noFill/>
        </p:spPr>
        <p:txBody>
          <a:bodyPr wrap="square" rtlCol="0">
            <a:spAutoFit/>
          </a:bodyPr>
          <a:lstStyle/>
          <a:p>
            <a:pPr algn="r"/>
            <a:r>
              <a:rPr lang="en-US" altLang="zh-CN" dirty="0">
                <a:latin typeface="微软雅黑" panose="020B0503020204020204" pitchFamily="34" charset="-122"/>
                <a:ea typeface="微软雅黑" panose="020B0503020204020204" pitchFamily="34" charset="-122"/>
              </a:rPr>
              <a:t>CLOSED</a:t>
            </a:r>
            <a:endParaRPr lang="zh-CN" altLang="en-US" dirty="0">
              <a:latin typeface="微软雅黑" panose="020B0503020204020204" pitchFamily="34" charset="-122"/>
              <a:ea typeface="微软雅黑" panose="020B0503020204020204" pitchFamily="34" charset="-122"/>
            </a:endParaRPr>
          </a:p>
        </p:txBody>
      </p:sp>
      <p:sp>
        <p:nvSpPr>
          <p:cNvPr id="56" name="文本框 55">
            <a:extLst>
              <a:ext uri="{FF2B5EF4-FFF2-40B4-BE49-F238E27FC236}">
                <a16:creationId xmlns:a16="http://schemas.microsoft.com/office/drawing/2014/main" id="{F10587C3-29C2-41C5-900E-88F044363CD3}"/>
              </a:ext>
            </a:extLst>
          </p:cNvPr>
          <p:cNvSpPr txBox="1"/>
          <p:nvPr/>
        </p:nvSpPr>
        <p:spPr>
          <a:xfrm>
            <a:off x="7731024" y="2926973"/>
            <a:ext cx="1236676" cy="369332"/>
          </a:xfrm>
          <a:prstGeom prst="rect">
            <a:avLst/>
          </a:prstGeom>
          <a:noFill/>
        </p:spPr>
        <p:txBody>
          <a:bodyPr wrap="square" rtlCol="0">
            <a:spAutoFit/>
          </a:bodyPr>
          <a:lstStyle/>
          <a:p>
            <a:pPr algn="r"/>
            <a:r>
              <a:rPr lang="en-US" altLang="zh-CN" dirty="0">
                <a:latin typeface="微软雅黑" panose="020B0503020204020204" pitchFamily="34" charset="-122"/>
                <a:ea typeface="微软雅黑" panose="020B0503020204020204" pitchFamily="34" charset="-122"/>
              </a:rPr>
              <a:t>CLOSING</a:t>
            </a:r>
            <a:endParaRPr lang="zh-CN" altLang="en-US" dirty="0">
              <a:latin typeface="微软雅黑" panose="020B0503020204020204" pitchFamily="34" charset="-122"/>
              <a:ea typeface="微软雅黑" panose="020B0503020204020204" pitchFamily="34" charset="-122"/>
            </a:endParaRPr>
          </a:p>
        </p:txBody>
      </p:sp>
      <p:sp>
        <p:nvSpPr>
          <p:cNvPr id="57" name="文本框 56">
            <a:extLst>
              <a:ext uri="{FF2B5EF4-FFF2-40B4-BE49-F238E27FC236}">
                <a16:creationId xmlns:a16="http://schemas.microsoft.com/office/drawing/2014/main" id="{26D9B153-ED4F-4D2F-BCEF-693C9D8B489A}"/>
              </a:ext>
            </a:extLst>
          </p:cNvPr>
          <p:cNvSpPr txBox="1"/>
          <p:nvPr/>
        </p:nvSpPr>
        <p:spPr>
          <a:xfrm>
            <a:off x="7519900" y="3977794"/>
            <a:ext cx="1447800" cy="369332"/>
          </a:xfrm>
          <a:prstGeom prst="rect">
            <a:avLst/>
          </a:prstGeom>
          <a:noFill/>
        </p:spPr>
        <p:txBody>
          <a:bodyPr wrap="square" rtlCol="0">
            <a:spAutoFit/>
          </a:bodyPr>
          <a:lstStyle/>
          <a:p>
            <a:pPr algn="r"/>
            <a:r>
              <a:rPr lang="en-US" altLang="zh-CN" dirty="0">
                <a:latin typeface="微软雅黑" panose="020B0503020204020204" pitchFamily="34" charset="-122"/>
                <a:ea typeface="微软雅黑" panose="020B0503020204020204" pitchFamily="34" charset="-122"/>
              </a:rPr>
              <a:t>TIMEWAIT</a:t>
            </a:r>
            <a:endParaRPr lang="zh-CN" altLang="en-US" dirty="0">
              <a:latin typeface="微软雅黑" panose="020B0503020204020204" pitchFamily="34" charset="-122"/>
              <a:ea typeface="微软雅黑" panose="020B0503020204020204" pitchFamily="34" charset="-122"/>
            </a:endParaRPr>
          </a:p>
        </p:txBody>
      </p:sp>
      <p:cxnSp>
        <p:nvCxnSpPr>
          <p:cNvPr id="58" name="直接箭头连接符 57">
            <a:extLst>
              <a:ext uri="{FF2B5EF4-FFF2-40B4-BE49-F238E27FC236}">
                <a16:creationId xmlns:a16="http://schemas.microsoft.com/office/drawing/2014/main" id="{7B590707-834B-482D-B53B-6AF5DD83E8BC}"/>
              </a:ext>
            </a:extLst>
          </p:cNvPr>
          <p:cNvCxnSpPr>
            <a:cxnSpLocks/>
            <a:stCxn id="56" idx="3"/>
            <a:endCxn id="54" idx="1"/>
          </p:cNvCxnSpPr>
          <p:nvPr/>
        </p:nvCxnSpPr>
        <p:spPr>
          <a:xfrm>
            <a:off x="8967700" y="3111639"/>
            <a:ext cx="1597680" cy="6021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直接箭头连接符 58">
            <a:extLst>
              <a:ext uri="{FF2B5EF4-FFF2-40B4-BE49-F238E27FC236}">
                <a16:creationId xmlns:a16="http://schemas.microsoft.com/office/drawing/2014/main" id="{EBFDD0F0-77E2-4141-B726-420CFA96D5C0}"/>
              </a:ext>
            </a:extLst>
          </p:cNvPr>
          <p:cNvCxnSpPr>
            <a:cxnSpLocks/>
          </p:cNvCxnSpPr>
          <p:nvPr/>
        </p:nvCxnSpPr>
        <p:spPr>
          <a:xfrm flipH="1">
            <a:off x="8967700" y="3713826"/>
            <a:ext cx="1597680" cy="4486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文本框 60">
            <a:extLst>
              <a:ext uri="{FF2B5EF4-FFF2-40B4-BE49-F238E27FC236}">
                <a16:creationId xmlns:a16="http://schemas.microsoft.com/office/drawing/2014/main" id="{67F5A81F-D494-419A-B914-179C6C31C85D}"/>
              </a:ext>
            </a:extLst>
          </p:cNvPr>
          <p:cNvSpPr txBox="1"/>
          <p:nvPr/>
        </p:nvSpPr>
        <p:spPr>
          <a:xfrm rot="1144031">
            <a:off x="9239751" y="3061534"/>
            <a:ext cx="1206574"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Close</a:t>
            </a:r>
            <a:endParaRPr lang="zh-CN" altLang="en-US" dirty="0">
              <a:latin typeface="微软雅黑" panose="020B0503020204020204" pitchFamily="34" charset="-122"/>
              <a:ea typeface="微软雅黑" panose="020B0503020204020204" pitchFamily="34" charset="-122"/>
            </a:endParaRPr>
          </a:p>
        </p:txBody>
      </p:sp>
      <p:sp>
        <p:nvSpPr>
          <p:cNvPr id="62" name="文本框 61">
            <a:extLst>
              <a:ext uri="{FF2B5EF4-FFF2-40B4-BE49-F238E27FC236}">
                <a16:creationId xmlns:a16="http://schemas.microsoft.com/office/drawing/2014/main" id="{2EB61658-140C-4666-826A-4F3E048EE691}"/>
              </a:ext>
            </a:extLst>
          </p:cNvPr>
          <p:cNvSpPr txBox="1"/>
          <p:nvPr/>
        </p:nvSpPr>
        <p:spPr>
          <a:xfrm rot="20705805">
            <a:off x="9020411" y="3570932"/>
            <a:ext cx="1289344"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Reset</a:t>
            </a:r>
            <a:endParaRPr lang="zh-CN" altLang="en-US" dirty="0">
              <a:latin typeface="微软雅黑" panose="020B0503020204020204" pitchFamily="34" charset="-122"/>
              <a:ea typeface="微软雅黑" panose="020B0503020204020204" pitchFamily="34" charset="-122"/>
            </a:endParaRPr>
          </a:p>
        </p:txBody>
      </p:sp>
      <p:cxnSp>
        <p:nvCxnSpPr>
          <p:cNvPr id="11" name="直接箭头连接符 10">
            <a:extLst>
              <a:ext uri="{FF2B5EF4-FFF2-40B4-BE49-F238E27FC236}">
                <a16:creationId xmlns:a16="http://schemas.microsoft.com/office/drawing/2014/main" id="{96BCBEFD-8554-4AC2-B6F0-F82C59AD6BD2}"/>
              </a:ext>
            </a:extLst>
          </p:cNvPr>
          <p:cNvCxnSpPr>
            <a:cxnSpLocks/>
          </p:cNvCxnSpPr>
          <p:nvPr/>
        </p:nvCxnSpPr>
        <p:spPr>
          <a:xfrm>
            <a:off x="9034606" y="4229366"/>
            <a:ext cx="0" cy="9787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4" name="AutoShape 66">
            <a:extLst>
              <a:ext uri="{FF2B5EF4-FFF2-40B4-BE49-F238E27FC236}">
                <a16:creationId xmlns:a16="http://schemas.microsoft.com/office/drawing/2014/main" id="{2BEF5195-8654-43B9-A398-75C347EDDA33}"/>
              </a:ext>
            </a:extLst>
          </p:cNvPr>
          <p:cNvSpPr>
            <a:spLocks noChangeArrowheads="1"/>
          </p:cNvSpPr>
          <p:nvPr/>
        </p:nvSpPr>
        <p:spPr bwMode="auto">
          <a:xfrm>
            <a:off x="9059527" y="4971200"/>
            <a:ext cx="1444574" cy="751850"/>
          </a:xfrm>
          <a:prstGeom prst="wedgeEllipseCallout">
            <a:avLst>
              <a:gd name="adj1" fmla="val -43042"/>
              <a:gd name="adj2" fmla="val -97758"/>
            </a:avLst>
          </a:prstGeom>
          <a:solidFill>
            <a:schemeClr val="bg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b="1" dirty="0">
                <a:latin typeface="微软雅黑" panose="020B0503020204020204" pitchFamily="34" charset="-122"/>
                <a:ea typeface="微软雅黑" panose="020B0503020204020204" pitchFamily="34" charset="-122"/>
              </a:rPr>
              <a:t>Wait</a:t>
            </a:r>
          </a:p>
          <a:p>
            <a:pPr algn="ctr"/>
            <a:r>
              <a:rPr lang="en-US" altLang="zh-CN" b="1" dirty="0">
                <a:latin typeface="微软雅黑" panose="020B0503020204020204" pitchFamily="34" charset="-122"/>
                <a:ea typeface="微软雅黑" panose="020B0503020204020204" pitchFamily="34" charset="-122"/>
              </a:rPr>
              <a:t>2 MSL</a:t>
            </a:r>
          </a:p>
        </p:txBody>
      </p:sp>
      <p:cxnSp>
        <p:nvCxnSpPr>
          <p:cNvPr id="15" name="直接箭头连接符 14">
            <a:extLst>
              <a:ext uri="{FF2B5EF4-FFF2-40B4-BE49-F238E27FC236}">
                <a16:creationId xmlns:a16="http://schemas.microsoft.com/office/drawing/2014/main" id="{3D3DC278-A4D9-4987-BDDC-F7D0E03FDE77}"/>
              </a:ext>
            </a:extLst>
          </p:cNvPr>
          <p:cNvCxnSpPr>
            <a:cxnSpLocks/>
            <a:stCxn id="53" idx="1"/>
            <a:endCxn id="56" idx="3"/>
          </p:cNvCxnSpPr>
          <p:nvPr/>
        </p:nvCxnSpPr>
        <p:spPr>
          <a:xfrm flipH="1">
            <a:off x="8967700" y="2813444"/>
            <a:ext cx="1597680" cy="2981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a16="http://schemas.microsoft.com/office/drawing/2014/main" id="{5066FCBA-557A-4541-902C-2F7D0A7C90B4}"/>
              </a:ext>
            </a:extLst>
          </p:cNvPr>
          <p:cNvSpPr txBox="1"/>
          <p:nvPr/>
        </p:nvSpPr>
        <p:spPr>
          <a:xfrm rot="20955691">
            <a:off x="9003333" y="2603230"/>
            <a:ext cx="1447182" cy="369332"/>
          </a:xfrm>
          <a:prstGeom prst="rect">
            <a:avLst/>
          </a:prstGeom>
          <a:noFill/>
        </p:spPr>
        <p:txBody>
          <a:bodyPr wrap="square" rtlCol="0">
            <a:spAutoFit/>
          </a:bodyPr>
          <a:lstStyle/>
          <a:p>
            <a:pPr algn="ctr"/>
            <a:r>
              <a:rPr lang="en-US" altLang="zh-CN" dirty="0" err="1">
                <a:latin typeface="微软雅黑" panose="020B0503020204020204" pitchFamily="34" charset="-122"/>
                <a:ea typeface="微软雅黑" panose="020B0503020204020204" pitchFamily="34" charset="-122"/>
              </a:rPr>
              <a:t>CloseReq</a:t>
            </a:r>
            <a:endParaRPr lang="zh-CN" altLang="en-US" dirty="0">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CFBD041E-5618-412E-958B-D59B7C4998D0}"/>
              </a:ext>
            </a:extLst>
          </p:cNvPr>
          <p:cNvSpPr txBox="1"/>
          <p:nvPr/>
        </p:nvSpPr>
        <p:spPr>
          <a:xfrm>
            <a:off x="1699819" y="5891007"/>
            <a:ext cx="1420582" cy="369332"/>
          </a:xfrm>
          <a:prstGeom prst="rect">
            <a:avLst/>
          </a:prstGeom>
          <a:noFill/>
        </p:spPr>
        <p:txBody>
          <a:bodyPr wrap="none" rtlCol="0">
            <a:spAutoFit/>
          </a:bodyPr>
          <a:lstStyle/>
          <a:p>
            <a:r>
              <a:rPr lang="en-US" altLang="zh-CN" dirty="0"/>
              <a:t>(a) </a:t>
            </a:r>
            <a:r>
              <a:rPr lang="zh-CN" altLang="en-US" dirty="0"/>
              <a:t>连接建立</a:t>
            </a:r>
          </a:p>
        </p:txBody>
      </p:sp>
      <p:sp>
        <p:nvSpPr>
          <p:cNvPr id="81" name="文本框 80">
            <a:extLst>
              <a:ext uri="{FF2B5EF4-FFF2-40B4-BE49-F238E27FC236}">
                <a16:creationId xmlns:a16="http://schemas.microsoft.com/office/drawing/2014/main" id="{80B76801-94B9-4D76-A969-F5989EAC7A7B}"/>
              </a:ext>
            </a:extLst>
          </p:cNvPr>
          <p:cNvSpPr txBox="1"/>
          <p:nvPr/>
        </p:nvSpPr>
        <p:spPr>
          <a:xfrm>
            <a:off x="5387473" y="5891007"/>
            <a:ext cx="1438214" cy="369332"/>
          </a:xfrm>
          <a:prstGeom prst="rect">
            <a:avLst/>
          </a:prstGeom>
          <a:noFill/>
        </p:spPr>
        <p:txBody>
          <a:bodyPr wrap="none" rtlCol="0">
            <a:spAutoFit/>
          </a:bodyPr>
          <a:lstStyle/>
          <a:p>
            <a:r>
              <a:rPr lang="en-US" altLang="zh-CN" dirty="0"/>
              <a:t>(b) </a:t>
            </a:r>
            <a:r>
              <a:rPr lang="zh-CN" altLang="en-US" dirty="0"/>
              <a:t>数据传输</a:t>
            </a:r>
          </a:p>
        </p:txBody>
      </p:sp>
      <p:sp>
        <p:nvSpPr>
          <p:cNvPr id="82" name="文本框 81">
            <a:extLst>
              <a:ext uri="{FF2B5EF4-FFF2-40B4-BE49-F238E27FC236}">
                <a16:creationId xmlns:a16="http://schemas.microsoft.com/office/drawing/2014/main" id="{ED45C402-7064-45F4-BA52-54E0466386CA}"/>
              </a:ext>
            </a:extLst>
          </p:cNvPr>
          <p:cNvSpPr txBox="1"/>
          <p:nvPr/>
        </p:nvSpPr>
        <p:spPr>
          <a:xfrm>
            <a:off x="9023576" y="5891007"/>
            <a:ext cx="1409360" cy="369332"/>
          </a:xfrm>
          <a:prstGeom prst="rect">
            <a:avLst/>
          </a:prstGeom>
          <a:noFill/>
        </p:spPr>
        <p:txBody>
          <a:bodyPr wrap="none" rtlCol="0">
            <a:spAutoFit/>
          </a:bodyPr>
          <a:lstStyle/>
          <a:p>
            <a:r>
              <a:rPr lang="en-US" altLang="zh-CN" dirty="0"/>
              <a:t>(c) </a:t>
            </a:r>
            <a:r>
              <a:rPr lang="zh-CN" altLang="en-US" dirty="0"/>
              <a:t>连接终止</a:t>
            </a:r>
          </a:p>
        </p:txBody>
      </p:sp>
      <p:sp>
        <p:nvSpPr>
          <p:cNvPr id="74" name="椭圆 73">
            <a:extLst>
              <a:ext uri="{FF2B5EF4-FFF2-40B4-BE49-F238E27FC236}">
                <a16:creationId xmlns:a16="http://schemas.microsoft.com/office/drawing/2014/main" id="{A03E668B-8B65-4B63-9322-5454FDC57D08}"/>
              </a:ext>
            </a:extLst>
          </p:cNvPr>
          <p:cNvSpPr/>
          <p:nvPr/>
        </p:nvSpPr>
        <p:spPr>
          <a:xfrm>
            <a:off x="9059527" y="2505228"/>
            <a:ext cx="2994938" cy="60906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对话气泡: 椭圆形 74">
            <a:extLst>
              <a:ext uri="{FF2B5EF4-FFF2-40B4-BE49-F238E27FC236}">
                <a16:creationId xmlns:a16="http://schemas.microsoft.com/office/drawing/2014/main" id="{B5801C8C-F4EA-4B2B-9E0B-16FFD3FA67C9}"/>
              </a:ext>
            </a:extLst>
          </p:cNvPr>
          <p:cNvSpPr/>
          <p:nvPr/>
        </p:nvSpPr>
        <p:spPr>
          <a:xfrm>
            <a:off x="9023577" y="1193288"/>
            <a:ext cx="1409732" cy="563067"/>
          </a:xfrm>
          <a:prstGeom prst="wedgeEllipseCallout">
            <a:avLst>
              <a:gd name="adj1" fmla="val 29461"/>
              <a:gd name="adj2" fmla="val 173405"/>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C00000"/>
                </a:solidFill>
                <a:latin typeface="微软雅黑" panose="020B0503020204020204" pitchFamily="34" charset="-122"/>
                <a:ea typeface="微软雅黑" panose="020B0503020204020204" pitchFamily="34" charset="-122"/>
              </a:rPr>
              <a:t>Only</a:t>
            </a:r>
          </a:p>
          <a:p>
            <a:pPr algn="ctr"/>
            <a:r>
              <a:rPr lang="en-US" altLang="zh-CN" b="1" dirty="0">
                <a:solidFill>
                  <a:srgbClr val="C00000"/>
                </a:solidFill>
                <a:latin typeface="微软雅黑" panose="020B0503020204020204" pitchFamily="34" charset="-122"/>
                <a:ea typeface="微软雅黑" panose="020B0503020204020204" pitchFamily="34" charset="-122"/>
              </a:rPr>
              <a:t>Server</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60"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6.8.4  DCCP</a:t>
            </a:r>
            <a:endParaRPr kumimoji="1" lang="zh-CN" altLang="en-US" dirty="0"/>
          </a:p>
        </p:txBody>
      </p:sp>
    </p:spTree>
    <p:extLst>
      <p:ext uri="{BB962C8B-B14F-4D97-AF65-F5344CB8AC3E}">
        <p14:creationId xmlns:p14="http://schemas.microsoft.com/office/powerpoint/2010/main" val="289213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linds(horizontal)">
                                      <p:cBhvr>
                                        <p:cTn id="12" dur="500"/>
                                        <p:tgtEl>
                                          <p:spTgt spid="45"/>
                                        </p:tgtEl>
                                      </p:cBhvr>
                                    </p:animEffect>
                                  </p:childTnLst>
                                </p:cTn>
                              </p:par>
                              <p:par>
                                <p:cTn id="13" presetID="3" presetClass="entr" presetSubtype="1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blinds(horizontal)">
                                      <p:cBhvr>
                                        <p:cTn id="15" dur="500"/>
                                        <p:tgtEl>
                                          <p:spTgt spid="3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blinds(horizontal)">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linds(horizontal)">
                                      <p:cBhvr>
                                        <p:cTn id="23" dur="500"/>
                                        <p:tgtEl>
                                          <p:spTgt spid="33"/>
                                        </p:tgtEl>
                                      </p:cBhvr>
                                    </p:animEffect>
                                  </p:childTnLst>
                                </p:cTn>
                              </p:par>
                              <p:par>
                                <p:cTn id="24" presetID="3" presetClass="entr" presetSubtype="1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blinds(horizontal)">
                                      <p:cBhvr>
                                        <p:cTn id="26" dur="500"/>
                                        <p:tgtEl>
                                          <p:spTgt spid="4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blinds(horizontal)">
                                      <p:cBhvr>
                                        <p:cTn id="29" dur="500"/>
                                        <p:tgtEl>
                                          <p:spTgt spid="46"/>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blinds(horizontal)">
                                      <p:cBhvr>
                                        <p:cTn id="34" dur="500"/>
                                        <p:tgtEl>
                                          <p:spTgt spid="37"/>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blinds(horizontal)">
                                      <p:cBhvr>
                                        <p:cTn id="37" dur="500"/>
                                        <p:tgtEl>
                                          <p:spTgt spid="49"/>
                                        </p:tgtEl>
                                      </p:cBhvr>
                                    </p:animEffect>
                                  </p:childTnLst>
                                </p:cTn>
                              </p:par>
                              <p:par>
                                <p:cTn id="38" presetID="3" presetClass="entr" presetSubtype="1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blinds(horizontal)">
                                      <p:cBhvr>
                                        <p:cTn id="40" dur="500"/>
                                        <p:tgtEl>
                                          <p:spTgt spid="43"/>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blinds(horizontal)">
                                      <p:cBhvr>
                                        <p:cTn id="43" dur="5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0"/>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42"/>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4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8"/>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0"/>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78"/>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79"/>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80"/>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77"/>
                                        </p:tgtEl>
                                        <p:attrNameLst>
                                          <p:attrName>style.visibility</p:attrName>
                                        </p:attrNameLst>
                                      </p:cBhvr>
                                      <p:to>
                                        <p:strVal val="visible"/>
                                      </p:to>
                                    </p:set>
                                  </p:childTnLst>
                                </p:cTn>
                              </p:par>
                              <p:par>
                                <p:cTn id="72" presetID="1" presetClass="entr" presetSubtype="0" fill="hold" grpId="1" nodeType="withEffect">
                                  <p:stCondLst>
                                    <p:cond delay="0"/>
                                  </p:stCondLst>
                                  <p:childTnLst>
                                    <p:set>
                                      <p:cBhvr>
                                        <p:cTn id="73" dur="1" fill="hold">
                                          <p:stCondLst>
                                            <p:cond delay="0"/>
                                          </p:stCondLst>
                                        </p:cTn>
                                        <p:tgtEl>
                                          <p:spTgt spid="77"/>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81"/>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34"/>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4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51"/>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38"/>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50"/>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82"/>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blinds(horizontal)">
                                      <p:cBhvr>
                                        <p:cTn id="96" dur="500"/>
                                        <p:tgtEl>
                                          <p:spTgt spid="56"/>
                                        </p:tgtEl>
                                      </p:cBhvr>
                                    </p:animEffect>
                                  </p:childTnLst>
                                </p:cTn>
                              </p:par>
                              <p:par>
                                <p:cTn id="97" presetID="3" presetClass="entr" presetSubtype="10" fill="hold" nodeType="with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blinds(horizontal)">
                                      <p:cBhvr>
                                        <p:cTn id="99" dur="500"/>
                                        <p:tgtEl>
                                          <p:spTgt spid="58"/>
                                        </p:tgtEl>
                                      </p:cBhvr>
                                    </p:animEffect>
                                  </p:childTnLst>
                                </p:cTn>
                              </p:par>
                              <p:par>
                                <p:cTn id="100" presetID="3" presetClass="entr" presetSubtype="10" fill="hold" grpId="0" nodeType="withEffect">
                                  <p:stCondLst>
                                    <p:cond delay="0"/>
                                  </p:stCondLst>
                                  <p:childTnLst>
                                    <p:set>
                                      <p:cBhvr>
                                        <p:cTn id="101" dur="1" fill="hold">
                                          <p:stCondLst>
                                            <p:cond delay="0"/>
                                          </p:stCondLst>
                                        </p:cTn>
                                        <p:tgtEl>
                                          <p:spTgt spid="61"/>
                                        </p:tgtEl>
                                        <p:attrNameLst>
                                          <p:attrName>style.visibility</p:attrName>
                                        </p:attrNameLst>
                                      </p:cBhvr>
                                      <p:to>
                                        <p:strVal val="visible"/>
                                      </p:to>
                                    </p:set>
                                    <p:animEffect transition="in" filter="blinds(horizontal)">
                                      <p:cBhvr>
                                        <p:cTn id="102" dur="500"/>
                                        <p:tgtEl>
                                          <p:spTgt spid="61"/>
                                        </p:tgtEl>
                                      </p:cBhvr>
                                    </p:animEffect>
                                  </p:childTnLst>
                                </p:cTn>
                              </p:par>
                              <p:par>
                                <p:cTn id="103" presetID="3" presetClass="entr" presetSubtype="10" fill="hold" grpId="0" nodeType="with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blinds(horizontal)">
                                      <p:cBhvr>
                                        <p:cTn id="105" dur="500"/>
                                        <p:tgtEl>
                                          <p:spTgt spid="54"/>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ntr" presetSubtype="10" fill="hold" grpId="0" nodeType="clickEffect">
                                  <p:stCondLst>
                                    <p:cond delay="0"/>
                                  </p:stCondLst>
                                  <p:childTnLst>
                                    <p:set>
                                      <p:cBhvr>
                                        <p:cTn id="109" dur="1" fill="hold">
                                          <p:stCondLst>
                                            <p:cond delay="0"/>
                                          </p:stCondLst>
                                        </p:cTn>
                                        <p:tgtEl>
                                          <p:spTgt spid="55"/>
                                        </p:tgtEl>
                                        <p:attrNameLst>
                                          <p:attrName>style.visibility</p:attrName>
                                        </p:attrNameLst>
                                      </p:cBhvr>
                                      <p:to>
                                        <p:strVal val="visible"/>
                                      </p:to>
                                    </p:set>
                                    <p:animEffect transition="in" filter="blinds(horizontal)">
                                      <p:cBhvr>
                                        <p:cTn id="110" dur="500"/>
                                        <p:tgtEl>
                                          <p:spTgt spid="55"/>
                                        </p:tgtEl>
                                      </p:cBhvr>
                                    </p:animEffect>
                                  </p:childTnLst>
                                </p:cTn>
                              </p:par>
                              <p:par>
                                <p:cTn id="111" presetID="3" presetClass="entr" presetSubtype="10" fill="hold" grpId="0" nodeType="with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blinds(horizontal)">
                                      <p:cBhvr>
                                        <p:cTn id="113" dur="500"/>
                                        <p:tgtEl>
                                          <p:spTgt spid="57"/>
                                        </p:tgtEl>
                                      </p:cBhvr>
                                    </p:animEffect>
                                  </p:childTnLst>
                                </p:cTn>
                              </p:par>
                              <p:par>
                                <p:cTn id="114" presetID="3" presetClass="entr" presetSubtype="10" fill="hold" nodeType="withEffect">
                                  <p:stCondLst>
                                    <p:cond delay="0"/>
                                  </p:stCondLst>
                                  <p:childTnLst>
                                    <p:set>
                                      <p:cBhvr>
                                        <p:cTn id="115" dur="1" fill="hold">
                                          <p:stCondLst>
                                            <p:cond delay="0"/>
                                          </p:stCondLst>
                                        </p:cTn>
                                        <p:tgtEl>
                                          <p:spTgt spid="59"/>
                                        </p:tgtEl>
                                        <p:attrNameLst>
                                          <p:attrName>style.visibility</p:attrName>
                                        </p:attrNameLst>
                                      </p:cBhvr>
                                      <p:to>
                                        <p:strVal val="visible"/>
                                      </p:to>
                                    </p:set>
                                    <p:animEffect transition="in" filter="blinds(horizontal)">
                                      <p:cBhvr>
                                        <p:cTn id="116" dur="500"/>
                                        <p:tgtEl>
                                          <p:spTgt spid="59"/>
                                        </p:tgtEl>
                                      </p:cBhvr>
                                    </p:animEffect>
                                  </p:childTnLst>
                                </p:cTn>
                              </p:par>
                              <p:par>
                                <p:cTn id="117" presetID="3" presetClass="entr" presetSubtype="10" fill="hold" nodeType="withEffect">
                                  <p:stCondLst>
                                    <p:cond delay="0"/>
                                  </p:stCondLst>
                                  <p:childTnLst>
                                    <p:set>
                                      <p:cBhvr>
                                        <p:cTn id="118" dur="1" fill="hold">
                                          <p:stCondLst>
                                            <p:cond delay="0"/>
                                          </p:stCondLst>
                                        </p:cTn>
                                        <p:tgtEl>
                                          <p:spTgt spid="11"/>
                                        </p:tgtEl>
                                        <p:attrNameLst>
                                          <p:attrName>style.visibility</p:attrName>
                                        </p:attrNameLst>
                                      </p:cBhvr>
                                      <p:to>
                                        <p:strVal val="visible"/>
                                      </p:to>
                                    </p:set>
                                    <p:animEffect transition="in" filter="blinds(horizontal)">
                                      <p:cBhvr>
                                        <p:cTn id="119" dur="500"/>
                                        <p:tgtEl>
                                          <p:spTgt spid="11"/>
                                        </p:tgtEl>
                                      </p:cBhvr>
                                    </p:animEffect>
                                  </p:childTnLst>
                                </p:cTn>
                              </p:par>
                              <p:par>
                                <p:cTn id="120" presetID="3" presetClass="entr" presetSubtype="10" fill="hold" grpId="0" nodeType="withEffect">
                                  <p:stCondLst>
                                    <p:cond delay="0"/>
                                  </p:stCondLst>
                                  <p:childTnLst>
                                    <p:set>
                                      <p:cBhvr>
                                        <p:cTn id="121" dur="1" fill="hold">
                                          <p:stCondLst>
                                            <p:cond delay="0"/>
                                          </p:stCondLst>
                                        </p:cTn>
                                        <p:tgtEl>
                                          <p:spTgt spid="64"/>
                                        </p:tgtEl>
                                        <p:attrNameLst>
                                          <p:attrName>style.visibility</p:attrName>
                                        </p:attrNameLst>
                                      </p:cBhvr>
                                      <p:to>
                                        <p:strVal val="visible"/>
                                      </p:to>
                                    </p:set>
                                    <p:animEffect transition="in" filter="blinds(horizontal)">
                                      <p:cBhvr>
                                        <p:cTn id="122" dur="500"/>
                                        <p:tgtEl>
                                          <p:spTgt spid="64"/>
                                        </p:tgtEl>
                                      </p:cBhvr>
                                    </p:animEffect>
                                  </p:childTnLst>
                                </p:cTn>
                              </p:par>
                              <p:par>
                                <p:cTn id="123" presetID="3" presetClass="entr" presetSubtype="10" fill="hold" grpId="0" nodeType="withEffect">
                                  <p:stCondLst>
                                    <p:cond delay="0"/>
                                  </p:stCondLst>
                                  <p:childTnLst>
                                    <p:set>
                                      <p:cBhvr>
                                        <p:cTn id="124" dur="1" fill="hold">
                                          <p:stCondLst>
                                            <p:cond delay="0"/>
                                          </p:stCondLst>
                                        </p:cTn>
                                        <p:tgtEl>
                                          <p:spTgt spid="62"/>
                                        </p:tgtEl>
                                        <p:attrNameLst>
                                          <p:attrName>style.visibility</p:attrName>
                                        </p:attrNameLst>
                                      </p:cBhvr>
                                      <p:to>
                                        <p:strVal val="visible"/>
                                      </p:to>
                                    </p:set>
                                    <p:animEffect transition="in" filter="blinds(horizontal)">
                                      <p:cBhvr>
                                        <p:cTn id="125" dur="500"/>
                                        <p:tgtEl>
                                          <p:spTgt spid="62"/>
                                        </p:tgtEl>
                                      </p:cBhvr>
                                    </p:animEffect>
                                  </p:childTnLst>
                                </p:cTn>
                              </p:par>
                            </p:childTnLst>
                          </p:cTn>
                        </p:par>
                      </p:childTnLst>
                    </p:cTn>
                  </p:par>
                  <p:par>
                    <p:cTn id="126" fill="hold">
                      <p:stCondLst>
                        <p:cond delay="indefinite"/>
                      </p:stCondLst>
                      <p:childTnLst>
                        <p:par>
                          <p:cTn id="127" fill="hold">
                            <p:stCondLst>
                              <p:cond delay="0"/>
                            </p:stCondLst>
                            <p:childTnLst>
                              <p:par>
                                <p:cTn id="128" presetID="3" presetClass="entr" presetSubtype="10" fill="hold" grpId="0" nodeType="clickEffect">
                                  <p:stCondLst>
                                    <p:cond delay="0"/>
                                  </p:stCondLst>
                                  <p:childTnLst>
                                    <p:set>
                                      <p:cBhvr>
                                        <p:cTn id="129" dur="1" fill="hold">
                                          <p:stCondLst>
                                            <p:cond delay="0"/>
                                          </p:stCondLst>
                                        </p:cTn>
                                        <p:tgtEl>
                                          <p:spTgt spid="53"/>
                                        </p:tgtEl>
                                        <p:attrNameLst>
                                          <p:attrName>style.visibility</p:attrName>
                                        </p:attrNameLst>
                                      </p:cBhvr>
                                      <p:to>
                                        <p:strVal val="visible"/>
                                      </p:to>
                                    </p:set>
                                    <p:animEffect transition="in" filter="blinds(horizontal)">
                                      <p:cBhvr>
                                        <p:cTn id="130" dur="500"/>
                                        <p:tgtEl>
                                          <p:spTgt spid="53"/>
                                        </p:tgtEl>
                                      </p:cBhvr>
                                    </p:animEffect>
                                  </p:childTnLst>
                                </p:cTn>
                              </p:par>
                              <p:par>
                                <p:cTn id="131" presetID="3" presetClass="entr" presetSubtype="10" fill="hold" nodeType="withEffect">
                                  <p:stCondLst>
                                    <p:cond delay="0"/>
                                  </p:stCondLst>
                                  <p:childTnLst>
                                    <p:set>
                                      <p:cBhvr>
                                        <p:cTn id="132" dur="1" fill="hold">
                                          <p:stCondLst>
                                            <p:cond delay="0"/>
                                          </p:stCondLst>
                                        </p:cTn>
                                        <p:tgtEl>
                                          <p:spTgt spid="15"/>
                                        </p:tgtEl>
                                        <p:attrNameLst>
                                          <p:attrName>style.visibility</p:attrName>
                                        </p:attrNameLst>
                                      </p:cBhvr>
                                      <p:to>
                                        <p:strVal val="visible"/>
                                      </p:to>
                                    </p:set>
                                    <p:animEffect transition="in" filter="blinds(horizontal)">
                                      <p:cBhvr>
                                        <p:cTn id="133" dur="500"/>
                                        <p:tgtEl>
                                          <p:spTgt spid="15"/>
                                        </p:tgtEl>
                                      </p:cBhvr>
                                    </p:animEffect>
                                  </p:childTnLst>
                                </p:cTn>
                              </p:par>
                              <p:par>
                                <p:cTn id="134" presetID="3" presetClass="entr" presetSubtype="10" fill="hold" grpId="0" nodeType="withEffect">
                                  <p:stCondLst>
                                    <p:cond delay="0"/>
                                  </p:stCondLst>
                                  <p:childTnLst>
                                    <p:set>
                                      <p:cBhvr>
                                        <p:cTn id="135" dur="1" fill="hold">
                                          <p:stCondLst>
                                            <p:cond delay="0"/>
                                          </p:stCondLst>
                                        </p:cTn>
                                        <p:tgtEl>
                                          <p:spTgt spid="16"/>
                                        </p:tgtEl>
                                        <p:attrNameLst>
                                          <p:attrName>style.visibility</p:attrName>
                                        </p:attrNameLst>
                                      </p:cBhvr>
                                      <p:to>
                                        <p:strVal val="visible"/>
                                      </p:to>
                                    </p:set>
                                    <p:animEffect transition="in" filter="blinds(horizontal)">
                                      <p:cBhvr>
                                        <p:cTn id="136" dur="500"/>
                                        <p:tgtEl>
                                          <p:spTgt spid="16"/>
                                        </p:tgtEl>
                                      </p:cBhvr>
                                    </p:animEffec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74"/>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5" grpId="0"/>
      <p:bldP spid="36" grpId="0"/>
      <p:bldP spid="37" grpId="0"/>
      <p:bldP spid="45" grpId="0"/>
      <p:bldP spid="46" grpId="0"/>
      <p:bldP spid="49" grpId="0"/>
      <p:bldP spid="40" grpId="0" animBg="1"/>
      <p:bldP spid="44" grpId="0" animBg="1"/>
      <p:bldP spid="77" grpId="0"/>
      <p:bldP spid="77" grpId="1"/>
      <p:bldP spid="26" grpId="0" animBg="1"/>
      <p:bldP spid="34" grpId="0" animBg="1"/>
      <p:bldP spid="48" grpId="0" animBg="1"/>
      <p:bldP spid="51" grpId="0"/>
      <p:bldP spid="52" grpId="0"/>
      <p:bldP spid="53" grpId="0"/>
      <p:bldP spid="54" grpId="0"/>
      <p:bldP spid="55" grpId="0"/>
      <p:bldP spid="56" grpId="0"/>
      <p:bldP spid="57" grpId="0"/>
      <p:bldP spid="61" grpId="0"/>
      <p:bldP spid="62" grpId="0"/>
      <p:bldP spid="64" grpId="0" animBg="1"/>
      <p:bldP spid="16" grpId="0"/>
      <p:bldP spid="81" grpId="0"/>
      <p:bldP spid="82" grpId="0"/>
      <p:bldP spid="74" grpId="0" animBg="1"/>
      <p:bldP spid="75"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1E0A6A-AB38-4F63-9497-F9A910A172B6}"/>
              </a:ext>
            </a:extLst>
          </p:cNvPr>
          <p:cNvSpPr>
            <a:spLocks noGrp="1"/>
          </p:cNvSpPr>
          <p:nvPr>
            <p:ph type="title"/>
          </p:nvPr>
        </p:nvSpPr>
        <p:spPr/>
        <p:txBody>
          <a:bodyPr/>
          <a:lstStyle/>
          <a:p>
            <a:r>
              <a:rPr lang="en-US" altLang="zh-CN" dirty="0"/>
              <a:t>DCCP的</a:t>
            </a:r>
            <a:r>
              <a:rPr lang="zh-CN" altLang="en-US" dirty="0"/>
              <a:t>拥塞控制机制</a:t>
            </a:r>
          </a:p>
        </p:txBody>
      </p:sp>
      <p:sp>
        <p:nvSpPr>
          <p:cNvPr id="3" name="内容占位符 2">
            <a:extLst>
              <a:ext uri="{FF2B5EF4-FFF2-40B4-BE49-F238E27FC236}">
                <a16:creationId xmlns:a16="http://schemas.microsoft.com/office/drawing/2014/main" id="{D8C5BF21-60CE-4880-8265-8ECA1B01D377}"/>
              </a:ext>
            </a:extLst>
          </p:cNvPr>
          <p:cNvSpPr>
            <a:spLocks noGrp="1"/>
          </p:cNvSpPr>
          <p:nvPr>
            <p:ph idx="1"/>
          </p:nvPr>
        </p:nvSpPr>
        <p:spPr>
          <a:xfrm>
            <a:off x="838200" y="1510758"/>
            <a:ext cx="10515600" cy="4845592"/>
          </a:xfrm>
        </p:spPr>
        <p:txBody>
          <a:bodyPr>
            <a:normAutofit lnSpcReduction="10000"/>
          </a:bodyPr>
          <a:lstStyle/>
          <a:p>
            <a:pPr>
              <a:lnSpc>
                <a:spcPct val="120000"/>
              </a:lnSpc>
            </a:pPr>
            <a:r>
              <a:rPr lang="en-US" altLang="zh-CN" dirty="0"/>
              <a:t>DCCP</a:t>
            </a:r>
            <a:r>
              <a:rPr lang="zh-CN" altLang="en-US" dirty="0"/>
              <a:t>连接支持拥塞控制，应用可以根据需要选择不同的拥塞控制机制：</a:t>
            </a:r>
            <a:endParaRPr lang="en-US" altLang="zh-CN" dirty="0"/>
          </a:p>
          <a:p>
            <a:pPr lvl="1">
              <a:lnSpc>
                <a:spcPct val="120000"/>
              </a:lnSpc>
            </a:pPr>
            <a:r>
              <a:rPr lang="zh-CN" altLang="en-US" dirty="0"/>
              <a:t>组成一个连接的两个半连接，可以选择不同的拥塞控制机制</a:t>
            </a:r>
            <a:endParaRPr lang="en-US" altLang="zh-CN" dirty="0"/>
          </a:p>
          <a:p>
            <a:pPr>
              <a:lnSpc>
                <a:spcPct val="120000"/>
              </a:lnSpc>
            </a:pPr>
            <a:r>
              <a:rPr lang="zh-CN" altLang="en-US" dirty="0"/>
              <a:t>不同的拥塞控制机制由一个</a:t>
            </a:r>
            <a:r>
              <a:rPr lang="en-US" altLang="zh-CN" dirty="0"/>
              <a:t>1</a:t>
            </a:r>
            <a:r>
              <a:rPr lang="zh-CN" altLang="en-US" dirty="0"/>
              <a:t>字节的</a:t>
            </a:r>
            <a:r>
              <a:rPr lang="en-US" altLang="zh-CN" dirty="0"/>
              <a:t>CCID</a:t>
            </a:r>
            <a:r>
              <a:rPr lang="zh-CN" altLang="en-US" dirty="0"/>
              <a:t>来标识，连接建立时两个终端协商确定</a:t>
            </a:r>
            <a:endParaRPr lang="en-US" altLang="zh-CN" dirty="0"/>
          </a:p>
          <a:p>
            <a:pPr>
              <a:lnSpc>
                <a:spcPct val="120000"/>
              </a:lnSpc>
            </a:pPr>
            <a:r>
              <a:rPr lang="zh-CN" altLang="en-US" dirty="0"/>
              <a:t>目前</a:t>
            </a:r>
            <a:r>
              <a:rPr lang="en-US" altLang="zh-CN" dirty="0"/>
              <a:t>DCCP</a:t>
            </a:r>
            <a:r>
              <a:rPr lang="zh-CN" altLang="en-US" dirty="0"/>
              <a:t>的</a:t>
            </a:r>
            <a:r>
              <a:rPr lang="en-US" altLang="zh-CN" dirty="0"/>
              <a:t>RFC</a:t>
            </a:r>
            <a:r>
              <a:rPr lang="zh-CN" altLang="en-US" dirty="0"/>
              <a:t>文档定义了两个</a:t>
            </a:r>
            <a:r>
              <a:rPr lang="en-US" altLang="zh-CN" dirty="0"/>
              <a:t>CCID，分别是2</a:t>
            </a:r>
            <a:r>
              <a:rPr lang="zh-CN" altLang="en-US" dirty="0"/>
              <a:t>和</a:t>
            </a:r>
            <a:r>
              <a:rPr lang="en-US" altLang="zh-CN" dirty="0"/>
              <a:t>3</a:t>
            </a:r>
            <a:r>
              <a:rPr lang="zh-CN" altLang="en-US" dirty="0"/>
              <a:t>，其余的值保留</a:t>
            </a:r>
            <a:endParaRPr lang="en-US" altLang="zh-CN" dirty="0"/>
          </a:p>
          <a:p>
            <a:pPr lvl="1">
              <a:lnSpc>
                <a:spcPct val="120000"/>
              </a:lnSpc>
            </a:pPr>
            <a:r>
              <a:rPr lang="en-US" altLang="zh-CN" dirty="0"/>
              <a:t>CCID2</a:t>
            </a:r>
            <a:r>
              <a:rPr lang="zh-CN" altLang="en-US" dirty="0"/>
              <a:t>：</a:t>
            </a:r>
            <a:r>
              <a:rPr lang="en-US" altLang="zh-CN" dirty="0"/>
              <a:t>TCP-like Congestion Control</a:t>
            </a:r>
          </a:p>
          <a:p>
            <a:pPr lvl="1">
              <a:lnSpc>
                <a:spcPct val="120000"/>
              </a:lnSpc>
            </a:pPr>
            <a:r>
              <a:rPr lang="en-US" altLang="zh-CN" dirty="0"/>
              <a:t>CCID3</a:t>
            </a:r>
            <a:r>
              <a:rPr lang="zh-CN" altLang="en-US" dirty="0"/>
              <a:t>：</a:t>
            </a:r>
            <a:r>
              <a:rPr lang="en-US" altLang="zh-CN" dirty="0"/>
              <a:t>TCP-Friendly Rate Control(TFRC)</a:t>
            </a:r>
          </a:p>
          <a:p>
            <a:endParaRPr lang="en-US" altLang="zh-CN" dirty="0"/>
          </a:p>
        </p:txBody>
      </p:sp>
      <p:sp>
        <p:nvSpPr>
          <p:cNvPr id="4" name="灯片编号占位符 3">
            <a:extLst>
              <a:ext uri="{FF2B5EF4-FFF2-40B4-BE49-F238E27FC236}">
                <a16:creationId xmlns:a16="http://schemas.microsoft.com/office/drawing/2014/main" id="{47A576C0-56AD-4678-9411-B9001186AD26}"/>
              </a:ext>
            </a:extLst>
          </p:cNvPr>
          <p:cNvSpPr>
            <a:spLocks noGrp="1"/>
          </p:cNvSpPr>
          <p:nvPr>
            <p:ph type="sldNum" sz="quarter" idx="12"/>
          </p:nvPr>
        </p:nvSpPr>
        <p:spPr/>
        <p:txBody>
          <a:bodyPr/>
          <a:lstStyle/>
          <a:p>
            <a:fld id="{8D4D1E41-7A09-AB4A-A4E1-09765ADA2698}" type="slidenum">
              <a:rPr kumimoji="1" lang="zh-CN" altLang="en-US" smtClean="0"/>
              <a:t>158</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6.8.4  DCCP</a:t>
            </a:r>
            <a:endParaRPr kumimoji="1" lang="zh-CN" altLang="en-US" dirty="0"/>
          </a:p>
        </p:txBody>
      </p:sp>
    </p:spTree>
    <p:extLst>
      <p:ext uri="{BB962C8B-B14F-4D97-AF65-F5344CB8AC3E}">
        <p14:creationId xmlns:p14="http://schemas.microsoft.com/office/powerpoint/2010/main" val="3015296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0684C-75A5-4A38-802B-40D818281382}"/>
              </a:ext>
            </a:extLst>
          </p:cNvPr>
          <p:cNvSpPr>
            <a:spLocks noGrp="1"/>
          </p:cNvSpPr>
          <p:nvPr>
            <p:ph type="title"/>
          </p:nvPr>
        </p:nvSpPr>
        <p:spPr/>
        <p:txBody>
          <a:bodyPr/>
          <a:lstStyle/>
          <a:p>
            <a:r>
              <a:rPr lang="en-US" altLang="zh-CN" dirty="0"/>
              <a:t>DCCP</a:t>
            </a:r>
            <a:r>
              <a:rPr lang="zh-CN" altLang="en-US" dirty="0"/>
              <a:t>的拥塞控制机制</a:t>
            </a:r>
          </a:p>
        </p:txBody>
      </p:sp>
      <p:sp>
        <p:nvSpPr>
          <p:cNvPr id="3" name="内容占位符 2">
            <a:extLst>
              <a:ext uri="{FF2B5EF4-FFF2-40B4-BE49-F238E27FC236}">
                <a16:creationId xmlns:a16="http://schemas.microsoft.com/office/drawing/2014/main" id="{2BDE73E9-4EC3-4188-9850-E9F22090A82C}"/>
              </a:ext>
            </a:extLst>
          </p:cNvPr>
          <p:cNvSpPr>
            <a:spLocks noGrp="1"/>
          </p:cNvSpPr>
          <p:nvPr>
            <p:ph idx="1"/>
          </p:nvPr>
        </p:nvSpPr>
        <p:spPr>
          <a:xfrm>
            <a:off x="838200" y="1443961"/>
            <a:ext cx="10515600" cy="4845592"/>
          </a:xfrm>
        </p:spPr>
        <p:txBody>
          <a:bodyPr/>
          <a:lstStyle/>
          <a:p>
            <a:pPr>
              <a:lnSpc>
                <a:spcPct val="120000"/>
              </a:lnSpc>
            </a:pPr>
            <a:r>
              <a:rPr lang="en-US" altLang="zh-CN" dirty="0"/>
              <a:t>TCP-like Congestion Control（CCID2</a:t>
            </a:r>
            <a:r>
              <a:rPr lang="zh-CN" altLang="en-US" dirty="0"/>
              <a:t>）</a:t>
            </a:r>
            <a:endParaRPr lang="en-US" altLang="zh-CN" dirty="0"/>
          </a:p>
          <a:p>
            <a:pPr lvl="1">
              <a:lnSpc>
                <a:spcPct val="120000"/>
              </a:lnSpc>
            </a:pPr>
            <a:r>
              <a:rPr lang="zh-CN" altLang="en-US" dirty="0"/>
              <a:t>发送方维持一个</a:t>
            </a:r>
            <a:r>
              <a:rPr lang="zh-CN" altLang="en-US" dirty="0">
                <a:solidFill>
                  <a:srgbClr val="C00000"/>
                </a:solidFill>
              </a:rPr>
              <a:t>发送窗口，</a:t>
            </a:r>
            <a:r>
              <a:rPr lang="zh-CN" altLang="en-US" dirty="0"/>
              <a:t>并且不停地发包，直到没有可用的发送窗口</a:t>
            </a:r>
            <a:endParaRPr lang="en-US" altLang="zh-CN" dirty="0"/>
          </a:p>
          <a:p>
            <a:pPr lvl="1">
              <a:lnSpc>
                <a:spcPct val="120000"/>
              </a:lnSpc>
            </a:pPr>
            <a:r>
              <a:rPr lang="zh-CN" altLang="en-US" dirty="0"/>
              <a:t>接收方对</a:t>
            </a:r>
            <a:r>
              <a:rPr lang="zh-CN" altLang="en-US" dirty="0">
                <a:solidFill>
                  <a:srgbClr val="C00000"/>
                </a:solidFill>
              </a:rPr>
              <a:t>收到的包回复</a:t>
            </a:r>
            <a:r>
              <a:rPr lang="en-US" altLang="zh-CN" dirty="0">
                <a:solidFill>
                  <a:srgbClr val="C00000"/>
                </a:solidFill>
              </a:rPr>
              <a:t>ACK</a:t>
            </a:r>
            <a:r>
              <a:rPr lang="zh-CN" altLang="en-US" dirty="0">
                <a:solidFill>
                  <a:srgbClr val="C00000"/>
                </a:solidFill>
              </a:rPr>
              <a:t>报文</a:t>
            </a:r>
            <a:r>
              <a:rPr lang="zh-CN" altLang="en-US" dirty="0"/>
              <a:t>，包括一段时间内收到的所有包的序号（用于支持</a:t>
            </a:r>
            <a:r>
              <a:rPr lang="en-US" altLang="zh-CN" dirty="0"/>
              <a:t>SACK</a:t>
            </a:r>
            <a:r>
              <a:rPr lang="zh-CN" altLang="en-US" dirty="0"/>
              <a:t>机制）</a:t>
            </a:r>
            <a:endParaRPr lang="en-US" altLang="zh-CN" dirty="0"/>
          </a:p>
          <a:p>
            <a:pPr lvl="1">
              <a:lnSpc>
                <a:spcPct val="120000"/>
              </a:lnSpc>
            </a:pPr>
            <a:r>
              <a:rPr lang="zh-CN" altLang="en-US" dirty="0"/>
              <a:t>丢包或者</a:t>
            </a:r>
            <a:r>
              <a:rPr lang="en-US" altLang="zh-CN" dirty="0"/>
              <a:t>ECN</a:t>
            </a:r>
            <a:r>
              <a:rPr lang="zh-CN" altLang="en-US" dirty="0"/>
              <a:t>标记表示出现拥塞，此时发送端需要将发送窗口减半</a:t>
            </a:r>
            <a:endParaRPr lang="en-US" altLang="zh-CN" dirty="0"/>
          </a:p>
          <a:p>
            <a:pPr>
              <a:lnSpc>
                <a:spcPct val="120000"/>
              </a:lnSpc>
            </a:pPr>
            <a:r>
              <a:rPr lang="en-US" altLang="zh-CN" dirty="0"/>
              <a:t>TCP-Friendly Rate Control（CCID3</a:t>
            </a:r>
            <a:r>
              <a:rPr lang="zh-CN" altLang="en-US" dirty="0"/>
              <a:t>）</a:t>
            </a:r>
            <a:endParaRPr lang="en-US" altLang="zh-CN" dirty="0"/>
          </a:p>
          <a:p>
            <a:pPr lvl="1">
              <a:lnSpc>
                <a:spcPct val="120000"/>
              </a:lnSpc>
            </a:pPr>
            <a:r>
              <a:rPr lang="zh-CN" altLang="en-US" dirty="0"/>
              <a:t>接收方</a:t>
            </a:r>
            <a:r>
              <a:rPr lang="zh-CN" altLang="en-US" dirty="0">
                <a:solidFill>
                  <a:srgbClr val="C00000"/>
                </a:solidFill>
              </a:rPr>
              <a:t>计算丢包率</a:t>
            </a:r>
            <a:r>
              <a:rPr lang="zh-CN" altLang="en-US" dirty="0"/>
              <a:t>，报告给发送方</a:t>
            </a:r>
            <a:endParaRPr lang="en-US" altLang="zh-CN" dirty="0"/>
          </a:p>
          <a:p>
            <a:pPr lvl="1">
              <a:lnSpc>
                <a:spcPct val="120000"/>
              </a:lnSpc>
            </a:pPr>
            <a:r>
              <a:rPr lang="zh-CN" altLang="en-US" dirty="0"/>
              <a:t>发送方根据丢包率计算发送速率，并</a:t>
            </a:r>
            <a:r>
              <a:rPr lang="zh-CN" altLang="en-US" dirty="0">
                <a:solidFill>
                  <a:srgbClr val="C00000"/>
                </a:solidFill>
              </a:rPr>
              <a:t>根据发送速率发包</a:t>
            </a:r>
            <a:endParaRPr lang="en-US" altLang="zh-CN" dirty="0">
              <a:solidFill>
                <a:srgbClr val="C00000"/>
              </a:solidFill>
            </a:endParaRPr>
          </a:p>
          <a:p>
            <a:pPr>
              <a:lnSpc>
                <a:spcPct val="120000"/>
              </a:lnSpc>
            </a:pPr>
            <a:r>
              <a:rPr lang="zh-CN" altLang="en-US" dirty="0"/>
              <a:t>相比而言，</a:t>
            </a:r>
            <a:r>
              <a:rPr lang="en-US" altLang="zh-CN" dirty="0">
                <a:solidFill>
                  <a:srgbClr val="C00000"/>
                </a:solidFill>
              </a:rPr>
              <a:t>CCID3可以</a:t>
            </a:r>
            <a:r>
              <a:rPr lang="zh-CN" altLang="en-US" dirty="0">
                <a:solidFill>
                  <a:srgbClr val="C00000"/>
                </a:solidFill>
              </a:rPr>
              <a:t>更平滑地</a:t>
            </a:r>
            <a:r>
              <a:rPr lang="zh-CN" altLang="en-US" dirty="0"/>
              <a:t>调节发包速率</a:t>
            </a:r>
            <a:endParaRPr lang="en-US" altLang="zh-CN" dirty="0"/>
          </a:p>
          <a:p>
            <a:pPr lvl="1"/>
            <a:endParaRPr lang="en-US" altLang="zh-CN" dirty="0"/>
          </a:p>
          <a:p>
            <a:pPr lvl="1"/>
            <a:endParaRPr lang="en-US" altLang="zh-CN" dirty="0"/>
          </a:p>
          <a:p>
            <a:endParaRPr lang="zh-CN" altLang="en-US" dirty="0"/>
          </a:p>
        </p:txBody>
      </p:sp>
      <p:sp>
        <p:nvSpPr>
          <p:cNvPr id="4" name="灯片编号占位符 3">
            <a:extLst>
              <a:ext uri="{FF2B5EF4-FFF2-40B4-BE49-F238E27FC236}">
                <a16:creationId xmlns:a16="http://schemas.microsoft.com/office/drawing/2014/main" id="{3E45C1BB-D6C6-430E-9243-B1B455679921}"/>
              </a:ext>
            </a:extLst>
          </p:cNvPr>
          <p:cNvSpPr>
            <a:spLocks noGrp="1"/>
          </p:cNvSpPr>
          <p:nvPr>
            <p:ph type="sldNum" sz="quarter" idx="12"/>
          </p:nvPr>
        </p:nvSpPr>
        <p:spPr/>
        <p:txBody>
          <a:bodyPr/>
          <a:lstStyle/>
          <a:p>
            <a:fld id="{8D4D1E41-7A09-AB4A-A4E1-09765ADA2698}" type="slidenum">
              <a:rPr kumimoji="1" lang="zh-CN" altLang="en-US" smtClean="0"/>
              <a:t>159</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6.8.4  DCCP</a:t>
            </a:r>
            <a:endParaRPr kumimoji="1" lang="zh-CN" altLang="en-US" dirty="0"/>
          </a:p>
        </p:txBody>
      </p:sp>
    </p:spTree>
    <p:extLst>
      <p:ext uri="{BB962C8B-B14F-4D97-AF65-F5344CB8AC3E}">
        <p14:creationId xmlns:p14="http://schemas.microsoft.com/office/powerpoint/2010/main" val="1417853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应用编程接口：</a:t>
            </a:r>
            <a:r>
              <a:rPr lang="en-US" altLang="zh-CN" dirty="0"/>
              <a:t>socket API</a:t>
            </a:r>
            <a:endParaRPr lang="zh-CN" altLang="en-US" dirty="0"/>
          </a:p>
        </p:txBody>
      </p:sp>
      <p:sp>
        <p:nvSpPr>
          <p:cNvPr id="3" name="Content Placeholder 2"/>
          <p:cNvSpPr>
            <a:spLocks noGrp="1"/>
          </p:cNvSpPr>
          <p:nvPr>
            <p:ph idx="1"/>
          </p:nvPr>
        </p:nvSpPr>
        <p:spPr/>
        <p:txBody>
          <a:bodyPr>
            <a:normAutofit lnSpcReduction="10000"/>
          </a:bodyPr>
          <a:lstStyle/>
          <a:p>
            <a:pPr>
              <a:lnSpc>
                <a:spcPct val="130000"/>
              </a:lnSpc>
            </a:pPr>
            <a:r>
              <a:rPr lang="en-US" altLang="zh-CN" dirty="0">
                <a:latin typeface="微软雅黑" panose="020B0503020204020204" pitchFamily="34" charset="-122"/>
                <a:ea typeface="微软雅黑" panose="020B0503020204020204" pitchFamily="34" charset="-122"/>
              </a:rPr>
              <a:t>Socket API</a:t>
            </a:r>
            <a:r>
              <a:rPr lang="zh-CN" altLang="en-US" dirty="0">
                <a:latin typeface="微软雅黑" panose="020B0503020204020204" pitchFamily="34" charset="-122"/>
                <a:ea typeface="微软雅黑" panose="020B0503020204020204" pitchFamily="34" charset="-122"/>
              </a:rPr>
              <a:t>于</a:t>
            </a:r>
            <a:r>
              <a:rPr lang="en-US" altLang="zh-CN" dirty="0">
                <a:latin typeface="微软雅黑" panose="020B0503020204020204" pitchFamily="34" charset="-122"/>
                <a:ea typeface="微软雅黑" panose="020B0503020204020204" pitchFamily="34" charset="-122"/>
              </a:rPr>
              <a:t>1981年在BSD UNIX 4.1中引入，</a:t>
            </a:r>
            <a:r>
              <a:rPr lang="zh-CN" altLang="en-US" dirty="0">
                <a:latin typeface="微软雅黑" panose="020B0503020204020204" pitchFamily="34" charset="-122"/>
                <a:ea typeface="微软雅黑" panose="020B0503020204020204" pitchFamily="34" charset="-122"/>
              </a:rPr>
              <a:t>此后成为</a:t>
            </a:r>
            <a:r>
              <a:rPr lang="zh-CN" altLang="zh-CN" dirty="0">
                <a:latin typeface="微软雅黑" panose="020B0503020204020204" pitchFamily="34" charset="-122"/>
                <a:ea typeface="微软雅黑" panose="020B0503020204020204" pitchFamily="34" charset="-122"/>
              </a:rPr>
              <a:t>编写因特网程序的标准接口</a:t>
            </a:r>
            <a:endParaRPr lang="en-US" altLang="zh-CN" dirty="0">
              <a:latin typeface="微软雅黑" panose="020B0503020204020204" pitchFamily="34" charset="-122"/>
              <a:ea typeface="微软雅黑" panose="020B0503020204020204" pitchFamily="34" charset="-122"/>
            </a:endParaRPr>
          </a:p>
          <a:p>
            <a:pPr>
              <a:lnSpc>
                <a:spcPct val="130000"/>
              </a:lnSpc>
            </a:pPr>
            <a:r>
              <a:rPr lang="en-US" altLang="zh-CN" dirty="0">
                <a:latin typeface="微软雅黑" panose="020B0503020204020204" pitchFamily="34" charset="-122"/>
                <a:ea typeface="微软雅黑" panose="020B0503020204020204" pitchFamily="34" charset="-122"/>
              </a:rPr>
              <a:t>应用需</a:t>
            </a:r>
            <a:r>
              <a:rPr lang="en-US" altLang="zh-CN" dirty="0">
                <a:solidFill>
                  <a:srgbClr val="C00000"/>
                </a:solidFill>
                <a:latin typeface="微软雅黑" panose="020B0503020204020204" pitchFamily="34" charset="-122"/>
                <a:ea typeface="微软雅黑" panose="020B0503020204020204" pitchFamily="34" charset="-122"/>
              </a:rPr>
              <a:t>显式</a:t>
            </a:r>
            <a:r>
              <a:rPr lang="en-US" altLang="zh-CN" dirty="0">
                <a:latin typeface="微软雅黑" panose="020B0503020204020204" pitchFamily="34" charset="-122"/>
                <a:ea typeface="微软雅黑" panose="020B0503020204020204" pitchFamily="34" charset="-122"/>
              </a:rPr>
              <a:t>地创建、使用和释放</a:t>
            </a:r>
            <a:r>
              <a:rPr lang="zh-CN" altLang="en-US" dirty="0">
                <a:latin typeface="微软雅黑" panose="020B0503020204020204" pitchFamily="34" charset="-122"/>
                <a:ea typeface="微软雅黑" panose="020B0503020204020204" pitchFamily="34" charset="-122"/>
              </a:rPr>
              <a:t>套接字</a:t>
            </a:r>
            <a:r>
              <a:rPr lang="en-US" altLang="zh-CN" dirty="0">
                <a:latin typeface="微软雅黑" panose="020B0503020204020204" pitchFamily="34" charset="-122"/>
                <a:ea typeface="微软雅黑" panose="020B0503020204020204" pitchFamily="34" charset="-122"/>
              </a:rPr>
              <a:t> </a:t>
            </a:r>
          </a:p>
          <a:p>
            <a:pPr>
              <a:lnSpc>
                <a:spcPct val="130000"/>
              </a:lnSpc>
            </a:pPr>
            <a:r>
              <a:rPr lang="en-US" altLang="zh-CN" dirty="0" err="1">
                <a:latin typeface="微软雅黑" panose="020B0503020204020204" pitchFamily="34" charset="-122"/>
                <a:ea typeface="微软雅黑" panose="020B0503020204020204" pitchFamily="34" charset="-122"/>
              </a:rPr>
              <a:t>采用客户-服务器模式</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lnSpc>
                <a:spcPct val="130000"/>
              </a:lnSpc>
            </a:pPr>
            <a:r>
              <a:rPr lang="zh-CN" altLang="en-US" dirty="0">
                <a:latin typeface="微软雅黑" panose="020B0503020204020204" pitchFamily="34" charset="-122"/>
                <a:ea typeface="微软雅黑" panose="020B0503020204020204" pitchFamily="34" charset="-122"/>
              </a:rPr>
              <a:t>客户总是主动发起通信的一方，服务器始终在等待客户的服务请求到来</a:t>
            </a:r>
            <a:endParaRPr lang="en-US" altLang="zh-CN" dirty="0">
              <a:latin typeface="微软雅黑" panose="020B0503020204020204" pitchFamily="34" charset="-122"/>
              <a:ea typeface="微软雅黑" panose="020B0503020204020204" pitchFamily="34" charset="-122"/>
            </a:endParaRPr>
          </a:p>
          <a:p>
            <a:pPr>
              <a:lnSpc>
                <a:spcPct val="130000"/>
              </a:lnSpc>
            </a:pPr>
            <a:r>
              <a:rPr lang="zh-CN" altLang="en-US" dirty="0">
                <a:latin typeface="微软雅黑" panose="020B0503020204020204" pitchFamily="34" charset="-122"/>
                <a:ea typeface="微软雅黑" panose="020B0503020204020204" pitchFamily="34" charset="-122"/>
              </a:rPr>
              <a:t>应用可以</a:t>
            </a:r>
            <a:r>
              <a:rPr lang="en-US" altLang="zh-CN" dirty="0">
                <a:latin typeface="微软雅黑" panose="020B0503020204020204" pitchFamily="34" charset="-122"/>
                <a:ea typeface="微软雅黑" panose="020B0503020204020204" pitchFamily="34" charset="-122"/>
              </a:rPr>
              <a:t>通过socket API调用两种传输服务: </a:t>
            </a:r>
          </a:p>
          <a:p>
            <a:pPr lvl="1">
              <a:lnSpc>
                <a:spcPct val="130000"/>
              </a:lnSpc>
            </a:pPr>
            <a:r>
              <a:rPr lang="en-US" altLang="zh-CN" sz="2800" dirty="0">
                <a:latin typeface="微软雅黑" panose="020B0503020204020204" pitchFamily="34" charset="-122"/>
                <a:ea typeface="微软雅黑" panose="020B0503020204020204" pitchFamily="34" charset="-122"/>
              </a:rPr>
              <a:t>不可靠的数据报服务：</a:t>
            </a:r>
            <a:r>
              <a:rPr lang="zh-CN" altLang="en-US" sz="2800" dirty="0">
                <a:latin typeface="微软雅黑" panose="020B0503020204020204" pitchFamily="34" charset="-122"/>
                <a:ea typeface="微软雅黑" panose="020B0503020204020204" pitchFamily="34" charset="-122"/>
              </a:rPr>
              <a:t>由</a:t>
            </a:r>
            <a:r>
              <a:rPr lang="en-US" altLang="zh-CN" sz="2800" dirty="0">
                <a:latin typeface="微软雅黑" panose="020B0503020204020204" pitchFamily="34" charset="-122"/>
                <a:ea typeface="微软雅黑" panose="020B0503020204020204" pitchFamily="34" charset="-122"/>
              </a:rPr>
              <a:t>UDP</a:t>
            </a:r>
            <a:r>
              <a:rPr lang="zh-CN" altLang="en-US" sz="2800" dirty="0">
                <a:latin typeface="微软雅黑" panose="020B0503020204020204" pitchFamily="34" charset="-122"/>
                <a:ea typeface="微软雅黑" panose="020B0503020204020204" pitchFamily="34" charset="-122"/>
              </a:rPr>
              <a:t>协议实现</a:t>
            </a:r>
            <a:endParaRPr lang="en-US" altLang="zh-CN" sz="2800" dirty="0">
              <a:latin typeface="微软雅黑" panose="020B0503020204020204" pitchFamily="34" charset="-122"/>
              <a:ea typeface="微软雅黑" panose="020B0503020204020204" pitchFamily="34" charset="-122"/>
            </a:endParaRPr>
          </a:p>
          <a:p>
            <a:pPr lvl="1">
              <a:lnSpc>
                <a:spcPct val="130000"/>
              </a:lnSpc>
            </a:pPr>
            <a:r>
              <a:rPr lang="en-US" altLang="zh-CN" sz="2800" dirty="0">
                <a:latin typeface="微软雅黑" panose="020B0503020204020204" pitchFamily="34" charset="-122"/>
                <a:ea typeface="微软雅黑" panose="020B0503020204020204" pitchFamily="34" charset="-122"/>
              </a:rPr>
              <a:t>可靠的字节流服务</a:t>
            </a:r>
            <a:r>
              <a:rPr lang="zh-CN" altLang="en-US" sz="2800" dirty="0">
                <a:latin typeface="微软雅黑" panose="020B0503020204020204" pitchFamily="34" charset="-122"/>
                <a:ea typeface="微软雅黑" panose="020B0503020204020204" pitchFamily="34" charset="-122"/>
              </a:rPr>
              <a:t>：由</a:t>
            </a:r>
            <a:r>
              <a:rPr lang="en-US" altLang="zh-CN" sz="2800" dirty="0">
                <a:latin typeface="微软雅黑" panose="020B0503020204020204" pitchFamily="34" charset="-122"/>
                <a:ea typeface="微软雅黑" panose="020B0503020204020204" pitchFamily="34" charset="-122"/>
              </a:rPr>
              <a:t>TCP</a:t>
            </a:r>
            <a:r>
              <a:rPr lang="zh-CN" altLang="en-US" sz="2800" dirty="0">
                <a:latin typeface="微软雅黑" panose="020B0503020204020204" pitchFamily="34" charset="-122"/>
                <a:ea typeface="微软雅黑" panose="020B0503020204020204" pitchFamily="34" charset="-122"/>
              </a:rPr>
              <a:t>协议实现</a:t>
            </a:r>
            <a:endParaRPr lang="en-US" altLang="zh-CN" sz="2800" dirty="0">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16</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6.2 </a:t>
            </a:r>
            <a:r>
              <a:rPr kumimoji="1" lang="zh-CN" altLang="en-US" dirty="0"/>
              <a:t>套接字编程</a:t>
            </a:r>
          </a:p>
        </p:txBody>
      </p:sp>
    </p:spTree>
    <p:extLst>
      <p:ext uri="{BB962C8B-B14F-4D97-AF65-F5344CB8AC3E}">
        <p14:creationId xmlns:p14="http://schemas.microsoft.com/office/powerpoint/2010/main" val="20993672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547650" y="1510758"/>
            <a:ext cx="5501457" cy="4845592"/>
          </a:xfrm>
        </p:spPr>
        <p:txBody>
          <a:bodyPr>
            <a:normAutofit fontScale="92500" lnSpcReduction="20000"/>
          </a:bodyPr>
          <a:lstStyle/>
          <a:p>
            <a:pPr marL="0" indent="0">
              <a:lnSpc>
                <a:spcPct val="130000"/>
              </a:lnSpc>
              <a:buNone/>
            </a:pPr>
            <a:r>
              <a:rPr kumimoji="1" lang="en-US" altLang="zh-CN" dirty="0"/>
              <a:t>6.1 </a:t>
            </a:r>
            <a:r>
              <a:rPr kumimoji="1" lang="zh-CN" altLang="en-US" dirty="0"/>
              <a:t>概述和传输层服务</a:t>
            </a:r>
            <a:endParaRPr kumimoji="1" lang="en-US" altLang="zh-CN" dirty="0"/>
          </a:p>
          <a:p>
            <a:pPr marL="0" indent="0">
              <a:lnSpc>
                <a:spcPct val="130000"/>
              </a:lnSpc>
              <a:buNone/>
            </a:pPr>
            <a:r>
              <a:rPr kumimoji="1" lang="en-US" altLang="zh-CN" dirty="0"/>
              <a:t>6.2 </a:t>
            </a:r>
            <a:r>
              <a:rPr kumimoji="1" lang="zh-CN" altLang="en-US" dirty="0"/>
              <a:t>套接字编程</a:t>
            </a:r>
            <a:endParaRPr kumimoji="1" lang="en-US" altLang="zh-CN" dirty="0"/>
          </a:p>
          <a:p>
            <a:pPr marL="0" indent="0">
              <a:lnSpc>
                <a:spcPct val="130000"/>
              </a:lnSpc>
              <a:buNone/>
            </a:pPr>
            <a:r>
              <a:rPr kumimoji="1" lang="en-US" altLang="zh-CN" dirty="0"/>
              <a:t>6.3 </a:t>
            </a:r>
            <a:r>
              <a:rPr kumimoji="1" lang="zh-CN" altLang="en-US" dirty="0"/>
              <a:t>传输层复用和分用</a:t>
            </a:r>
            <a:endParaRPr kumimoji="1" lang="en-US" altLang="zh-CN" dirty="0"/>
          </a:p>
          <a:p>
            <a:pPr marL="0" indent="0">
              <a:lnSpc>
                <a:spcPct val="130000"/>
              </a:lnSpc>
              <a:buNone/>
            </a:pPr>
            <a:r>
              <a:rPr kumimoji="1" lang="en-US" altLang="zh-CN" dirty="0"/>
              <a:t>6.4 </a:t>
            </a:r>
            <a:r>
              <a:rPr kumimoji="1" lang="zh-CN" altLang="en-US" dirty="0"/>
              <a:t>无连接传输：</a:t>
            </a:r>
            <a:r>
              <a:rPr kumimoji="1" lang="en-US" altLang="zh-CN" dirty="0"/>
              <a:t>UDP</a:t>
            </a:r>
          </a:p>
          <a:p>
            <a:pPr marL="0" indent="0">
              <a:lnSpc>
                <a:spcPct val="130000"/>
              </a:lnSpc>
              <a:buNone/>
            </a:pPr>
            <a:r>
              <a:rPr kumimoji="1" lang="en-US" altLang="zh-CN" dirty="0"/>
              <a:t>6.5 </a:t>
            </a:r>
            <a:r>
              <a:rPr kumimoji="1" lang="zh-CN" altLang="en-US" dirty="0"/>
              <a:t>面向连接的传输：</a:t>
            </a:r>
            <a:r>
              <a:rPr kumimoji="1" lang="en-US" altLang="zh-CN" dirty="0"/>
              <a:t>TCP</a:t>
            </a:r>
          </a:p>
          <a:p>
            <a:pPr marL="0" indent="0">
              <a:lnSpc>
                <a:spcPct val="130000"/>
              </a:lnSpc>
              <a:buNone/>
            </a:pPr>
            <a:r>
              <a:rPr kumimoji="1" lang="en-US" altLang="zh-CN" dirty="0"/>
              <a:t>6.6 </a:t>
            </a:r>
            <a:r>
              <a:rPr kumimoji="1" lang="zh-CN" altLang="en-US" dirty="0"/>
              <a:t>理解网络拥塞</a:t>
            </a:r>
            <a:endParaRPr kumimoji="1" lang="en-US" altLang="zh-CN" dirty="0"/>
          </a:p>
          <a:p>
            <a:pPr marL="0" indent="0">
              <a:lnSpc>
                <a:spcPct val="130000"/>
              </a:lnSpc>
              <a:buNone/>
            </a:pPr>
            <a:r>
              <a:rPr kumimoji="1" lang="en-US" altLang="zh-CN" dirty="0"/>
              <a:t>6.7 TCP拥塞控制</a:t>
            </a:r>
          </a:p>
          <a:p>
            <a:pPr marL="0" indent="0">
              <a:lnSpc>
                <a:spcPct val="130000"/>
              </a:lnSpc>
              <a:buNone/>
            </a:pPr>
            <a:r>
              <a:rPr kumimoji="1" lang="en-US" altLang="zh-CN" dirty="0"/>
              <a:t>6.8 </a:t>
            </a:r>
            <a:r>
              <a:rPr kumimoji="1" lang="zh-CN" altLang="en-US" dirty="0"/>
              <a:t>拥塞控制的发展</a:t>
            </a:r>
            <a:endParaRPr kumimoji="1" lang="en-US" altLang="zh-CN" dirty="0"/>
          </a:p>
          <a:p>
            <a:pPr marL="0" indent="0">
              <a:lnSpc>
                <a:spcPct val="130000"/>
              </a:lnSpc>
              <a:buNone/>
            </a:pPr>
            <a:r>
              <a:rPr kumimoji="1" lang="en-US" altLang="zh-CN" dirty="0">
                <a:solidFill>
                  <a:srgbClr val="C00000"/>
                </a:solidFill>
              </a:rPr>
              <a:t>6.9 传输层协议的发展</a:t>
            </a:r>
          </a:p>
          <a:p>
            <a:pPr marL="0" indent="0">
              <a:lnSpc>
                <a:spcPct val="130000"/>
              </a:lnSpc>
              <a:buNone/>
            </a:pPr>
            <a:endParaRPr kumimoji="1" lang="zh-CN" altLang="en-US" dirty="0"/>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160</a:t>
            </a:fld>
            <a:endParaRPr kumimoji="1" lang="zh-CN" altLang="en-US" dirty="0"/>
          </a:p>
        </p:txBody>
      </p:sp>
      <p:sp>
        <p:nvSpPr>
          <p:cNvPr id="5" name="矩形标注 4">
            <a:extLst>
              <a:ext uri="{FF2B5EF4-FFF2-40B4-BE49-F238E27FC236}">
                <a16:creationId xmlns:a16="http://schemas.microsoft.com/office/drawing/2014/main" id="{E4BFCB96-0FA1-7740-8F94-683CEFB67F89}"/>
              </a:ext>
            </a:extLst>
          </p:cNvPr>
          <p:cNvSpPr/>
          <p:nvPr/>
        </p:nvSpPr>
        <p:spPr>
          <a:xfrm>
            <a:off x="4681711" y="4737295"/>
            <a:ext cx="3160989" cy="1230923"/>
          </a:xfrm>
          <a:prstGeom prst="wedgeRectCallout">
            <a:avLst>
              <a:gd name="adj1" fmla="val -72775"/>
              <a:gd name="adj2" fmla="val 36254"/>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lvl="0" indent="-438150">
              <a:lnSpc>
                <a:spcPct val="130000"/>
              </a:lnSpc>
              <a:spcBef>
                <a:spcPts val="600"/>
              </a:spcBef>
              <a:buFont typeface="+mj-lt"/>
              <a:buAutoNum type="arabicPeriod"/>
            </a:pPr>
            <a:r>
              <a:rPr kumimoji="1" lang="en-US" altLang="zh-CN" sz="2400" dirty="0">
                <a:solidFill>
                  <a:srgbClr val="C00000"/>
                </a:solidFill>
                <a:latin typeface="Microsoft YaHei" panose="020B0503020204020204" pitchFamily="34" charset="-122"/>
                <a:ea typeface="Microsoft YaHei" panose="020B0503020204020204" pitchFamily="34" charset="-122"/>
              </a:rPr>
              <a:t>MPTCP</a:t>
            </a:r>
            <a:endParaRPr kumimoji="1" lang="zh-CN" altLang="en-US" sz="2400" dirty="0">
              <a:solidFill>
                <a:srgbClr val="C00000"/>
              </a:solidFill>
              <a:latin typeface="Microsoft YaHei" panose="020B0503020204020204" pitchFamily="34" charset="-122"/>
              <a:ea typeface="Microsoft YaHei" panose="020B0503020204020204" pitchFamily="34" charset="-122"/>
            </a:endParaRPr>
          </a:p>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QUIC</a:t>
            </a:r>
            <a:endParaRPr kumimoji="1" lang="zh-CN" altLang="en-US" sz="2400" dirty="0">
              <a:solidFill>
                <a:prstClr val="black"/>
              </a:solidFill>
              <a:latin typeface="Microsoft YaHei" panose="020B0503020204020204" pitchFamily="34" charset="-122"/>
              <a:ea typeface="Microsoft YaHei" panose="020B0503020204020204" pitchFamily="34" charset="-122"/>
            </a:endParaRPr>
          </a:p>
          <a:p>
            <a:pPr marL="149225" lvl="0">
              <a:lnSpc>
                <a:spcPct val="130000"/>
              </a:lnSpc>
              <a:spcBef>
                <a:spcPts val="600"/>
              </a:spcBef>
            </a:pPr>
            <a:endParaRPr kumimoji="1" lang="zh-CN" altLang="en-US" sz="2400" dirty="0">
              <a:solidFill>
                <a:prstClr val="black"/>
              </a:solidFill>
              <a:latin typeface="Microsoft YaHei" panose="020B0503020204020204" pitchFamily="34" charset="-122"/>
              <a:ea typeface="Microsoft YaHei" panose="020B0503020204020204" pitchFamily="34" charset="-122"/>
            </a:endParaRP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  </a:t>
            </a:r>
            <a:r>
              <a:rPr kumimoji="1" lang="zh-CN" altLang="en-US" dirty="0"/>
              <a:t>传输层</a:t>
            </a:r>
            <a:r>
              <a:rPr kumimoji="1" lang="en-US" altLang="zh-CN" dirty="0"/>
              <a:t> </a:t>
            </a:r>
            <a:endParaRPr kumimoji="1" lang="zh-CN" altLang="en-US" dirty="0"/>
          </a:p>
        </p:txBody>
      </p:sp>
    </p:spTree>
    <p:extLst>
      <p:ext uri="{BB962C8B-B14F-4D97-AF65-F5344CB8AC3E}">
        <p14:creationId xmlns:p14="http://schemas.microsoft.com/office/powerpoint/2010/main" val="40885449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lstStyle/>
          <a:p>
            <a:r>
              <a:rPr kumimoji="1" lang="zh-CN" altLang="en-US" dirty="0"/>
              <a:t>传统</a:t>
            </a:r>
            <a:r>
              <a:rPr kumimoji="1" lang="en-US" altLang="zh-CN" dirty="0"/>
              <a:t>TCP</a:t>
            </a:r>
            <a:r>
              <a:rPr kumimoji="1" lang="zh-CN" altLang="en-US" dirty="0"/>
              <a:t>协议的不足与改进方案</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38200" y="1341194"/>
            <a:ext cx="10515600" cy="1222355"/>
          </a:xfrm>
        </p:spPr>
        <p:txBody>
          <a:bodyPr>
            <a:normAutofit/>
          </a:bodyPr>
          <a:lstStyle/>
          <a:p>
            <a:pPr>
              <a:lnSpc>
                <a:spcPct val="110000"/>
              </a:lnSpc>
            </a:pPr>
            <a:r>
              <a:rPr kumimoji="1" lang="zh-CN" altLang="en-US" sz="2000" dirty="0"/>
              <a:t>传统</a:t>
            </a:r>
            <a:r>
              <a:rPr kumimoji="1" lang="en-US" altLang="zh-CN" sz="2000" dirty="0"/>
              <a:t>TCP</a:t>
            </a:r>
            <a:r>
              <a:rPr kumimoji="1" lang="zh-CN" altLang="en-US" sz="2000" dirty="0"/>
              <a:t>协议仅支持单路径传输，即只能利用终端主机上的一个网络接口传输数据</a:t>
            </a:r>
            <a:endParaRPr kumimoji="1" lang="en-US" altLang="zh-CN" sz="2000" dirty="0"/>
          </a:p>
          <a:p>
            <a:pPr>
              <a:lnSpc>
                <a:spcPct val="110000"/>
              </a:lnSpc>
            </a:pPr>
            <a:r>
              <a:rPr kumimoji="1" lang="zh-CN" altLang="en-US" sz="2000" dirty="0"/>
              <a:t>随着接入技术的发展，同时具备多个网络接口的网络设备已经越来越普及，多路径传输更适合当前的网络环境</a:t>
            </a:r>
            <a:endParaRPr kumimoji="1" lang="en-US" altLang="zh-CN" sz="2000" dirty="0"/>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4503318" y="2632193"/>
            <a:ext cx="2689860" cy="1774791"/>
          </a:xfrm>
          <a:prstGeom prst="rect">
            <a:avLst/>
          </a:prstGeom>
          <a:noFill/>
        </p:spPr>
      </p:pic>
      <p:pic>
        <p:nvPicPr>
          <p:cNvPr id="6" name="图片 5"/>
          <p:cNvPicPr/>
          <p:nvPr/>
        </p:nvPicPr>
        <p:blipFill>
          <a:blip r:embed="rId4"/>
          <a:stretch>
            <a:fillRect/>
          </a:stretch>
        </p:blipFill>
        <p:spPr>
          <a:xfrm>
            <a:off x="1598952" y="2488799"/>
            <a:ext cx="2143614" cy="2019886"/>
          </a:xfrm>
          <a:prstGeom prst="rect">
            <a:avLst/>
          </a:prstGeom>
        </p:spPr>
      </p:pic>
      <p:sp>
        <p:nvSpPr>
          <p:cNvPr id="7" name="文本框 6"/>
          <p:cNvSpPr txBox="1"/>
          <p:nvPr/>
        </p:nvSpPr>
        <p:spPr>
          <a:xfrm>
            <a:off x="2162254" y="4605668"/>
            <a:ext cx="188698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移动网络</a:t>
            </a:r>
          </a:p>
        </p:txBody>
      </p:sp>
      <p:sp>
        <p:nvSpPr>
          <p:cNvPr id="8" name="文本框 7"/>
          <p:cNvSpPr txBox="1"/>
          <p:nvPr/>
        </p:nvSpPr>
        <p:spPr>
          <a:xfrm>
            <a:off x="4857873" y="4508685"/>
            <a:ext cx="218347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数据中心移动网络</a:t>
            </a:r>
          </a:p>
        </p:txBody>
      </p:sp>
      <p:sp>
        <p:nvSpPr>
          <p:cNvPr id="11" name="内容占位符 2"/>
          <p:cNvSpPr txBox="1">
            <a:spLocks/>
          </p:cNvSpPr>
          <p:nvPr/>
        </p:nvSpPr>
        <p:spPr>
          <a:xfrm>
            <a:off x="838200" y="4976141"/>
            <a:ext cx="10515600" cy="1499871"/>
          </a:xfrm>
          <a:prstGeom prst="rect">
            <a:avLst/>
          </a:prstGeom>
        </p:spPr>
        <p:txBody>
          <a:bodyPr vert="horz" lIns="91440" tIns="45720" rIns="91440" bIns="45720" rtlCol="0">
            <a:normAutofit fontScale="32500" lnSpcReduction="20000"/>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kumimoji="1" lang="zh-CN" altLang="en-US" sz="6200" dirty="0"/>
              <a:t>移动网络和数据中心网络中的网络设备天然拥有多个网络接口，已具备实现多路径传输的物理基础</a:t>
            </a:r>
            <a:endParaRPr kumimoji="1" lang="en-US" altLang="zh-CN" sz="6200" dirty="0"/>
          </a:p>
          <a:p>
            <a:pPr>
              <a:lnSpc>
                <a:spcPct val="120000"/>
              </a:lnSpc>
            </a:pPr>
            <a:r>
              <a:rPr kumimoji="1" lang="zh-CN" altLang="en-US" sz="6200" dirty="0"/>
              <a:t>多路径</a:t>
            </a:r>
            <a:r>
              <a:rPr kumimoji="1" lang="en-US" altLang="zh-CN" sz="6200" dirty="0"/>
              <a:t>TCP</a:t>
            </a:r>
            <a:r>
              <a:rPr kumimoji="1" lang="zh-CN" altLang="en-US" sz="6200" dirty="0"/>
              <a:t>协议（</a:t>
            </a:r>
            <a:r>
              <a:rPr kumimoji="1" lang="en-US" altLang="zh-CN" sz="6200" dirty="0"/>
              <a:t>MPTCP</a:t>
            </a:r>
            <a:r>
              <a:rPr kumimoji="1" lang="zh-CN" altLang="en-US" sz="6200" dirty="0"/>
              <a:t>）应运而生，它可将单一数据流切分为若干子流，同时利用多条路径进行传输</a:t>
            </a:r>
            <a:endParaRPr kumimoji="1" lang="en-US" altLang="zh-CN" sz="6200" dirty="0"/>
          </a:p>
          <a:p>
            <a:endParaRPr lang="en-US" altLang="zh-CN" sz="2000" dirty="0"/>
          </a:p>
        </p:txBody>
      </p:sp>
      <p:pic>
        <p:nvPicPr>
          <p:cNvPr id="12" name="图片 11"/>
          <p:cNvPicPr>
            <a:picLocks noChangeAspect="1"/>
          </p:cNvPicPr>
          <p:nvPr/>
        </p:nvPicPr>
        <p:blipFill>
          <a:blip r:embed="rId5"/>
          <a:stretch>
            <a:fillRect/>
          </a:stretch>
        </p:blipFill>
        <p:spPr>
          <a:xfrm>
            <a:off x="7953930" y="2809013"/>
            <a:ext cx="3023309" cy="1683139"/>
          </a:xfrm>
          <a:prstGeom prst="rect">
            <a:avLst/>
          </a:prstGeom>
        </p:spPr>
      </p:pic>
      <p:sp>
        <p:nvSpPr>
          <p:cNvPr id="13" name="文本框 12"/>
          <p:cNvSpPr txBox="1"/>
          <p:nvPr/>
        </p:nvSpPr>
        <p:spPr>
          <a:xfrm>
            <a:off x="8475935" y="4495203"/>
            <a:ext cx="2387688"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多路径传输示意图</a:t>
            </a:r>
          </a:p>
        </p:txBody>
      </p:sp>
      <p:sp>
        <p:nvSpPr>
          <p:cNvPr id="14"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6.9.1  MPTCP </a:t>
            </a:r>
            <a:endParaRPr kumimoji="1" lang="zh-CN" altLang="en-US" dirty="0"/>
          </a:p>
        </p:txBody>
      </p:sp>
      <p:sp>
        <p:nvSpPr>
          <p:cNvPr id="15" name="灯片编号占位符 3">
            <a:extLst>
              <a:ext uri="{FF2B5EF4-FFF2-40B4-BE49-F238E27FC236}">
                <a16:creationId xmlns:a16="http://schemas.microsoft.com/office/drawing/2014/main" id="{775CBC3D-199F-AC4B-B632-E1C7A938728F}"/>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161</a:t>
            </a:fld>
            <a:endParaRPr kumimoji="1" lang="zh-CN" altLang="en-US" dirty="0"/>
          </a:p>
        </p:txBody>
      </p:sp>
    </p:spTree>
    <p:extLst>
      <p:ext uri="{BB962C8B-B14F-4D97-AF65-F5344CB8AC3E}">
        <p14:creationId xmlns:p14="http://schemas.microsoft.com/office/powerpoint/2010/main" val="71226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3" presetClass="entr" presetSubtype="1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3"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MPTCP</a:t>
            </a:r>
            <a:r>
              <a:rPr lang="zh-CN" altLang="en-US" dirty="0"/>
              <a:t>的优势</a:t>
            </a:r>
          </a:p>
        </p:txBody>
      </p:sp>
      <p:sp>
        <p:nvSpPr>
          <p:cNvPr id="3" name="内容占位符 2"/>
          <p:cNvSpPr>
            <a:spLocks noGrp="1"/>
          </p:cNvSpPr>
          <p:nvPr>
            <p:ph idx="1"/>
          </p:nvPr>
        </p:nvSpPr>
        <p:spPr>
          <a:xfrm>
            <a:off x="365760" y="1525602"/>
            <a:ext cx="5351646" cy="4830748"/>
          </a:xfrm>
        </p:spPr>
        <p:txBody>
          <a:bodyPr>
            <a:normAutofit/>
          </a:bodyPr>
          <a:lstStyle/>
          <a:p>
            <a:pPr>
              <a:lnSpc>
                <a:spcPct val="120000"/>
              </a:lnSpc>
            </a:pPr>
            <a:r>
              <a:rPr lang="zh-CN" altLang="en-US" sz="2400" dirty="0"/>
              <a:t>多径带宽聚合</a:t>
            </a:r>
            <a:endParaRPr lang="en-US" altLang="zh-CN" sz="2400" dirty="0"/>
          </a:p>
          <a:p>
            <a:pPr lvl="1">
              <a:lnSpc>
                <a:spcPct val="120000"/>
              </a:lnSpc>
            </a:pPr>
            <a:r>
              <a:rPr lang="zh-CN" altLang="en-US" sz="2000" dirty="0"/>
              <a:t>终端设备可以聚合不同路径上的可用带宽，以获得更高的网络带宽</a:t>
            </a:r>
            <a:endParaRPr lang="en-US" altLang="zh-CN" sz="2000" dirty="0"/>
          </a:p>
          <a:p>
            <a:pPr>
              <a:lnSpc>
                <a:spcPct val="120000"/>
              </a:lnSpc>
            </a:pPr>
            <a:r>
              <a:rPr lang="zh-CN" altLang="en-US" sz="2400" dirty="0"/>
              <a:t>提升传输的可靠性</a:t>
            </a:r>
            <a:endParaRPr lang="en-US" altLang="zh-CN" sz="2400" dirty="0"/>
          </a:p>
          <a:p>
            <a:pPr lvl="1">
              <a:lnSpc>
                <a:spcPct val="120000"/>
              </a:lnSpc>
            </a:pPr>
            <a:r>
              <a:rPr lang="zh-CN" altLang="en-US" sz="2000" dirty="0"/>
              <a:t>使用多条路径传输数据，可以有效避免因单条路径性能恶化或中断导致的应用连接中断</a:t>
            </a:r>
            <a:endParaRPr lang="en-US" altLang="zh-CN" sz="2000" dirty="0"/>
          </a:p>
          <a:p>
            <a:pPr>
              <a:lnSpc>
                <a:spcPct val="120000"/>
              </a:lnSpc>
            </a:pPr>
            <a:r>
              <a:rPr lang="zh-CN" altLang="en-US" sz="2400" dirty="0"/>
              <a:t>支持链路的平滑切换</a:t>
            </a:r>
            <a:endParaRPr lang="en-US" altLang="zh-CN" sz="2400" dirty="0"/>
          </a:p>
          <a:p>
            <a:pPr lvl="1">
              <a:lnSpc>
                <a:spcPct val="120000"/>
              </a:lnSpc>
            </a:pPr>
            <a:r>
              <a:rPr lang="zh-CN" altLang="en-US" sz="2000" dirty="0"/>
              <a:t>多路径传输方式允许终端在不同接入网络间快速、平滑地切换，选取当前链路质量最好的路径传输数据</a:t>
            </a:r>
            <a:endParaRPr lang="en-US" altLang="zh-CN" sz="2000" dirty="0"/>
          </a:p>
          <a:p>
            <a:endParaRPr lang="en-US" altLang="zh-CN" sz="2200" dirty="0"/>
          </a:p>
          <a:p>
            <a:endParaRPr lang="en-US" altLang="zh-CN" sz="2200"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162</a:t>
            </a:fld>
            <a:endParaRPr kumimoji="1" lang="zh-CN" altLang="en-US" dirty="0"/>
          </a:p>
        </p:txBody>
      </p:sp>
      <p:pic>
        <p:nvPicPr>
          <p:cNvPr id="5" name="图片 4"/>
          <p:cNvPicPr>
            <a:picLocks noChangeAspect="1"/>
          </p:cNvPicPr>
          <p:nvPr/>
        </p:nvPicPr>
        <p:blipFill>
          <a:blip r:embed="rId3"/>
          <a:stretch>
            <a:fillRect/>
          </a:stretch>
        </p:blipFill>
        <p:spPr>
          <a:xfrm>
            <a:off x="5908226" y="2365687"/>
            <a:ext cx="6054573" cy="2918794"/>
          </a:xfrm>
          <a:prstGeom prst="rect">
            <a:avLst/>
          </a:prstGeom>
        </p:spPr>
      </p:pic>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6.9.1  MPTCP </a:t>
            </a:r>
            <a:endParaRPr kumimoji="1" lang="zh-CN" altLang="en-US" dirty="0"/>
          </a:p>
        </p:txBody>
      </p:sp>
      <p:sp>
        <p:nvSpPr>
          <p:cNvPr id="8" name="矩形 7"/>
          <p:cNvSpPr/>
          <p:nvPr/>
        </p:nvSpPr>
        <p:spPr>
          <a:xfrm>
            <a:off x="2669406" y="6517976"/>
            <a:ext cx="6096000" cy="307777"/>
          </a:xfrm>
          <a:prstGeom prst="rect">
            <a:avLst/>
          </a:prstGeom>
        </p:spPr>
        <p:txBody>
          <a:bodyPr>
            <a:spAutoFit/>
          </a:bodyPr>
          <a:lstStyle/>
          <a:p>
            <a:r>
              <a:rPr lang="zh-CN" altLang="en-US" sz="1400" dirty="0"/>
              <a:t>图片来源：</a:t>
            </a:r>
            <a:r>
              <a:rPr lang="en-US" altLang="zh-CN" sz="1400" dirty="0"/>
              <a:t>https://www.cnblogs.com/yhp-smarthome/p/7440855.html</a:t>
            </a:r>
            <a:endParaRPr lang="zh-CN" altLang="en-US" sz="1400" dirty="0"/>
          </a:p>
        </p:txBody>
      </p:sp>
    </p:spTree>
    <p:extLst>
      <p:ext uri="{BB962C8B-B14F-4D97-AF65-F5344CB8AC3E}">
        <p14:creationId xmlns:p14="http://schemas.microsoft.com/office/powerpoint/2010/main" val="3630425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MPTCP</a:t>
            </a:r>
            <a:r>
              <a:rPr lang="zh-CN" altLang="en-US" dirty="0"/>
              <a:t>在网络体系结构中的位置</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163</a:t>
            </a:fld>
            <a:endParaRPr kumimoji="1" lang="zh-CN" altLang="en-US" dirty="0"/>
          </a:p>
        </p:txBody>
      </p:sp>
      <p:pic>
        <p:nvPicPr>
          <p:cNvPr id="3" name="图片 2"/>
          <p:cNvPicPr>
            <a:picLocks noChangeAspect="1"/>
          </p:cNvPicPr>
          <p:nvPr/>
        </p:nvPicPr>
        <p:blipFill>
          <a:blip r:embed="rId3"/>
          <a:stretch>
            <a:fillRect/>
          </a:stretch>
        </p:blipFill>
        <p:spPr>
          <a:xfrm>
            <a:off x="6812489" y="1771600"/>
            <a:ext cx="5177381" cy="2595468"/>
          </a:xfrm>
          <a:prstGeom prst="rect">
            <a:avLst/>
          </a:prstGeom>
        </p:spPr>
      </p:pic>
      <p:sp>
        <p:nvSpPr>
          <p:cNvPr id="8" name="内容占位符 2"/>
          <p:cNvSpPr>
            <a:spLocks noGrp="1"/>
          </p:cNvSpPr>
          <p:nvPr>
            <p:ph idx="1"/>
          </p:nvPr>
        </p:nvSpPr>
        <p:spPr>
          <a:xfrm>
            <a:off x="298383" y="1424539"/>
            <a:ext cx="6323798" cy="2988574"/>
          </a:xfrm>
        </p:spPr>
        <p:txBody>
          <a:bodyPr>
            <a:noAutofit/>
          </a:bodyPr>
          <a:lstStyle/>
          <a:p>
            <a:pPr>
              <a:lnSpc>
                <a:spcPct val="110000"/>
              </a:lnSpc>
            </a:pPr>
            <a:r>
              <a:rPr lang="en-US" altLang="zh-CN" sz="2000" kern="100" dirty="0" err="1">
                <a:cs typeface="Times New Roman" panose="02020603050405020304" pitchFamily="18" charset="0"/>
              </a:rPr>
              <a:t>MPTCP位于套接字和TCP之间</a:t>
            </a:r>
            <a:r>
              <a:rPr lang="zh-CN" altLang="en-US" sz="2000" kern="100" dirty="0">
                <a:cs typeface="Times New Roman" panose="02020603050405020304" pitchFamily="18" charset="0"/>
              </a:rPr>
              <a:t>：</a:t>
            </a:r>
            <a:endParaRPr lang="en-US" altLang="zh-CN" sz="2000" kern="100" dirty="0">
              <a:cs typeface="Times New Roman" panose="02020603050405020304" pitchFamily="18" charset="0"/>
            </a:endParaRPr>
          </a:p>
          <a:p>
            <a:pPr lvl="1">
              <a:lnSpc>
                <a:spcPct val="110000"/>
              </a:lnSpc>
            </a:pPr>
            <a:r>
              <a:rPr lang="zh-CN" altLang="en-US" sz="2000" kern="100" dirty="0">
                <a:cs typeface="Times New Roman" panose="02020603050405020304" pitchFamily="18" charset="0"/>
              </a:rPr>
              <a:t>应用程序通过套接字调用</a:t>
            </a:r>
            <a:r>
              <a:rPr lang="en-US" altLang="zh-CN" sz="2000" kern="100" dirty="0">
                <a:cs typeface="Times New Roman" panose="02020603050405020304" pitchFamily="18" charset="0"/>
              </a:rPr>
              <a:t>MPTCP</a:t>
            </a:r>
            <a:r>
              <a:rPr lang="zh-CN" altLang="en-US" sz="2000" kern="100" dirty="0">
                <a:cs typeface="Times New Roman" panose="02020603050405020304" pitchFamily="18" charset="0"/>
              </a:rPr>
              <a:t>，</a:t>
            </a:r>
            <a:r>
              <a:rPr lang="en-US" altLang="zh-CN" sz="2000" kern="100" dirty="0">
                <a:cs typeface="Times New Roman" panose="02020603050405020304" pitchFamily="18" charset="0"/>
              </a:rPr>
              <a:t>MPTCP</a:t>
            </a:r>
            <a:r>
              <a:rPr lang="zh-CN" altLang="en-US" sz="2000" kern="100" dirty="0">
                <a:cs typeface="Times New Roman" panose="02020603050405020304" pitchFamily="18" charset="0"/>
              </a:rPr>
              <a:t>向应用程序提供单条连接的抽象，因而对应用层透明</a:t>
            </a:r>
            <a:endParaRPr lang="en-US" altLang="zh-CN" sz="2000" kern="100" dirty="0">
              <a:cs typeface="Times New Roman" panose="02020603050405020304" pitchFamily="18" charset="0"/>
            </a:endParaRPr>
          </a:p>
          <a:p>
            <a:pPr lvl="1">
              <a:lnSpc>
                <a:spcPct val="110000"/>
              </a:lnSpc>
            </a:pPr>
            <a:r>
              <a:rPr lang="en-US" altLang="zh-CN" sz="2000" kern="100" dirty="0" err="1">
                <a:cs typeface="Times New Roman" panose="02020603050405020304" pitchFamily="18" charset="0"/>
              </a:rPr>
              <a:t>MPTCP可</a:t>
            </a:r>
            <a:r>
              <a:rPr lang="zh-CN" altLang="en-US" sz="2000" kern="100" dirty="0">
                <a:cs typeface="Times New Roman" panose="02020603050405020304" pitchFamily="18" charset="0"/>
              </a:rPr>
              <a:t>在</a:t>
            </a:r>
            <a:r>
              <a:rPr lang="en-US" altLang="zh-CN" sz="2000" kern="100" dirty="0" err="1">
                <a:cs typeface="Times New Roman" panose="02020603050405020304" pitchFamily="18" charset="0"/>
              </a:rPr>
              <a:t>源主机和目的主机</a:t>
            </a:r>
            <a:r>
              <a:rPr lang="zh-CN" altLang="en-US" sz="2000" kern="100" dirty="0">
                <a:cs typeface="Times New Roman" panose="02020603050405020304" pitchFamily="18" charset="0"/>
              </a:rPr>
              <a:t>的多对网络接口</a:t>
            </a:r>
            <a:r>
              <a:rPr lang="en-US" altLang="zh-CN" sz="2000" kern="100" dirty="0">
                <a:cs typeface="Times New Roman" panose="02020603050405020304" pitchFamily="18" charset="0"/>
              </a:rPr>
              <a:t>间</a:t>
            </a:r>
            <a:r>
              <a:rPr lang="zh-CN" altLang="en-US" sz="2000" kern="100" dirty="0">
                <a:cs typeface="Times New Roman" panose="02020603050405020304" pitchFamily="18" charset="0"/>
              </a:rPr>
              <a:t>分别</a:t>
            </a:r>
            <a:r>
              <a:rPr lang="en-US" altLang="zh-CN" sz="2000" kern="100" dirty="0" err="1">
                <a:cs typeface="Times New Roman" panose="02020603050405020304" pitchFamily="18" charset="0"/>
              </a:rPr>
              <a:t>建立TCP</a:t>
            </a:r>
            <a:r>
              <a:rPr lang="zh-CN" altLang="en-US" sz="2000" kern="100" dirty="0">
                <a:cs typeface="Times New Roman" panose="02020603050405020304" pitchFamily="18" charset="0"/>
              </a:rPr>
              <a:t>连接，并将数据流分配到多条</a:t>
            </a:r>
            <a:r>
              <a:rPr lang="en-US" altLang="zh-CN" sz="2000" kern="100" dirty="0">
                <a:cs typeface="Times New Roman" panose="02020603050405020304" pitchFamily="18" charset="0"/>
              </a:rPr>
              <a:t>TCP</a:t>
            </a:r>
            <a:r>
              <a:rPr lang="zh-CN" altLang="en-US" sz="2000" kern="100" dirty="0">
                <a:cs typeface="Times New Roman" panose="02020603050405020304" pitchFamily="18" charset="0"/>
              </a:rPr>
              <a:t>连接上传输</a:t>
            </a:r>
            <a:endParaRPr lang="en-US" altLang="zh-CN" sz="2000" kern="100" dirty="0">
              <a:cs typeface="Times New Roman" panose="02020603050405020304" pitchFamily="18" charset="0"/>
            </a:endParaRPr>
          </a:p>
          <a:p>
            <a:pPr lvl="1">
              <a:lnSpc>
                <a:spcPct val="110000"/>
              </a:lnSpc>
            </a:pPr>
            <a:r>
              <a:rPr lang="en-US" altLang="zh-CN" sz="2000" kern="100" dirty="0">
                <a:cs typeface="Times New Roman" panose="02020603050405020304" pitchFamily="18" charset="0"/>
              </a:rPr>
              <a:t>MPTCP</a:t>
            </a:r>
            <a:r>
              <a:rPr lang="zh-CN" altLang="en-US" sz="2000" kern="100" dirty="0">
                <a:cs typeface="Times New Roman" panose="02020603050405020304" pitchFamily="18" charset="0"/>
              </a:rPr>
              <a:t>兼容并扩展了</a:t>
            </a:r>
            <a:r>
              <a:rPr lang="en-US" altLang="zh-CN" sz="2000" kern="100" dirty="0">
                <a:cs typeface="Times New Roman" panose="02020603050405020304" pitchFamily="18" charset="0"/>
              </a:rPr>
              <a:t>TCP</a:t>
            </a:r>
            <a:r>
              <a:rPr lang="zh-CN" altLang="en-US" sz="2000" kern="100" dirty="0">
                <a:cs typeface="Times New Roman" panose="02020603050405020304" pitchFamily="18" charset="0"/>
              </a:rPr>
              <a:t>协议：</a:t>
            </a:r>
            <a:r>
              <a:rPr lang="en-US" altLang="zh-CN" sz="2000" kern="100" dirty="0" err="1">
                <a:cs typeface="Times New Roman" panose="02020603050405020304" pitchFamily="18" charset="0"/>
              </a:rPr>
              <a:t>TCP基本头</a:t>
            </a:r>
            <a:r>
              <a:rPr lang="zh-CN" altLang="en-US" sz="2000" kern="100" dirty="0">
                <a:cs typeface="Times New Roman" panose="02020603050405020304" pitchFamily="18" charset="0"/>
              </a:rPr>
              <a:t>不变，只定义了</a:t>
            </a:r>
            <a:r>
              <a:rPr lang="en-US" altLang="zh-CN" sz="2000" kern="100" dirty="0">
                <a:cs typeface="Times New Roman" panose="02020603050405020304" pitchFamily="18" charset="0"/>
              </a:rPr>
              <a:t>新的选项</a:t>
            </a:r>
            <a:r>
              <a:rPr lang="zh-CN" altLang="en-US" sz="2000" kern="100" dirty="0">
                <a:cs typeface="Times New Roman" panose="02020603050405020304" pitchFamily="18" charset="0"/>
              </a:rPr>
              <a:t>，从而对网络层也是透明的</a:t>
            </a: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6.9.1  MPTCP </a:t>
            </a:r>
            <a:endParaRPr kumimoji="1" lang="zh-CN" altLang="en-US" dirty="0"/>
          </a:p>
        </p:txBody>
      </p:sp>
      <p:sp>
        <p:nvSpPr>
          <p:cNvPr id="7" name="内容占位符 2"/>
          <p:cNvSpPr txBox="1">
            <a:spLocks/>
          </p:cNvSpPr>
          <p:nvPr/>
        </p:nvSpPr>
        <p:spPr>
          <a:xfrm>
            <a:off x="298384" y="4576028"/>
            <a:ext cx="11691486" cy="170431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zh-CN" sz="2000" kern="100" dirty="0">
                <a:cs typeface="Times New Roman" panose="02020603050405020304" pitchFamily="18" charset="0"/>
              </a:rPr>
              <a:t>MPTCP</a:t>
            </a:r>
            <a:r>
              <a:rPr lang="zh-CN" altLang="en-US" sz="2000" kern="100" dirty="0">
                <a:cs typeface="Times New Roman" panose="02020603050405020304" pitchFamily="18" charset="0"/>
              </a:rPr>
              <a:t>连接是一个或多个子流的集合：</a:t>
            </a:r>
            <a:endParaRPr lang="en-US" altLang="zh-CN" sz="2000" kern="100" dirty="0">
              <a:cs typeface="Times New Roman" panose="02020603050405020304" pitchFamily="18" charset="0"/>
            </a:endParaRPr>
          </a:p>
          <a:p>
            <a:pPr marL="800100" lvl="1" indent="-342900" algn="just">
              <a:lnSpc>
                <a:spcPct val="110000"/>
              </a:lnSpc>
            </a:pPr>
            <a:r>
              <a:rPr lang="zh-CN" altLang="en-US" sz="2000" kern="100" dirty="0">
                <a:cs typeface="Times New Roman" panose="02020603050405020304" pitchFamily="18" charset="0"/>
              </a:rPr>
              <a:t>路径：本地主机与远程主机之间可用于建立连接的一个链路序列称为路径，使用四元组</a:t>
            </a:r>
            <a:r>
              <a:rPr lang="en-US" altLang="zh-CN" sz="2000" kern="100" dirty="0">
                <a:cs typeface="Times New Roman" panose="02020603050405020304" pitchFamily="18" charset="0"/>
              </a:rPr>
              <a:t>&lt;</a:t>
            </a:r>
            <a:r>
              <a:rPr lang="zh-CN" altLang="en-US" sz="2000" kern="100" dirty="0">
                <a:cs typeface="Times New Roman" panose="02020603050405020304" pitchFamily="18" charset="0"/>
              </a:rPr>
              <a:t>本地</a:t>
            </a:r>
            <a:r>
              <a:rPr lang="en-US" altLang="zh-CN" sz="2000" kern="100" dirty="0">
                <a:cs typeface="Times New Roman" panose="02020603050405020304" pitchFamily="18" charset="0"/>
              </a:rPr>
              <a:t>IP</a:t>
            </a:r>
            <a:r>
              <a:rPr lang="zh-CN" altLang="en-US" sz="2000" kern="100" dirty="0">
                <a:cs typeface="Times New Roman" panose="02020603050405020304" pitchFamily="18" charset="0"/>
              </a:rPr>
              <a:t>地址，本地端口，远程</a:t>
            </a:r>
            <a:r>
              <a:rPr lang="en-US" altLang="zh-CN" sz="2000" kern="100" dirty="0">
                <a:cs typeface="Times New Roman" panose="02020603050405020304" pitchFamily="18" charset="0"/>
              </a:rPr>
              <a:t>IP</a:t>
            </a:r>
            <a:r>
              <a:rPr lang="zh-CN" altLang="en-US" sz="2000" kern="100" dirty="0">
                <a:cs typeface="Times New Roman" panose="02020603050405020304" pitchFamily="18" charset="0"/>
              </a:rPr>
              <a:t>地址，远程端口</a:t>
            </a:r>
            <a:r>
              <a:rPr lang="en-US" altLang="zh-CN" sz="2000" kern="100" dirty="0">
                <a:cs typeface="Times New Roman" panose="02020603050405020304" pitchFamily="18" charset="0"/>
              </a:rPr>
              <a:t>&gt;</a:t>
            </a:r>
            <a:r>
              <a:rPr lang="zh-CN" altLang="en-US" sz="2000" kern="100" dirty="0">
                <a:cs typeface="Times New Roman" panose="02020603050405020304" pitchFamily="18" charset="0"/>
              </a:rPr>
              <a:t>表示</a:t>
            </a:r>
            <a:endParaRPr lang="en-US" altLang="zh-CN" sz="2000" kern="100" dirty="0">
              <a:cs typeface="Times New Roman" panose="02020603050405020304" pitchFamily="18" charset="0"/>
            </a:endParaRPr>
          </a:p>
          <a:p>
            <a:pPr marL="800100" lvl="1" indent="-342900" algn="just">
              <a:lnSpc>
                <a:spcPct val="110000"/>
              </a:lnSpc>
            </a:pPr>
            <a:r>
              <a:rPr lang="zh-CN" altLang="en-US" sz="2000" kern="100" dirty="0">
                <a:cs typeface="Times New Roman" panose="02020603050405020304" pitchFamily="18" charset="0"/>
              </a:rPr>
              <a:t>子流：在单个路径上运行的 </a:t>
            </a:r>
            <a:r>
              <a:rPr lang="en-US" altLang="zh-CN" sz="2000" kern="100" dirty="0">
                <a:cs typeface="Times New Roman" panose="02020603050405020304" pitchFamily="18" charset="0"/>
              </a:rPr>
              <a:t>TCP </a:t>
            </a:r>
            <a:r>
              <a:rPr lang="zh-CN" altLang="en-US" sz="2000" kern="100" dirty="0">
                <a:cs typeface="Times New Roman" panose="02020603050405020304" pitchFamily="18" charset="0"/>
              </a:rPr>
              <a:t>流称为子流，是</a:t>
            </a:r>
            <a:r>
              <a:rPr lang="en-US" altLang="zh-CN" sz="2000" kern="100" dirty="0">
                <a:cs typeface="Times New Roman" panose="02020603050405020304" pitchFamily="18" charset="0"/>
              </a:rPr>
              <a:t>MPTCP</a:t>
            </a:r>
            <a:r>
              <a:rPr lang="zh-CN" altLang="en-US" sz="2000" kern="100" dirty="0">
                <a:cs typeface="Times New Roman" panose="02020603050405020304" pitchFamily="18" charset="0"/>
              </a:rPr>
              <a:t>连接的组成部分</a:t>
            </a:r>
            <a:endParaRPr lang="en-US" altLang="zh-CN" sz="2000" kern="100" dirty="0">
              <a:cs typeface="Times New Roman" panose="02020603050405020304" pitchFamily="18" charset="0"/>
            </a:endParaRPr>
          </a:p>
        </p:txBody>
      </p:sp>
    </p:spTree>
    <p:extLst>
      <p:ext uri="{BB962C8B-B14F-4D97-AF65-F5344CB8AC3E}">
        <p14:creationId xmlns:p14="http://schemas.microsoft.com/office/powerpoint/2010/main" val="176525982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8" y="365126"/>
            <a:ext cx="8220812" cy="879086"/>
          </a:xfrm>
        </p:spPr>
        <p:txBody>
          <a:bodyPr/>
          <a:lstStyle/>
          <a:p>
            <a:r>
              <a:rPr lang="en-US" altLang="zh-CN" dirty="0"/>
              <a:t>MPTCP</a:t>
            </a:r>
            <a:r>
              <a:rPr lang="zh-CN" altLang="en-US" dirty="0"/>
              <a:t>连接管理</a:t>
            </a:r>
          </a:p>
        </p:txBody>
      </p:sp>
      <p:cxnSp>
        <p:nvCxnSpPr>
          <p:cNvPr id="33" name="直接连接符 32"/>
          <p:cNvCxnSpPr/>
          <p:nvPr/>
        </p:nvCxnSpPr>
        <p:spPr>
          <a:xfrm>
            <a:off x="7831827" y="2264226"/>
            <a:ext cx="14525" cy="3479054"/>
          </a:xfrm>
          <a:prstGeom prst="line">
            <a:avLst/>
          </a:prstGeom>
          <a:ln w="190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0988495" y="2264225"/>
            <a:ext cx="11719" cy="3479055"/>
          </a:xfrm>
          <a:prstGeom prst="line">
            <a:avLst/>
          </a:prstGeom>
          <a:ln w="190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424986" y="1667872"/>
            <a:ext cx="739471" cy="0"/>
          </a:xfrm>
          <a:prstGeom prst="line">
            <a:avLst/>
          </a:prstGeom>
          <a:ln w="19050">
            <a:solidFill>
              <a:srgbClr val="D9A9FF"/>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424986" y="2066763"/>
            <a:ext cx="739471" cy="0"/>
          </a:xfrm>
          <a:prstGeom prst="line">
            <a:avLst/>
          </a:prstGeom>
          <a:ln w="19050">
            <a:solidFill>
              <a:srgbClr val="D9A9FF"/>
            </a:solidFill>
            <a:prstDash val="dash"/>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7424986" y="1378065"/>
            <a:ext cx="136895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主机</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7393842" y="1747586"/>
            <a:ext cx="136895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地址</a:t>
            </a:r>
            <a:r>
              <a:rPr lang="en-US" altLang="zh-CN" dirty="0">
                <a:latin typeface="微软雅黑" panose="020B0503020204020204" pitchFamily="34" charset="-122"/>
                <a:ea typeface="微软雅黑" panose="020B0503020204020204" pitchFamily="34" charset="-122"/>
              </a:rPr>
              <a:t>A1</a:t>
            </a:r>
            <a:endParaRPr lang="zh-CN" altLang="en-US" dirty="0">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10622735" y="2066763"/>
            <a:ext cx="739471" cy="0"/>
          </a:xfrm>
          <a:prstGeom prst="line">
            <a:avLst/>
          </a:prstGeom>
          <a:ln w="19050">
            <a:solidFill>
              <a:srgbClr val="D9A9FF"/>
            </a:solidFill>
            <a:prstDash val="dash"/>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10647749" y="1769139"/>
            <a:ext cx="96994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地址</a:t>
            </a:r>
            <a:r>
              <a:rPr lang="en-US" altLang="zh-CN" dirty="0">
                <a:latin typeface="微软雅黑" panose="020B0503020204020204" pitchFamily="34" charset="-122"/>
                <a:ea typeface="微软雅黑" panose="020B0503020204020204" pitchFamily="34" charset="-122"/>
              </a:rPr>
              <a:t>B1</a:t>
            </a:r>
            <a:endParaRPr lang="zh-CN" altLang="en-US" dirty="0">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10610809" y="1667872"/>
            <a:ext cx="739471" cy="0"/>
          </a:xfrm>
          <a:prstGeom prst="line">
            <a:avLst/>
          </a:prstGeom>
          <a:ln w="19050">
            <a:solidFill>
              <a:srgbClr val="D9A9FF"/>
            </a:solidFill>
            <a:prstDash val="dash"/>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10678894" y="1365554"/>
            <a:ext cx="83952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主机</a:t>
            </a:r>
            <a:r>
              <a:rPr lang="en-US" altLang="zh-CN" dirty="0">
                <a:latin typeface="微软雅黑" panose="020B0503020204020204" pitchFamily="34" charset="-122"/>
                <a:ea typeface="微软雅黑" panose="020B0503020204020204" pitchFamily="34" charset="-122"/>
              </a:rPr>
              <a:t>B</a:t>
            </a:r>
            <a:endParaRPr lang="zh-CN" altLang="en-US" dirty="0">
              <a:latin typeface="微软雅黑" panose="020B0503020204020204" pitchFamily="34" charset="-122"/>
              <a:ea typeface="微软雅黑" panose="020B0503020204020204" pitchFamily="34" charset="-122"/>
            </a:endParaRPr>
          </a:p>
        </p:txBody>
      </p:sp>
      <p:cxnSp>
        <p:nvCxnSpPr>
          <p:cNvPr id="45" name="直接箭头连接符 44"/>
          <p:cNvCxnSpPr/>
          <p:nvPr/>
        </p:nvCxnSpPr>
        <p:spPr>
          <a:xfrm>
            <a:off x="7822717" y="2656411"/>
            <a:ext cx="3197583" cy="327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rot="335167">
            <a:off x="8993918" y="2560726"/>
            <a:ext cx="197467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SYN</a:t>
            </a:r>
            <a:endParaRPr lang="zh-CN" altLang="en-US" dirty="0"/>
          </a:p>
        </p:txBody>
      </p:sp>
      <p:cxnSp>
        <p:nvCxnSpPr>
          <p:cNvPr id="51" name="直接箭头连接符 50"/>
          <p:cNvCxnSpPr/>
          <p:nvPr/>
        </p:nvCxnSpPr>
        <p:spPr>
          <a:xfrm flipH="1">
            <a:off x="7831827" y="3004215"/>
            <a:ext cx="3156668" cy="354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7863632" y="3376329"/>
            <a:ext cx="3124863" cy="340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rot="21248252">
            <a:off x="8536095" y="2909093"/>
            <a:ext cx="1378044"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SYN/ACK</a:t>
            </a:r>
            <a:endParaRPr lang="zh-CN" altLang="en-US" dirty="0"/>
          </a:p>
        </p:txBody>
      </p:sp>
      <p:sp>
        <p:nvSpPr>
          <p:cNvPr id="55" name="文本框 54"/>
          <p:cNvSpPr txBox="1"/>
          <p:nvPr/>
        </p:nvSpPr>
        <p:spPr>
          <a:xfrm rot="335167">
            <a:off x="9169278" y="3286950"/>
            <a:ext cx="788061"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ACK</a:t>
            </a:r>
            <a:endParaRPr lang="zh-CN" altLang="en-US" dirty="0"/>
          </a:p>
        </p:txBody>
      </p:sp>
      <p:sp>
        <p:nvSpPr>
          <p:cNvPr id="5" name="文本框 4">
            <a:extLst>
              <a:ext uri="{FF2B5EF4-FFF2-40B4-BE49-F238E27FC236}">
                <a16:creationId xmlns:a16="http://schemas.microsoft.com/office/drawing/2014/main" id="{11EA9127-F423-0047-9AD5-B7C0D680FB0C}"/>
              </a:ext>
            </a:extLst>
          </p:cNvPr>
          <p:cNvSpPr txBox="1"/>
          <p:nvPr/>
        </p:nvSpPr>
        <p:spPr>
          <a:xfrm>
            <a:off x="7570648" y="5865149"/>
            <a:ext cx="3701719"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常规</a:t>
            </a:r>
            <a:r>
              <a:rPr kumimoji="1" lang="en-US" altLang="zh-CN" dirty="0">
                <a:latin typeface="Microsoft YaHei" panose="020B0503020204020204" pitchFamily="34" charset="-122"/>
                <a:ea typeface="Microsoft YaHei" panose="020B0503020204020204" pitchFamily="34" charset="-122"/>
              </a:rPr>
              <a:t>TCP</a:t>
            </a:r>
            <a:r>
              <a:rPr kumimoji="1" lang="zh-CN" altLang="en-US" dirty="0">
                <a:latin typeface="Microsoft YaHei" panose="020B0503020204020204" pitchFamily="34" charset="-122"/>
                <a:ea typeface="Microsoft YaHei" panose="020B0503020204020204" pitchFamily="34" charset="-122"/>
              </a:rPr>
              <a:t>连接的建立过程</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三次握手</a:t>
            </a:r>
          </a:p>
        </p:txBody>
      </p:sp>
      <p:sp>
        <p:nvSpPr>
          <p:cNvPr id="49" name="矩形 48">
            <a:extLst>
              <a:ext uri="{FF2B5EF4-FFF2-40B4-BE49-F238E27FC236}">
                <a16:creationId xmlns:a16="http://schemas.microsoft.com/office/drawing/2014/main" id="{39EC7A6B-DA25-0A46-8A45-D71B97F98BF6}"/>
              </a:ext>
            </a:extLst>
          </p:cNvPr>
          <p:cNvSpPr/>
          <p:nvPr/>
        </p:nvSpPr>
        <p:spPr>
          <a:xfrm>
            <a:off x="914619" y="4017358"/>
            <a:ext cx="5913206" cy="2012859"/>
          </a:xfrm>
          <a:prstGeom prst="rect">
            <a:avLst/>
          </a:prstGeom>
        </p:spPr>
        <p:txBody>
          <a:bodyPr wrap="square">
            <a:spAutoFit/>
          </a:bodyPr>
          <a:lstStyle/>
          <a:p>
            <a:pPr marL="342900" indent="-342900" algn="just">
              <a:lnSpc>
                <a:spcPct val="120000"/>
              </a:lnSpc>
              <a:spcAft>
                <a:spcPts val="0"/>
              </a:spcAft>
              <a:buFont typeface="Wingdings" pitchFamily="2" charset="2"/>
              <a:buChar char="Ø"/>
            </a:pPr>
            <a:r>
              <a:rPr lang="zh-CN" altLang="en-US" sz="2400" kern="100" dirty="0">
                <a:latin typeface="Microsoft YaHei" panose="020B0503020204020204" pitchFamily="34" charset="-122"/>
                <a:ea typeface="Microsoft YaHei" panose="020B0503020204020204" pitchFamily="34" charset="-122"/>
                <a:cs typeface="Times New Roman" panose="02020603050405020304" pitchFamily="18" charset="0"/>
              </a:rPr>
              <a:t>如何建立</a:t>
            </a:r>
            <a:r>
              <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rPr>
              <a:t>MPTCP</a:t>
            </a:r>
            <a:r>
              <a:rPr lang="zh-CN" altLang="en-US" sz="2400" kern="100" dirty="0">
                <a:latin typeface="Microsoft YaHei" panose="020B0503020204020204" pitchFamily="34" charset="-122"/>
                <a:ea typeface="Microsoft YaHei" panose="020B0503020204020204" pitchFamily="34" charset="-122"/>
                <a:cs typeface="Times New Roman" panose="02020603050405020304" pitchFamily="18" charset="0"/>
              </a:rPr>
              <a:t>连接：</a:t>
            </a:r>
          </a:p>
          <a:p>
            <a:pPr marL="800100" lvl="1" indent="-342900" algn="just">
              <a:lnSpc>
                <a:spcPct val="120000"/>
              </a:lnSpc>
              <a:buFont typeface="Arial" panose="020B0604020202020204" pitchFamily="34" charset="0"/>
              <a:buChar char="•"/>
            </a:pPr>
            <a:r>
              <a:rPr lang="zh-CN" altLang="en-US" sz="2000" kern="100" dirty="0">
                <a:latin typeface="Microsoft YaHei" panose="020B0503020204020204" pitchFamily="34" charset="-122"/>
                <a:ea typeface="Microsoft YaHei" panose="020B0503020204020204" pitchFamily="34" charset="-122"/>
                <a:cs typeface="Times New Roman" panose="02020603050405020304" pitchFamily="18" charset="0"/>
              </a:rPr>
              <a:t>首先初始化一条</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MPTCP</a:t>
            </a:r>
            <a:r>
              <a:rPr lang="zh-CN" altLang="en-US" sz="2000" kern="100" dirty="0">
                <a:latin typeface="Microsoft YaHei" panose="020B0503020204020204" pitchFamily="34" charset="-122"/>
                <a:ea typeface="Microsoft YaHei" panose="020B0503020204020204" pitchFamily="34" charset="-122"/>
                <a:cs typeface="Times New Roman" panose="02020603050405020304" pitchFamily="18" charset="0"/>
              </a:rPr>
              <a:t>连接（与建立常规</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TCP</a:t>
            </a:r>
            <a:r>
              <a:rPr lang="zh-CN" altLang="en-US" sz="2000" kern="100" dirty="0">
                <a:latin typeface="Microsoft YaHei" panose="020B0503020204020204" pitchFamily="34" charset="-122"/>
                <a:ea typeface="Microsoft YaHei" panose="020B0503020204020204" pitchFamily="34" charset="-122"/>
                <a:cs typeface="Times New Roman" panose="02020603050405020304" pitchFamily="18" charset="0"/>
              </a:rPr>
              <a:t>连接的过程相似）</a:t>
            </a:r>
            <a:endPar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marL="800100" lvl="1" indent="-342900" algn="just">
              <a:lnSpc>
                <a:spcPct val="120000"/>
              </a:lnSpc>
              <a:buFont typeface="Arial" panose="020B0604020202020204" pitchFamily="34" charset="0"/>
              <a:buChar char="•"/>
            </a:pPr>
            <a:r>
              <a:rPr lang="zh-CN" altLang="en-US" sz="2000" kern="100" dirty="0">
                <a:latin typeface="Microsoft YaHei" panose="020B0503020204020204" pitchFamily="34" charset="-122"/>
                <a:ea typeface="Microsoft YaHei" panose="020B0503020204020204" pitchFamily="34" charset="-122"/>
                <a:cs typeface="Times New Roman" panose="02020603050405020304" pitchFamily="18" charset="0"/>
              </a:rPr>
              <a:t>然后将</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MPTCP</a:t>
            </a:r>
            <a:r>
              <a:rPr lang="zh-CN" altLang="en-US" sz="2000" kern="100" dirty="0">
                <a:latin typeface="Microsoft YaHei" panose="020B0503020204020204" pitchFamily="34" charset="-122"/>
                <a:ea typeface="Microsoft YaHei" panose="020B0503020204020204" pitchFamily="34" charset="-122"/>
                <a:cs typeface="Times New Roman" panose="02020603050405020304" pitchFamily="18" charset="0"/>
              </a:rPr>
              <a:t>的其它子流附加到已经存在的</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MPTCP</a:t>
            </a:r>
            <a:r>
              <a:rPr lang="zh-CN" altLang="en-US" sz="2000" kern="100" dirty="0">
                <a:latin typeface="Microsoft YaHei" panose="020B0503020204020204" pitchFamily="34" charset="-122"/>
                <a:ea typeface="Microsoft YaHei" panose="020B0503020204020204" pitchFamily="34" charset="-122"/>
                <a:cs typeface="Times New Roman" panose="02020603050405020304" pitchFamily="18" charset="0"/>
              </a:rPr>
              <a:t>连接上</a:t>
            </a:r>
            <a:endPar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6" name="矩形 25">
            <a:extLst>
              <a:ext uri="{FF2B5EF4-FFF2-40B4-BE49-F238E27FC236}">
                <a16:creationId xmlns:a16="http://schemas.microsoft.com/office/drawing/2014/main" id="{3EF9CF43-FF00-7840-8CD4-E62B917AFD78}"/>
              </a:ext>
            </a:extLst>
          </p:cNvPr>
          <p:cNvSpPr/>
          <p:nvPr/>
        </p:nvSpPr>
        <p:spPr>
          <a:xfrm>
            <a:off x="914619" y="1465727"/>
            <a:ext cx="5849744" cy="2382191"/>
          </a:xfrm>
          <a:prstGeom prst="rect">
            <a:avLst/>
          </a:prstGeom>
        </p:spPr>
        <p:txBody>
          <a:bodyPr wrap="square">
            <a:spAutoFit/>
          </a:bodyPr>
          <a:lstStyle/>
          <a:p>
            <a:pPr marL="342900" indent="-342900" algn="just">
              <a:lnSpc>
                <a:spcPct val="120000"/>
              </a:lnSpc>
              <a:spcAft>
                <a:spcPts val="0"/>
              </a:spcAft>
              <a:buFont typeface="Wingdings" pitchFamily="2" charset="2"/>
              <a:buChar char="Ø"/>
            </a:pPr>
            <a:r>
              <a:rPr lang="zh-CN" altLang="en-US" sz="2400" kern="100" dirty="0">
                <a:latin typeface="Microsoft YaHei" panose="020B0503020204020204" pitchFamily="34" charset="-122"/>
                <a:ea typeface="Microsoft YaHei" panose="020B0503020204020204" pitchFamily="34" charset="-122"/>
                <a:cs typeface="Times New Roman" panose="02020603050405020304" pitchFamily="18" charset="0"/>
              </a:rPr>
              <a:t>用于</a:t>
            </a:r>
            <a:r>
              <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rPr>
              <a:t>MPTCP</a:t>
            </a:r>
            <a:r>
              <a:rPr lang="zh-CN" altLang="en-US" sz="2400" kern="100" dirty="0">
                <a:latin typeface="Microsoft YaHei" panose="020B0503020204020204" pitchFamily="34" charset="-122"/>
                <a:ea typeface="Microsoft YaHei" panose="020B0503020204020204" pitchFamily="34" charset="-122"/>
                <a:cs typeface="Times New Roman" panose="02020603050405020304" pitchFamily="18" charset="0"/>
              </a:rPr>
              <a:t>连接管理的新字段：</a:t>
            </a:r>
          </a:p>
          <a:p>
            <a:pPr marL="800100" lvl="1" indent="-342900" algn="just">
              <a:lnSpc>
                <a:spcPct val="120000"/>
              </a:lnSpc>
              <a:buFont typeface="Arial" panose="020B0604020202020204" pitchFamily="34" charset="0"/>
              <a:buChar char="•"/>
            </a:pP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MP_CAPABLE</a:t>
            </a:r>
            <a:r>
              <a:rPr lang="zh-CN" altLang="en-US" sz="2000" kern="100" dirty="0">
                <a:latin typeface="Microsoft YaHei" panose="020B0503020204020204" pitchFamily="34" charset="-122"/>
                <a:ea typeface="Microsoft YaHei" panose="020B0503020204020204" pitchFamily="34" charset="-122"/>
                <a:cs typeface="Times New Roman" panose="02020603050405020304" pitchFamily="18" charset="0"/>
              </a:rPr>
              <a:t>：建立</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MPTCP</a:t>
            </a:r>
            <a:r>
              <a:rPr lang="zh-CN" altLang="en-US" sz="2000" kern="100" dirty="0">
                <a:latin typeface="Microsoft YaHei" panose="020B0503020204020204" pitchFamily="34" charset="-122"/>
                <a:ea typeface="Microsoft YaHei" panose="020B0503020204020204" pitchFamily="34" charset="-122"/>
                <a:cs typeface="Times New Roman" panose="02020603050405020304" pitchFamily="18" charset="0"/>
              </a:rPr>
              <a:t>连接</a:t>
            </a:r>
            <a:endPar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marL="800100" lvl="1" indent="-342900" algn="just">
              <a:lnSpc>
                <a:spcPct val="120000"/>
              </a:lnSpc>
              <a:buFont typeface="Arial" panose="020B0604020202020204" pitchFamily="34" charset="0"/>
              <a:buChar char="•"/>
            </a:pP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MP_JOIN</a:t>
            </a:r>
            <a:r>
              <a:rPr lang="zh-CN" altLang="en-US" sz="2000" kern="100" dirty="0">
                <a:latin typeface="Microsoft YaHei" panose="020B0503020204020204" pitchFamily="34" charset="-122"/>
                <a:ea typeface="Microsoft YaHei" panose="020B0503020204020204" pitchFamily="34" charset="-122"/>
                <a:cs typeface="Times New Roman" panose="02020603050405020304" pitchFamily="18" charset="0"/>
              </a:rPr>
              <a:t>：附加新的子流到已有连接</a:t>
            </a:r>
            <a:endPar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marL="800100" lvl="1" indent="-342900" algn="just">
              <a:lnSpc>
                <a:spcPct val="120000"/>
              </a:lnSpc>
              <a:buFont typeface="Arial" panose="020B0604020202020204" pitchFamily="34" charset="0"/>
              <a:buChar char="•"/>
            </a:pP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ADD_ADDR</a:t>
            </a:r>
            <a:r>
              <a:rPr lang="zh-CN" altLang="en-US" sz="2000" kern="100" dirty="0">
                <a:latin typeface="Microsoft YaHei" panose="020B0503020204020204" pitchFamily="34" charset="-122"/>
                <a:ea typeface="Microsoft YaHei" panose="020B0503020204020204" pitchFamily="34" charset="-122"/>
                <a:cs typeface="Times New Roman" panose="02020603050405020304" pitchFamily="18" charset="0"/>
              </a:rPr>
              <a:t>：新增可用路径</a:t>
            </a:r>
            <a:endPar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marL="800100" lvl="1" indent="-342900" algn="just">
              <a:lnSpc>
                <a:spcPct val="120000"/>
              </a:lnSpc>
              <a:buFont typeface="Arial" panose="020B0604020202020204" pitchFamily="34" charset="0"/>
              <a:buChar char="•"/>
            </a:pP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REMOVE_ADDR</a:t>
            </a:r>
            <a:r>
              <a:rPr lang="zh-CN" altLang="en-US" sz="2000" kern="100" dirty="0">
                <a:latin typeface="Microsoft YaHei" panose="020B0503020204020204" pitchFamily="34" charset="-122"/>
                <a:ea typeface="Microsoft YaHei" panose="020B0503020204020204" pitchFamily="34" charset="-122"/>
                <a:cs typeface="Times New Roman" panose="02020603050405020304" pitchFamily="18" charset="0"/>
              </a:rPr>
              <a:t>：删除路径</a:t>
            </a:r>
            <a:endPar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marL="800100" lvl="1" indent="-342900" algn="just">
              <a:lnSpc>
                <a:spcPct val="120000"/>
              </a:lnSpc>
              <a:buFont typeface="Arial" panose="020B0604020202020204" pitchFamily="34" charset="0"/>
              <a:buChar char="•"/>
            </a:pP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MP_FASTCLOSE</a:t>
            </a:r>
            <a:r>
              <a:rPr lang="zh-CN" altLang="en-US" sz="2000" kern="100" dirty="0">
                <a:latin typeface="Microsoft YaHei" panose="020B0503020204020204" pitchFamily="34" charset="-122"/>
                <a:ea typeface="Microsoft YaHei" panose="020B0503020204020204" pitchFamily="34" charset="-122"/>
                <a:cs typeface="Times New Roman" panose="02020603050405020304" pitchFamily="18" charset="0"/>
              </a:rPr>
              <a:t>：关闭所有子流</a:t>
            </a:r>
            <a:endPar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3"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6.9.1  MPTCP </a:t>
            </a:r>
            <a:endParaRPr kumimoji="1" lang="zh-CN" altLang="en-US" dirty="0"/>
          </a:p>
        </p:txBody>
      </p:sp>
      <p:sp>
        <p:nvSpPr>
          <p:cNvPr id="25" name="灯片编号占位符 3">
            <a:extLst>
              <a:ext uri="{FF2B5EF4-FFF2-40B4-BE49-F238E27FC236}">
                <a16:creationId xmlns:a16="http://schemas.microsoft.com/office/drawing/2014/main" id="{93B1DC22-B5F8-CF47-B8D7-6A399923D001}"/>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164</a:t>
            </a:fld>
            <a:endParaRPr kumimoji="1" lang="zh-CN" altLang="en-US" dirty="0"/>
          </a:p>
        </p:txBody>
      </p:sp>
    </p:spTree>
    <p:extLst>
      <p:ext uri="{BB962C8B-B14F-4D97-AF65-F5344CB8AC3E}">
        <p14:creationId xmlns:p14="http://schemas.microsoft.com/office/powerpoint/2010/main" val="153219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par>
                                <p:cTn id="41" presetID="10"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nodeType="with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2" grpId="0"/>
      <p:bldP spid="44" grpId="0"/>
      <p:bldP spid="46" grpId="0"/>
      <p:bldP spid="54" grpId="0"/>
      <p:bldP spid="55" grpId="0"/>
      <p:bldP spid="5" grpId="0"/>
      <p:bldP spid="49"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初始化</a:t>
            </a:r>
            <a:r>
              <a:rPr lang="en-US" altLang="zh-CN" dirty="0"/>
              <a:t>MPTCP</a:t>
            </a:r>
            <a:r>
              <a:rPr lang="zh-CN" altLang="en-US" dirty="0"/>
              <a:t>连接</a:t>
            </a:r>
          </a:p>
        </p:txBody>
      </p:sp>
      <p:sp>
        <p:nvSpPr>
          <p:cNvPr id="4" name="灯片编号占位符 3"/>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165</a:t>
            </a:fld>
            <a:endParaRPr kumimoji="1" lang="zh-CN" altLang="en-US" dirty="0"/>
          </a:p>
        </p:txBody>
      </p:sp>
      <p:cxnSp>
        <p:nvCxnSpPr>
          <p:cNvPr id="6" name="直接连接符 5"/>
          <p:cNvCxnSpPr/>
          <p:nvPr/>
        </p:nvCxnSpPr>
        <p:spPr>
          <a:xfrm>
            <a:off x="5996278" y="2473947"/>
            <a:ext cx="4183" cy="3479054"/>
          </a:xfrm>
          <a:prstGeom prst="line">
            <a:avLst/>
          </a:prstGeom>
          <a:ln w="190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198250" y="2473946"/>
            <a:ext cx="27973" cy="3479055"/>
          </a:xfrm>
          <a:prstGeom prst="line">
            <a:avLst/>
          </a:prstGeom>
          <a:ln w="190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354918" y="2473945"/>
            <a:ext cx="7289" cy="3572896"/>
          </a:xfrm>
          <a:prstGeom prst="line">
            <a:avLst/>
          </a:prstGeom>
          <a:ln w="190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662323" y="1877592"/>
            <a:ext cx="1868557" cy="0"/>
          </a:xfrm>
          <a:prstGeom prst="line">
            <a:avLst/>
          </a:prstGeom>
          <a:ln w="19050">
            <a:solidFill>
              <a:srgbClr val="D9A9FF"/>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662323" y="2276483"/>
            <a:ext cx="739471" cy="0"/>
          </a:xfrm>
          <a:prstGeom prst="line">
            <a:avLst/>
          </a:prstGeom>
          <a:ln w="19050">
            <a:solidFill>
              <a:srgbClr val="D9A9FF"/>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791409" y="2276483"/>
            <a:ext cx="739471" cy="0"/>
          </a:xfrm>
          <a:prstGeom prst="line">
            <a:avLst/>
          </a:prstGeom>
          <a:ln w="19050">
            <a:solidFill>
              <a:srgbClr val="D9A9FF"/>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225540" y="1553721"/>
            <a:ext cx="136895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主机</a:t>
            </a:r>
            <a:r>
              <a:rPr lang="en-US" altLang="zh-CN" sz="1400" dirty="0">
                <a:latin typeface="微软雅黑" panose="020B0503020204020204" pitchFamily="34" charset="-122"/>
                <a:ea typeface="微软雅黑" panose="020B0503020204020204" pitchFamily="34" charset="-122"/>
              </a:rPr>
              <a:t>A</a:t>
            </a:r>
            <a:endParaRPr lang="zh-CN" altLang="en-US" sz="14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5684851" y="1957306"/>
            <a:ext cx="136895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地址</a:t>
            </a:r>
            <a:r>
              <a:rPr lang="en-US" altLang="zh-CN" sz="1400" dirty="0">
                <a:latin typeface="微软雅黑" panose="020B0503020204020204" pitchFamily="34" charset="-122"/>
                <a:ea typeface="微软雅黑" panose="020B0503020204020204" pitchFamily="34" charset="-122"/>
              </a:rPr>
              <a:t>A1</a:t>
            </a:r>
            <a:endParaRPr lang="zh-CN" altLang="en-US" sz="14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6760265" y="1957306"/>
            <a:ext cx="136895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地址</a:t>
            </a:r>
            <a:r>
              <a:rPr lang="en-US" altLang="zh-CN" sz="1400" dirty="0">
                <a:latin typeface="微软雅黑" panose="020B0503020204020204" pitchFamily="34" charset="-122"/>
                <a:ea typeface="微软雅黑" panose="020B0503020204020204" pitchFamily="34" charset="-122"/>
              </a:rPr>
              <a:t>A2</a:t>
            </a:r>
            <a:endParaRPr lang="zh-CN" altLang="en-US" sz="1400" dirty="0">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9989158" y="2276483"/>
            <a:ext cx="739471" cy="0"/>
          </a:xfrm>
          <a:prstGeom prst="line">
            <a:avLst/>
          </a:prstGeom>
          <a:ln w="19050">
            <a:solidFill>
              <a:srgbClr val="D9A9FF"/>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9958014" y="1957306"/>
            <a:ext cx="80599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地址</a:t>
            </a:r>
            <a:r>
              <a:rPr lang="en-US" altLang="zh-CN" sz="1400" dirty="0">
                <a:latin typeface="微软雅黑" panose="020B0503020204020204" pitchFamily="34" charset="-122"/>
                <a:ea typeface="微软雅黑" panose="020B0503020204020204" pitchFamily="34" charset="-122"/>
              </a:rPr>
              <a:t>B1</a:t>
            </a:r>
            <a:endParaRPr lang="zh-CN" altLang="en-US" sz="1400" dirty="0">
              <a:latin typeface="微软雅黑" panose="020B0503020204020204" pitchFamily="34" charset="-122"/>
              <a:ea typeface="微软雅黑" panose="020B0503020204020204" pitchFamily="34" charset="-122"/>
            </a:endParaRPr>
          </a:p>
        </p:txBody>
      </p:sp>
      <p:cxnSp>
        <p:nvCxnSpPr>
          <p:cNvPr id="23" name="直接连接符 22"/>
          <p:cNvCxnSpPr>
            <a:cxnSpLocks/>
          </p:cNvCxnSpPr>
          <p:nvPr/>
        </p:nvCxnSpPr>
        <p:spPr>
          <a:xfrm>
            <a:off x="9977232" y="1877592"/>
            <a:ext cx="1785097" cy="0"/>
          </a:xfrm>
          <a:prstGeom prst="line">
            <a:avLst/>
          </a:prstGeom>
          <a:ln w="19050">
            <a:solidFill>
              <a:srgbClr val="D9A9FF"/>
            </a:solidFill>
            <a:prstDash val="dash"/>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0545473" y="1510795"/>
            <a:ext cx="774846"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主机</a:t>
            </a:r>
            <a:r>
              <a:rPr lang="en-US" altLang="zh-CN" sz="1400" dirty="0">
                <a:latin typeface="微软雅黑" panose="020B0503020204020204" pitchFamily="34" charset="-122"/>
                <a:ea typeface="微软雅黑" panose="020B0503020204020204" pitchFamily="34" charset="-122"/>
              </a:rPr>
              <a:t>B</a:t>
            </a:r>
            <a:endParaRPr lang="zh-CN" altLang="en-US" sz="1400" dirty="0">
              <a:latin typeface="微软雅黑" panose="020B0503020204020204" pitchFamily="34" charset="-122"/>
              <a:ea typeface="微软雅黑" panose="020B0503020204020204" pitchFamily="34" charset="-122"/>
            </a:endParaRPr>
          </a:p>
        </p:txBody>
      </p:sp>
      <p:cxnSp>
        <p:nvCxnSpPr>
          <p:cNvPr id="30" name="直接箭头连接符 29"/>
          <p:cNvCxnSpPr/>
          <p:nvPr/>
        </p:nvCxnSpPr>
        <p:spPr>
          <a:xfrm>
            <a:off x="6012180" y="2736664"/>
            <a:ext cx="4374543" cy="364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rot="335167">
            <a:off x="7287577" y="2629201"/>
            <a:ext cx="1971594" cy="261610"/>
          </a:xfrm>
          <a:prstGeom prst="rect">
            <a:avLst/>
          </a:prstGeom>
          <a:noFill/>
        </p:spPr>
        <p:txBody>
          <a:bodyPr wrap="square" rtlCol="0">
            <a:spAutoFit/>
          </a:bodyPr>
          <a:lstStyle/>
          <a:p>
            <a:r>
              <a:rPr lang="en-US" altLang="zh-CN" sz="1100" dirty="0">
                <a:latin typeface="微软雅黑" panose="020B0503020204020204" pitchFamily="34" charset="-122"/>
                <a:ea typeface="微软雅黑" panose="020B0503020204020204" pitchFamily="34" charset="-122"/>
              </a:rPr>
              <a:t>SYN+MP_CAPABLE</a:t>
            </a:r>
            <a:endParaRPr lang="zh-CN" altLang="en-US" dirty="0"/>
          </a:p>
        </p:txBody>
      </p:sp>
      <p:cxnSp>
        <p:nvCxnSpPr>
          <p:cNvPr id="59" name="直接箭头连接符 58"/>
          <p:cNvCxnSpPr/>
          <p:nvPr/>
        </p:nvCxnSpPr>
        <p:spPr>
          <a:xfrm flipH="1">
            <a:off x="6012180" y="3112434"/>
            <a:ext cx="4310933" cy="359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6012180" y="3472004"/>
            <a:ext cx="4374543" cy="358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rot="21327220">
            <a:off x="6319279" y="3011653"/>
            <a:ext cx="2550422" cy="369332"/>
          </a:xfrm>
          <a:prstGeom prst="rect">
            <a:avLst/>
          </a:prstGeom>
          <a:noFill/>
        </p:spPr>
        <p:txBody>
          <a:bodyPr wrap="square" rtlCol="0">
            <a:spAutoFit/>
          </a:bodyPr>
          <a:lstStyle/>
          <a:p>
            <a:r>
              <a:rPr lang="en-US" altLang="zh-CN" sz="1100" dirty="0">
                <a:latin typeface="微软雅黑" panose="020B0503020204020204" pitchFamily="34" charset="-122"/>
                <a:ea typeface="微软雅黑" panose="020B0503020204020204" pitchFamily="34" charset="-122"/>
              </a:rPr>
              <a:t>SYN/ACK+MP_CAPABLE(Key-B</a:t>
            </a:r>
            <a:r>
              <a:rPr lang="en-US" altLang="zh-CN" dirty="0"/>
              <a:t>)</a:t>
            </a:r>
            <a:endParaRPr lang="zh-CN" altLang="en-US" dirty="0"/>
          </a:p>
        </p:txBody>
      </p:sp>
      <p:sp>
        <p:nvSpPr>
          <p:cNvPr id="74" name="文本框 73"/>
          <p:cNvSpPr txBox="1"/>
          <p:nvPr/>
        </p:nvSpPr>
        <p:spPr>
          <a:xfrm rot="273236">
            <a:off x="7883539" y="3396222"/>
            <a:ext cx="2643416" cy="369332"/>
          </a:xfrm>
          <a:prstGeom prst="rect">
            <a:avLst/>
          </a:prstGeom>
          <a:noFill/>
        </p:spPr>
        <p:txBody>
          <a:bodyPr wrap="square" rtlCol="0">
            <a:spAutoFit/>
          </a:bodyPr>
          <a:lstStyle/>
          <a:p>
            <a:r>
              <a:rPr lang="en-US" altLang="zh-CN" sz="1100" dirty="0">
                <a:latin typeface="微软雅黑" panose="020B0503020204020204" pitchFamily="34" charset="-122"/>
                <a:ea typeface="微软雅黑" panose="020B0503020204020204" pitchFamily="34" charset="-122"/>
              </a:rPr>
              <a:t>ACK+MP_CAPABLE(Key-A, Key-B</a:t>
            </a:r>
            <a:r>
              <a:rPr lang="en-US" altLang="zh-CN" dirty="0"/>
              <a:t>)</a:t>
            </a:r>
            <a:endParaRPr lang="zh-CN" altLang="en-US" dirty="0"/>
          </a:p>
        </p:txBody>
      </p:sp>
      <p:sp>
        <p:nvSpPr>
          <p:cNvPr id="47" name="矩形 46">
            <a:extLst>
              <a:ext uri="{FF2B5EF4-FFF2-40B4-BE49-F238E27FC236}">
                <a16:creationId xmlns:a16="http://schemas.microsoft.com/office/drawing/2014/main" id="{35ACE456-9471-1D4E-A64E-36D12AAA3076}"/>
              </a:ext>
            </a:extLst>
          </p:cNvPr>
          <p:cNvSpPr/>
          <p:nvPr/>
        </p:nvSpPr>
        <p:spPr>
          <a:xfrm>
            <a:off x="211756" y="1403821"/>
            <a:ext cx="5115386" cy="400110"/>
          </a:xfrm>
          <a:prstGeom prst="rect">
            <a:avLst/>
          </a:prstGeom>
        </p:spPr>
        <p:txBody>
          <a:bodyPr wrap="square">
            <a:spAutoFit/>
          </a:bodyPr>
          <a:lstStyle/>
          <a:p>
            <a:pPr marL="342900" indent="-342900" algn="just">
              <a:buFont typeface="Wingdings" pitchFamily="2" charset="2"/>
              <a:buChar char="Ø"/>
            </a:pPr>
            <a:r>
              <a:rPr lang="zh-CN" altLang="en-US" sz="2000" kern="100" dirty="0">
                <a:latin typeface="Microsoft YaHei" panose="020B0503020204020204" pitchFamily="34" charset="-122"/>
                <a:ea typeface="Microsoft YaHei" panose="020B0503020204020204" pitchFamily="34" charset="-122"/>
                <a:cs typeface="Times New Roman" panose="02020603050405020304" pitchFamily="18" charset="0"/>
              </a:rPr>
              <a:t>初始化一条</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MPTCP</a:t>
            </a:r>
            <a:r>
              <a:rPr lang="zh-CN" altLang="en-US" sz="2000" kern="100" dirty="0">
                <a:latin typeface="Microsoft YaHei" panose="020B0503020204020204" pitchFamily="34" charset="-122"/>
                <a:ea typeface="Microsoft YaHei" panose="020B0503020204020204" pitchFamily="34" charset="-122"/>
                <a:cs typeface="Times New Roman" panose="02020603050405020304" pitchFamily="18" charset="0"/>
              </a:rPr>
              <a:t>连接（</a:t>
            </a:r>
            <a:r>
              <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A1-&gt;B1)</a:t>
            </a:r>
          </a:p>
        </p:txBody>
      </p:sp>
      <p:sp>
        <p:nvSpPr>
          <p:cNvPr id="48" name="矩形 47">
            <a:extLst>
              <a:ext uri="{FF2B5EF4-FFF2-40B4-BE49-F238E27FC236}">
                <a16:creationId xmlns:a16="http://schemas.microsoft.com/office/drawing/2014/main" id="{39779A3A-A672-404A-8AE6-28DB8971DE74}"/>
              </a:ext>
            </a:extLst>
          </p:cNvPr>
          <p:cNvSpPr/>
          <p:nvPr/>
        </p:nvSpPr>
        <p:spPr>
          <a:xfrm>
            <a:off x="322903" y="3061816"/>
            <a:ext cx="4876226" cy="923330"/>
          </a:xfrm>
          <a:prstGeom prst="rect">
            <a:avLst/>
          </a:prstGeom>
        </p:spPr>
        <p:txBody>
          <a:bodyPr wrap="square">
            <a:spAutoFit/>
          </a:bodyPr>
          <a:lstStyle/>
          <a:p>
            <a:pPr marL="342900" indent="-342900" algn="just">
              <a:buFont typeface="Arial" panose="020B0604020202020204" pitchFamily="34" charset="0"/>
              <a:buChar char="•"/>
            </a:pP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主机</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A</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发出</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SYN</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报文段，其中启用了</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MP_CAPBLE</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字段，用以询问主机</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B</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是否支持</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MPTCP</a:t>
            </a:r>
          </a:p>
        </p:txBody>
      </p:sp>
      <p:sp>
        <p:nvSpPr>
          <p:cNvPr id="50" name="矩形 49">
            <a:extLst>
              <a:ext uri="{FF2B5EF4-FFF2-40B4-BE49-F238E27FC236}">
                <a16:creationId xmlns:a16="http://schemas.microsoft.com/office/drawing/2014/main" id="{4991829C-32F6-874B-89AF-AF8399BF48D8}"/>
              </a:ext>
            </a:extLst>
          </p:cNvPr>
          <p:cNvSpPr/>
          <p:nvPr/>
        </p:nvSpPr>
        <p:spPr>
          <a:xfrm>
            <a:off x="303635" y="4031050"/>
            <a:ext cx="4895494" cy="923330"/>
          </a:xfrm>
          <a:prstGeom prst="rect">
            <a:avLst/>
          </a:prstGeom>
        </p:spPr>
        <p:txBody>
          <a:bodyPr wrap="square">
            <a:spAutoFit/>
          </a:bodyPr>
          <a:lstStyle/>
          <a:p>
            <a:pPr marL="342900" indent="-342900" algn="just">
              <a:buFont typeface="Arial" panose="020B0604020202020204" pitchFamily="34" charset="0"/>
              <a:buChar char="•"/>
            </a:pP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若主机</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B</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支持</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MPTCP</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，则响应</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SYN/ACK</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报文段，其中启用了</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MP_CAPBLE</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字段并附上自己的密钥</a:t>
            </a:r>
            <a:endPar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52" name="矩形 51">
            <a:extLst>
              <a:ext uri="{FF2B5EF4-FFF2-40B4-BE49-F238E27FC236}">
                <a16:creationId xmlns:a16="http://schemas.microsoft.com/office/drawing/2014/main" id="{862E7265-90C3-6C47-B478-EC7F9E19EAF0}"/>
              </a:ext>
            </a:extLst>
          </p:cNvPr>
          <p:cNvSpPr/>
          <p:nvPr/>
        </p:nvSpPr>
        <p:spPr>
          <a:xfrm>
            <a:off x="318697" y="5000284"/>
            <a:ext cx="4880432" cy="923330"/>
          </a:xfrm>
          <a:prstGeom prst="rect">
            <a:avLst/>
          </a:prstGeom>
        </p:spPr>
        <p:txBody>
          <a:bodyPr wrap="square">
            <a:spAutoFit/>
          </a:bodyPr>
          <a:lstStyle/>
          <a:p>
            <a:pPr marL="342900" indent="-342900" algn="just">
              <a:buFont typeface="Arial" panose="020B0604020202020204" pitchFamily="34" charset="0"/>
              <a:buChar char="•"/>
            </a:pP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主机</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A</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向主机</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B</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发送</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ACK</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报文段，并附上自己和主机</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B</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的密钥，至此</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MPTCP</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的连接初始化完成</a:t>
            </a:r>
            <a:endPar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61" name="直接连接符 7">
            <a:extLst>
              <a:ext uri="{FF2B5EF4-FFF2-40B4-BE49-F238E27FC236}">
                <a16:creationId xmlns:a16="http://schemas.microsoft.com/office/drawing/2014/main" id="{B3C804CB-C7FA-1848-9AEB-D315D3BFDB68}"/>
              </a:ext>
            </a:extLst>
          </p:cNvPr>
          <p:cNvCxnSpPr/>
          <p:nvPr/>
        </p:nvCxnSpPr>
        <p:spPr>
          <a:xfrm>
            <a:off x="11388618" y="2485345"/>
            <a:ext cx="7289" cy="3572896"/>
          </a:xfrm>
          <a:prstGeom prst="line">
            <a:avLst/>
          </a:prstGeom>
          <a:ln w="190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62" name="直接连接符 20">
            <a:extLst>
              <a:ext uri="{FF2B5EF4-FFF2-40B4-BE49-F238E27FC236}">
                <a16:creationId xmlns:a16="http://schemas.microsoft.com/office/drawing/2014/main" id="{DF4A3144-CB93-6946-8CBE-E8CE74D7837C}"/>
              </a:ext>
            </a:extLst>
          </p:cNvPr>
          <p:cNvCxnSpPr/>
          <p:nvPr/>
        </p:nvCxnSpPr>
        <p:spPr>
          <a:xfrm>
            <a:off x="11022858" y="2287883"/>
            <a:ext cx="739471" cy="0"/>
          </a:xfrm>
          <a:prstGeom prst="line">
            <a:avLst/>
          </a:prstGeom>
          <a:ln w="19050">
            <a:solidFill>
              <a:srgbClr val="D9A9FF"/>
            </a:solidFill>
            <a:prstDash val="dash"/>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B2F434A2-3A60-294F-89B1-016C4485F617}"/>
              </a:ext>
            </a:extLst>
          </p:cNvPr>
          <p:cNvSpPr txBox="1"/>
          <p:nvPr/>
        </p:nvSpPr>
        <p:spPr>
          <a:xfrm>
            <a:off x="10991714" y="1968706"/>
            <a:ext cx="80599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地址</a:t>
            </a:r>
            <a:r>
              <a:rPr lang="en-US" altLang="zh-CN" sz="1400" dirty="0">
                <a:latin typeface="微软雅黑" panose="020B0503020204020204" pitchFamily="34" charset="-122"/>
                <a:ea typeface="微软雅黑" panose="020B0503020204020204" pitchFamily="34" charset="-122"/>
              </a:rPr>
              <a:t>B2</a:t>
            </a:r>
            <a:endParaRPr lang="zh-CN" altLang="en-US" sz="1400"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39779A3A-A672-404A-8AE6-28DB8971DE74}"/>
              </a:ext>
            </a:extLst>
          </p:cNvPr>
          <p:cNvSpPr/>
          <p:nvPr/>
        </p:nvSpPr>
        <p:spPr>
          <a:xfrm>
            <a:off x="322903" y="1815583"/>
            <a:ext cx="4876226" cy="1200329"/>
          </a:xfrm>
          <a:prstGeom prst="rect">
            <a:avLst/>
          </a:prstGeom>
        </p:spPr>
        <p:txBody>
          <a:bodyPr wrap="square">
            <a:spAutoFit/>
          </a:bodyPr>
          <a:lstStyle/>
          <a:p>
            <a:pPr marL="342900" indent="-342900" algn="just">
              <a:buFont typeface="Arial" panose="020B0604020202020204" pitchFamily="34" charset="0"/>
              <a:buChar char="•"/>
            </a:pP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建立</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MPTCP</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连接的过程与建立常规</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TCP</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连接相似，不同之处在于启用了</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MP_CAPBLE</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字段，并交换了用于身份认证和建立子流的密钥信息</a:t>
            </a:r>
          </a:p>
        </p:txBody>
      </p:sp>
      <p:sp>
        <p:nvSpPr>
          <p:cNvPr id="32"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6.9.1  MPTCP </a:t>
            </a:r>
            <a:endParaRPr kumimoji="1" lang="zh-CN" altLang="en-US" dirty="0"/>
          </a:p>
        </p:txBody>
      </p:sp>
    </p:spTree>
    <p:extLst>
      <p:ext uri="{BB962C8B-B14F-4D97-AF65-F5344CB8AC3E}">
        <p14:creationId xmlns:p14="http://schemas.microsoft.com/office/powerpoint/2010/main" val="209777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par>
                                <p:cTn id="22" presetID="10" presetClass="entr" presetSubtype="0" fill="hold"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10" presetClass="entr" presetSubtype="0"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73" grpId="0"/>
      <p:bldP spid="74" grpId="0"/>
      <p:bldP spid="48" grpId="0"/>
      <p:bldP spid="50" grpId="0"/>
      <p:bldP spid="52"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附加子流到</a:t>
            </a:r>
            <a:r>
              <a:rPr lang="en-US" altLang="zh-CN" dirty="0"/>
              <a:t>MPTCP</a:t>
            </a:r>
            <a:r>
              <a:rPr lang="zh-CN" altLang="en-US" dirty="0"/>
              <a:t>连接上</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166</a:t>
            </a:fld>
            <a:endParaRPr kumimoji="1" lang="zh-CN" altLang="en-US" dirty="0"/>
          </a:p>
        </p:txBody>
      </p:sp>
      <p:cxnSp>
        <p:nvCxnSpPr>
          <p:cNvPr id="6" name="直接连接符 5"/>
          <p:cNvCxnSpPr/>
          <p:nvPr/>
        </p:nvCxnSpPr>
        <p:spPr>
          <a:xfrm>
            <a:off x="6559370" y="2332956"/>
            <a:ext cx="4183" cy="3479054"/>
          </a:xfrm>
          <a:prstGeom prst="line">
            <a:avLst/>
          </a:prstGeom>
          <a:ln w="190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761342" y="2332955"/>
            <a:ext cx="27973" cy="3479055"/>
          </a:xfrm>
          <a:prstGeom prst="line">
            <a:avLst/>
          </a:prstGeom>
          <a:ln w="190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918010" y="2332954"/>
            <a:ext cx="7289" cy="3572896"/>
          </a:xfrm>
          <a:prstGeom prst="line">
            <a:avLst/>
          </a:prstGeom>
          <a:ln w="190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225415" y="1736601"/>
            <a:ext cx="1868557" cy="0"/>
          </a:xfrm>
          <a:prstGeom prst="line">
            <a:avLst/>
          </a:prstGeom>
          <a:ln w="19050">
            <a:solidFill>
              <a:srgbClr val="D9A9FF"/>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225415" y="2135492"/>
            <a:ext cx="739471" cy="0"/>
          </a:xfrm>
          <a:prstGeom prst="line">
            <a:avLst/>
          </a:prstGeom>
          <a:ln w="19050">
            <a:solidFill>
              <a:srgbClr val="D9A9FF"/>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354501" y="2135492"/>
            <a:ext cx="739471" cy="0"/>
          </a:xfrm>
          <a:prstGeom prst="line">
            <a:avLst/>
          </a:prstGeom>
          <a:ln w="19050">
            <a:solidFill>
              <a:srgbClr val="D9A9FF"/>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788632" y="1412730"/>
            <a:ext cx="136895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主机</a:t>
            </a:r>
            <a:r>
              <a:rPr lang="en-US" altLang="zh-CN" sz="1400" dirty="0">
                <a:latin typeface="微软雅黑" panose="020B0503020204020204" pitchFamily="34" charset="-122"/>
                <a:ea typeface="微软雅黑" panose="020B0503020204020204" pitchFamily="34" charset="-122"/>
              </a:rPr>
              <a:t>A</a:t>
            </a:r>
            <a:endParaRPr lang="zh-CN" altLang="en-US" sz="14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6247943" y="1816315"/>
            <a:ext cx="136895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地址</a:t>
            </a:r>
            <a:r>
              <a:rPr lang="en-US" altLang="zh-CN" sz="1400" dirty="0">
                <a:latin typeface="微软雅黑" panose="020B0503020204020204" pitchFamily="34" charset="-122"/>
                <a:ea typeface="微软雅黑" panose="020B0503020204020204" pitchFamily="34" charset="-122"/>
              </a:rPr>
              <a:t>A1</a:t>
            </a:r>
            <a:endParaRPr lang="zh-CN" altLang="en-US" sz="14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7323357" y="1816315"/>
            <a:ext cx="136895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地址</a:t>
            </a:r>
            <a:r>
              <a:rPr lang="en-US" altLang="zh-CN" sz="1400" dirty="0">
                <a:latin typeface="微软雅黑" panose="020B0503020204020204" pitchFamily="34" charset="-122"/>
                <a:ea typeface="微软雅黑" panose="020B0503020204020204" pitchFamily="34" charset="-122"/>
              </a:rPr>
              <a:t>A2</a:t>
            </a:r>
            <a:endParaRPr lang="zh-CN" altLang="en-US" sz="1400" dirty="0">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10552250" y="2135492"/>
            <a:ext cx="739471" cy="0"/>
          </a:xfrm>
          <a:prstGeom prst="line">
            <a:avLst/>
          </a:prstGeom>
          <a:ln w="19050">
            <a:solidFill>
              <a:srgbClr val="D9A9FF"/>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0521106" y="1816315"/>
            <a:ext cx="80599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地址</a:t>
            </a:r>
            <a:r>
              <a:rPr lang="en-US" altLang="zh-CN" sz="1400" dirty="0">
                <a:latin typeface="微软雅黑" panose="020B0503020204020204" pitchFamily="34" charset="-122"/>
                <a:ea typeface="微软雅黑" panose="020B0503020204020204" pitchFamily="34" charset="-122"/>
              </a:rPr>
              <a:t>B1</a:t>
            </a:r>
            <a:endParaRPr lang="zh-CN" altLang="en-US" sz="1400" dirty="0">
              <a:latin typeface="微软雅黑" panose="020B0503020204020204" pitchFamily="34" charset="-122"/>
              <a:ea typeface="微软雅黑" panose="020B0503020204020204" pitchFamily="34" charset="-122"/>
            </a:endParaRPr>
          </a:p>
        </p:txBody>
      </p:sp>
      <p:cxnSp>
        <p:nvCxnSpPr>
          <p:cNvPr id="23" name="直接连接符 22"/>
          <p:cNvCxnSpPr>
            <a:cxnSpLocks/>
          </p:cNvCxnSpPr>
          <p:nvPr/>
        </p:nvCxnSpPr>
        <p:spPr>
          <a:xfrm flipV="1">
            <a:off x="10540324" y="1712206"/>
            <a:ext cx="1728993" cy="24395"/>
          </a:xfrm>
          <a:prstGeom prst="line">
            <a:avLst/>
          </a:prstGeom>
          <a:ln w="19050">
            <a:solidFill>
              <a:srgbClr val="D9A9FF"/>
            </a:solidFill>
            <a:prstDash val="dash"/>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1100537" y="1334729"/>
            <a:ext cx="774846"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主机</a:t>
            </a:r>
            <a:r>
              <a:rPr lang="en-US" altLang="zh-CN" sz="1400" dirty="0">
                <a:latin typeface="微软雅黑" panose="020B0503020204020204" pitchFamily="34" charset="-122"/>
                <a:ea typeface="微软雅黑" panose="020B0503020204020204" pitchFamily="34" charset="-122"/>
              </a:rPr>
              <a:t>B</a:t>
            </a:r>
            <a:endParaRPr lang="zh-CN" altLang="en-US" sz="1400" dirty="0">
              <a:latin typeface="微软雅黑" panose="020B0503020204020204" pitchFamily="34" charset="-122"/>
              <a:ea typeface="微软雅黑" panose="020B0503020204020204" pitchFamily="34" charset="-122"/>
            </a:endParaRPr>
          </a:p>
        </p:txBody>
      </p:sp>
      <p:cxnSp>
        <p:nvCxnSpPr>
          <p:cNvPr id="30" name="直接箭头连接符 29"/>
          <p:cNvCxnSpPr/>
          <p:nvPr/>
        </p:nvCxnSpPr>
        <p:spPr>
          <a:xfrm>
            <a:off x="6575272" y="2595673"/>
            <a:ext cx="4374543" cy="364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rot="335167">
            <a:off x="7850669" y="2488210"/>
            <a:ext cx="1971594" cy="261610"/>
          </a:xfrm>
          <a:prstGeom prst="rect">
            <a:avLst/>
          </a:prstGeom>
          <a:noFill/>
        </p:spPr>
        <p:txBody>
          <a:bodyPr wrap="square" rtlCol="0">
            <a:spAutoFit/>
          </a:bodyPr>
          <a:lstStyle/>
          <a:p>
            <a:r>
              <a:rPr lang="en-US" altLang="zh-CN" sz="1100" dirty="0">
                <a:latin typeface="微软雅黑" panose="020B0503020204020204" pitchFamily="34" charset="-122"/>
                <a:ea typeface="微软雅黑" panose="020B0503020204020204" pitchFamily="34" charset="-122"/>
              </a:rPr>
              <a:t>SYN+MP_CAPABLE</a:t>
            </a:r>
            <a:endParaRPr lang="zh-CN" altLang="en-US" dirty="0"/>
          </a:p>
        </p:txBody>
      </p:sp>
      <p:cxnSp>
        <p:nvCxnSpPr>
          <p:cNvPr id="59" name="直接箭头连接符 58"/>
          <p:cNvCxnSpPr/>
          <p:nvPr/>
        </p:nvCxnSpPr>
        <p:spPr>
          <a:xfrm flipH="1">
            <a:off x="6575272" y="2971443"/>
            <a:ext cx="4310933" cy="359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6575272" y="3331013"/>
            <a:ext cx="4374543" cy="358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cxnSpLocks/>
          </p:cNvCxnSpPr>
          <p:nvPr/>
        </p:nvCxnSpPr>
        <p:spPr>
          <a:xfrm>
            <a:off x="7789902" y="3990830"/>
            <a:ext cx="4085481" cy="372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cxnSpLocks/>
          </p:cNvCxnSpPr>
          <p:nvPr/>
        </p:nvCxnSpPr>
        <p:spPr>
          <a:xfrm flipH="1">
            <a:off x="7793147" y="4403031"/>
            <a:ext cx="4034293" cy="326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p:cNvCxnSpPr>
          <p:nvPr/>
        </p:nvCxnSpPr>
        <p:spPr>
          <a:xfrm>
            <a:off x="7761342" y="4729970"/>
            <a:ext cx="4086321" cy="430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cxnSpLocks/>
          </p:cNvCxnSpPr>
          <p:nvPr/>
        </p:nvCxnSpPr>
        <p:spPr>
          <a:xfrm flipH="1">
            <a:off x="7793147" y="5180470"/>
            <a:ext cx="4034293" cy="34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rot="21327220">
            <a:off x="6882371" y="2870662"/>
            <a:ext cx="2550422" cy="369332"/>
          </a:xfrm>
          <a:prstGeom prst="rect">
            <a:avLst/>
          </a:prstGeom>
          <a:noFill/>
        </p:spPr>
        <p:txBody>
          <a:bodyPr wrap="square" rtlCol="0">
            <a:spAutoFit/>
          </a:bodyPr>
          <a:lstStyle/>
          <a:p>
            <a:r>
              <a:rPr lang="en-US" altLang="zh-CN" sz="1100" dirty="0">
                <a:latin typeface="微软雅黑" panose="020B0503020204020204" pitchFamily="34" charset="-122"/>
                <a:ea typeface="微软雅黑" panose="020B0503020204020204" pitchFamily="34" charset="-122"/>
              </a:rPr>
              <a:t>SYN/ACK+MP_CAPABLE(Key-B</a:t>
            </a:r>
            <a:r>
              <a:rPr lang="en-US" altLang="zh-CN" dirty="0"/>
              <a:t>)</a:t>
            </a:r>
            <a:endParaRPr lang="zh-CN" altLang="en-US" dirty="0"/>
          </a:p>
        </p:txBody>
      </p:sp>
      <p:sp>
        <p:nvSpPr>
          <p:cNvPr id="74" name="文本框 73"/>
          <p:cNvSpPr txBox="1"/>
          <p:nvPr/>
        </p:nvSpPr>
        <p:spPr>
          <a:xfrm rot="273236">
            <a:off x="8446631" y="3255231"/>
            <a:ext cx="2643416" cy="369332"/>
          </a:xfrm>
          <a:prstGeom prst="rect">
            <a:avLst/>
          </a:prstGeom>
          <a:noFill/>
        </p:spPr>
        <p:txBody>
          <a:bodyPr wrap="square" rtlCol="0">
            <a:spAutoFit/>
          </a:bodyPr>
          <a:lstStyle/>
          <a:p>
            <a:r>
              <a:rPr lang="en-US" altLang="zh-CN" sz="1100" dirty="0">
                <a:latin typeface="微软雅黑" panose="020B0503020204020204" pitchFamily="34" charset="-122"/>
                <a:ea typeface="微软雅黑" panose="020B0503020204020204" pitchFamily="34" charset="-122"/>
              </a:rPr>
              <a:t>ACK+MP_CAPABLE(Key-A, Key-B</a:t>
            </a:r>
            <a:r>
              <a:rPr lang="en-US" altLang="zh-CN" dirty="0"/>
              <a:t>)</a:t>
            </a:r>
            <a:endParaRPr lang="zh-CN" altLang="en-US" dirty="0"/>
          </a:p>
        </p:txBody>
      </p:sp>
      <p:sp>
        <p:nvSpPr>
          <p:cNvPr id="75" name="文本框 74"/>
          <p:cNvSpPr txBox="1"/>
          <p:nvPr/>
        </p:nvSpPr>
        <p:spPr>
          <a:xfrm rot="331823">
            <a:off x="8230323" y="3903548"/>
            <a:ext cx="2643416" cy="261610"/>
          </a:xfrm>
          <a:prstGeom prst="rect">
            <a:avLst/>
          </a:prstGeom>
          <a:noFill/>
        </p:spPr>
        <p:txBody>
          <a:bodyPr wrap="square" rtlCol="0">
            <a:spAutoFit/>
          </a:bodyPr>
          <a:lstStyle/>
          <a:p>
            <a:r>
              <a:rPr lang="en-US" altLang="zh-CN" sz="1100" dirty="0">
                <a:latin typeface="微软雅黑" panose="020B0503020204020204" pitchFamily="34" charset="-122"/>
                <a:ea typeface="微软雅黑" panose="020B0503020204020204" pitchFamily="34" charset="-122"/>
              </a:rPr>
              <a:t>SYN+MP_JOIN(Token-B, R-A</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A2-ID)</a:t>
            </a:r>
            <a:endParaRPr lang="zh-CN" altLang="en-US" dirty="0"/>
          </a:p>
        </p:txBody>
      </p:sp>
      <p:sp>
        <p:nvSpPr>
          <p:cNvPr id="76" name="文本框 75"/>
          <p:cNvSpPr txBox="1"/>
          <p:nvPr/>
        </p:nvSpPr>
        <p:spPr>
          <a:xfrm rot="21353161">
            <a:off x="7741471" y="4269209"/>
            <a:ext cx="3133243" cy="369332"/>
          </a:xfrm>
          <a:prstGeom prst="rect">
            <a:avLst/>
          </a:prstGeom>
          <a:noFill/>
        </p:spPr>
        <p:txBody>
          <a:bodyPr wrap="square" rtlCol="0">
            <a:spAutoFit/>
          </a:bodyPr>
          <a:lstStyle/>
          <a:p>
            <a:r>
              <a:rPr lang="en-US" altLang="zh-CN" sz="1100" dirty="0">
                <a:latin typeface="微软雅黑" panose="020B0503020204020204" pitchFamily="34" charset="-122"/>
                <a:ea typeface="微软雅黑" panose="020B0503020204020204" pitchFamily="34" charset="-122"/>
              </a:rPr>
              <a:t>SYN/ACK+MP_JOIN(HMAC-B, R-B</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B2-ID</a:t>
            </a:r>
            <a:r>
              <a:rPr lang="en-US" altLang="zh-CN" dirty="0"/>
              <a:t>)</a:t>
            </a:r>
            <a:endParaRPr lang="zh-CN" altLang="en-US" dirty="0"/>
          </a:p>
        </p:txBody>
      </p:sp>
      <p:sp>
        <p:nvSpPr>
          <p:cNvPr id="77" name="文本框 76"/>
          <p:cNvSpPr txBox="1"/>
          <p:nvPr/>
        </p:nvSpPr>
        <p:spPr>
          <a:xfrm rot="331823">
            <a:off x="9307068" y="4778689"/>
            <a:ext cx="2643416" cy="261610"/>
          </a:xfrm>
          <a:prstGeom prst="rect">
            <a:avLst/>
          </a:prstGeom>
          <a:noFill/>
        </p:spPr>
        <p:txBody>
          <a:bodyPr wrap="square" rtlCol="0">
            <a:spAutoFit/>
          </a:bodyPr>
          <a:lstStyle/>
          <a:p>
            <a:r>
              <a:rPr lang="en-US" altLang="zh-CN" sz="1100" dirty="0">
                <a:latin typeface="微软雅黑" panose="020B0503020204020204" pitchFamily="34" charset="-122"/>
                <a:ea typeface="微软雅黑" panose="020B0503020204020204" pitchFamily="34" charset="-122"/>
              </a:rPr>
              <a:t>ACK+MP_JOIN(HMAC-A)</a:t>
            </a:r>
            <a:endParaRPr lang="zh-CN" altLang="en-US" dirty="0"/>
          </a:p>
        </p:txBody>
      </p:sp>
      <p:sp>
        <p:nvSpPr>
          <p:cNvPr id="78" name="文本框 77"/>
          <p:cNvSpPr txBox="1"/>
          <p:nvPr/>
        </p:nvSpPr>
        <p:spPr>
          <a:xfrm rot="21056340">
            <a:off x="9139033" y="5160407"/>
            <a:ext cx="535358" cy="261610"/>
          </a:xfrm>
          <a:prstGeom prst="rect">
            <a:avLst/>
          </a:prstGeom>
          <a:noFill/>
        </p:spPr>
        <p:txBody>
          <a:bodyPr wrap="square" rtlCol="0">
            <a:spAutoFit/>
          </a:bodyPr>
          <a:lstStyle/>
          <a:p>
            <a:r>
              <a:rPr lang="en-US" altLang="zh-CN" sz="1100" dirty="0">
                <a:latin typeface="微软雅黑" panose="020B0503020204020204" pitchFamily="34" charset="-122"/>
                <a:ea typeface="微软雅黑" panose="020B0503020204020204" pitchFamily="34" charset="-122"/>
              </a:rPr>
              <a:t>ACK</a:t>
            </a:r>
            <a:endParaRPr lang="zh-CN" altLang="en-US" dirty="0"/>
          </a:p>
        </p:txBody>
      </p:sp>
      <p:sp>
        <p:nvSpPr>
          <p:cNvPr id="56" name="矩形 55">
            <a:extLst>
              <a:ext uri="{FF2B5EF4-FFF2-40B4-BE49-F238E27FC236}">
                <a16:creationId xmlns:a16="http://schemas.microsoft.com/office/drawing/2014/main" id="{5AA18B7E-49ED-7B43-9D15-3C4F3CD45B9D}"/>
              </a:ext>
            </a:extLst>
          </p:cNvPr>
          <p:cNvSpPr/>
          <p:nvPr/>
        </p:nvSpPr>
        <p:spPr>
          <a:xfrm>
            <a:off x="87180" y="1408668"/>
            <a:ext cx="6076337" cy="369332"/>
          </a:xfrm>
          <a:prstGeom prst="rect">
            <a:avLst/>
          </a:prstGeom>
        </p:spPr>
        <p:txBody>
          <a:bodyPr wrap="square">
            <a:spAutoFit/>
          </a:bodyPr>
          <a:lstStyle/>
          <a:p>
            <a:pPr marL="342900" indent="-342900" algn="just">
              <a:buFont typeface="Wingdings" pitchFamily="2" charset="2"/>
              <a:buChar char="Ø"/>
            </a:pP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将新的子流（</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A2-&gt;B2</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）附加到已经存在的</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MPTCP</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连接</a:t>
            </a:r>
            <a:endPar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58" name="矩形 57">
            <a:extLst>
              <a:ext uri="{FF2B5EF4-FFF2-40B4-BE49-F238E27FC236}">
                <a16:creationId xmlns:a16="http://schemas.microsoft.com/office/drawing/2014/main" id="{25802D12-16F0-2A40-A162-DFDA1C1DA7E0}"/>
              </a:ext>
            </a:extLst>
          </p:cNvPr>
          <p:cNvSpPr/>
          <p:nvPr/>
        </p:nvSpPr>
        <p:spPr>
          <a:xfrm>
            <a:off x="491677" y="2199843"/>
            <a:ext cx="5604582" cy="1200329"/>
          </a:xfrm>
          <a:prstGeom prst="rect">
            <a:avLst/>
          </a:prstGeom>
        </p:spPr>
        <p:txBody>
          <a:bodyPr wrap="square">
            <a:spAutoFit/>
          </a:bodyPr>
          <a:lstStyle/>
          <a:p>
            <a:pPr marL="342900" indent="-342900" algn="just">
              <a:buFont typeface="Arial" panose="020B0604020202020204" pitchFamily="34" charset="0"/>
              <a:buChar char="•"/>
            </a:pP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主机</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A</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根据</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Key-B</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生成主机</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B</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的令牌（</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Token-B</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），该令牌指定当前子流需要附加到哪个</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MPTCP</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连接上，并将自身产生的随机数（</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R-A</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）和当前子流的地址编号（</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A2-ID</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）添加到</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SYN</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报文段中</a:t>
            </a:r>
            <a:endPar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0" name="矩形 59">
            <a:extLst>
              <a:ext uri="{FF2B5EF4-FFF2-40B4-BE49-F238E27FC236}">
                <a16:creationId xmlns:a16="http://schemas.microsoft.com/office/drawing/2014/main" id="{6FECC465-1BA7-814B-9410-78BBA390D426}"/>
              </a:ext>
            </a:extLst>
          </p:cNvPr>
          <p:cNvSpPr/>
          <p:nvPr/>
        </p:nvSpPr>
        <p:spPr>
          <a:xfrm>
            <a:off x="498121" y="3452683"/>
            <a:ext cx="5604582" cy="1200329"/>
          </a:xfrm>
          <a:prstGeom prst="rect">
            <a:avLst/>
          </a:prstGeom>
        </p:spPr>
        <p:txBody>
          <a:bodyPr wrap="square">
            <a:spAutoFit/>
          </a:bodyPr>
          <a:lstStyle/>
          <a:p>
            <a:pPr marL="342900" indent="-342900" algn="just">
              <a:buFont typeface="Arial" panose="020B0604020202020204" pitchFamily="34" charset="0"/>
              <a:buChar char="•"/>
            </a:pP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主机</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B</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根据前面</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MP_CAPBLE</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字段交换的密钥和随机数（</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R-A</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）产生认证信息（</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HMAC-B</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），与自身产生的随机数（</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R-B</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）和当前子流的地址编号（</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B2-ID)</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一同写入</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SYN/ACK</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报文段中</a:t>
            </a:r>
            <a:endPar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38" name="直接连接符 7">
            <a:extLst>
              <a:ext uri="{FF2B5EF4-FFF2-40B4-BE49-F238E27FC236}">
                <a16:creationId xmlns:a16="http://schemas.microsoft.com/office/drawing/2014/main" id="{49C8A368-0833-6847-816B-DF1F50769529}"/>
              </a:ext>
            </a:extLst>
          </p:cNvPr>
          <p:cNvCxnSpPr/>
          <p:nvPr/>
        </p:nvCxnSpPr>
        <p:spPr>
          <a:xfrm>
            <a:off x="11895606" y="2332954"/>
            <a:ext cx="7289" cy="3572896"/>
          </a:xfrm>
          <a:prstGeom prst="line">
            <a:avLst/>
          </a:prstGeom>
          <a:ln w="190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39" name="直接连接符 20">
            <a:extLst>
              <a:ext uri="{FF2B5EF4-FFF2-40B4-BE49-F238E27FC236}">
                <a16:creationId xmlns:a16="http://schemas.microsoft.com/office/drawing/2014/main" id="{1B5A9400-8185-0546-9323-B41F9BDC9B04}"/>
              </a:ext>
            </a:extLst>
          </p:cNvPr>
          <p:cNvCxnSpPr/>
          <p:nvPr/>
        </p:nvCxnSpPr>
        <p:spPr>
          <a:xfrm>
            <a:off x="11529846" y="2135492"/>
            <a:ext cx="739471" cy="0"/>
          </a:xfrm>
          <a:prstGeom prst="line">
            <a:avLst/>
          </a:prstGeom>
          <a:ln w="19050">
            <a:solidFill>
              <a:srgbClr val="D9A9FF"/>
            </a:solidFill>
            <a:prstDash val="dash"/>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A50842EF-42CA-5F41-977E-C6B3C7C6A19F}"/>
              </a:ext>
            </a:extLst>
          </p:cNvPr>
          <p:cNvSpPr txBox="1"/>
          <p:nvPr/>
        </p:nvSpPr>
        <p:spPr>
          <a:xfrm>
            <a:off x="11498702" y="1816315"/>
            <a:ext cx="80599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地址</a:t>
            </a:r>
            <a:r>
              <a:rPr lang="en-US" altLang="zh-CN" sz="1400" dirty="0">
                <a:latin typeface="微软雅黑" panose="020B0503020204020204" pitchFamily="34" charset="-122"/>
                <a:ea typeface="微软雅黑" panose="020B0503020204020204" pitchFamily="34" charset="-122"/>
              </a:rPr>
              <a:t>B2</a:t>
            </a:r>
            <a:endParaRPr lang="zh-CN" altLang="en-US" sz="1400" dirty="0">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25802D12-16F0-2A40-A162-DFDA1C1DA7E0}"/>
              </a:ext>
            </a:extLst>
          </p:cNvPr>
          <p:cNvSpPr/>
          <p:nvPr/>
        </p:nvSpPr>
        <p:spPr>
          <a:xfrm>
            <a:off x="492416" y="1778000"/>
            <a:ext cx="5122232" cy="369332"/>
          </a:xfrm>
          <a:prstGeom prst="rect">
            <a:avLst/>
          </a:prstGeom>
        </p:spPr>
        <p:txBody>
          <a:bodyPr wrap="square">
            <a:spAutoFit/>
          </a:bodyPr>
          <a:lstStyle/>
          <a:p>
            <a:pPr marL="342900" indent="-342900" algn="just">
              <a:buFont typeface="Arial" panose="020B0604020202020204" pitchFamily="34" charset="0"/>
              <a:buChar char="•"/>
            </a:pP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附加子流需要启用</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MP_JOIN</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字段</a:t>
            </a:r>
            <a:endPar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1" name="矩形 40">
            <a:extLst>
              <a:ext uri="{FF2B5EF4-FFF2-40B4-BE49-F238E27FC236}">
                <a16:creationId xmlns:a16="http://schemas.microsoft.com/office/drawing/2014/main" id="{6FECC465-1BA7-814B-9410-78BBA390D426}"/>
              </a:ext>
            </a:extLst>
          </p:cNvPr>
          <p:cNvSpPr/>
          <p:nvPr/>
        </p:nvSpPr>
        <p:spPr>
          <a:xfrm>
            <a:off x="532345" y="4692538"/>
            <a:ext cx="5604582" cy="646331"/>
          </a:xfrm>
          <a:prstGeom prst="rect">
            <a:avLst/>
          </a:prstGeom>
        </p:spPr>
        <p:txBody>
          <a:bodyPr wrap="square">
            <a:spAutoFit/>
          </a:bodyPr>
          <a:lstStyle/>
          <a:p>
            <a:pPr marL="342900" indent="-342900" algn="just">
              <a:buFont typeface="Arial" panose="020B0604020202020204" pitchFamily="34" charset="0"/>
              <a:buChar char="•"/>
            </a:pP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主机</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A</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验证</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HMAC-B</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，无误后向主机</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B</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发送</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ACK</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报文段，并附上自己的认证信息（</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HMAC-A</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2" name="矩形 41">
            <a:extLst>
              <a:ext uri="{FF2B5EF4-FFF2-40B4-BE49-F238E27FC236}">
                <a16:creationId xmlns:a16="http://schemas.microsoft.com/office/drawing/2014/main" id="{6FECC465-1BA7-814B-9410-78BBA390D426}"/>
              </a:ext>
            </a:extLst>
          </p:cNvPr>
          <p:cNvSpPr/>
          <p:nvPr/>
        </p:nvSpPr>
        <p:spPr>
          <a:xfrm>
            <a:off x="492416" y="5382392"/>
            <a:ext cx="5604582" cy="646331"/>
          </a:xfrm>
          <a:prstGeom prst="rect">
            <a:avLst/>
          </a:prstGeom>
        </p:spPr>
        <p:txBody>
          <a:bodyPr wrap="square">
            <a:spAutoFit/>
          </a:bodyPr>
          <a:lstStyle/>
          <a:p>
            <a:pPr marL="342900" indent="-342900" algn="just">
              <a:buFont typeface="Arial" panose="020B0604020202020204" pitchFamily="34" charset="0"/>
              <a:buChar char="•"/>
            </a:pP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主机</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B</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验证</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HMAC-A</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，无误后向主机</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A</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发送</a:t>
            </a:r>
            <a:r>
              <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rPr>
              <a:t>ACK</a:t>
            </a:r>
            <a:r>
              <a:rPr lang="zh-CN" altLang="en-US" kern="100" dirty="0">
                <a:latin typeface="Microsoft YaHei" panose="020B0503020204020204" pitchFamily="34" charset="-122"/>
                <a:ea typeface="Microsoft YaHei" panose="020B0503020204020204" pitchFamily="34" charset="-122"/>
                <a:cs typeface="Times New Roman" panose="02020603050405020304" pitchFamily="18" charset="0"/>
              </a:rPr>
              <a:t>报文段，至此子流建立完毕</a:t>
            </a:r>
            <a:endParaRPr lang="en-US" altLang="zh-CN"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3"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6.9.1  MPTCP </a:t>
            </a:r>
            <a:endParaRPr kumimoji="1" lang="zh-CN" altLang="en-US" dirty="0"/>
          </a:p>
        </p:txBody>
      </p:sp>
    </p:spTree>
    <p:extLst>
      <p:ext uri="{BB962C8B-B14F-4D97-AF65-F5344CB8AC3E}">
        <p14:creationId xmlns:p14="http://schemas.microsoft.com/office/powerpoint/2010/main" val="115842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500"/>
                                        <p:tgtEl>
                                          <p:spTgt spid="76"/>
                                        </p:tgtEl>
                                      </p:cBhvr>
                                    </p:animEffect>
                                  </p:childTnLst>
                                </p:cTn>
                              </p:par>
                              <p:par>
                                <p:cTn id="22" presetID="10" presetClass="entr" presetSubtype="0" fill="hold"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500"/>
                                        <p:tgtEl>
                                          <p:spTgt spid="77"/>
                                        </p:tgtEl>
                                      </p:cBhvr>
                                    </p:animEffect>
                                  </p:childTnLst>
                                </p:cTn>
                              </p:par>
                              <p:par>
                                <p:cTn id="33" presetID="10"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fade">
                                      <p:cBhvr>
                                        <p:cTn id="35" dur="500"/>
                                        <p:tgtEl>
                                          <p:spTgt spid="7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500"/>
                                        <p:tgtEl>
                                          <p:spTgt spid="78"/>
                                        </p:tgtEl>
                                      </p:cBhvr>
                                    </p:animEffect>
                                  </p:childTnLst>
                                </p:cTn>
                              </p:par>
                              <p:par>
                                <p:cTn id="44" presetID="10" presetClass="entr" presetSubtype="0" fill="hold"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77" grpId="0"/>
      <p:bldP spid="78" grpId="0"/>
      <p:bldP spid="58" grpId="0"/>
      <p:bldP spid="60" grpId="0"/>
      <p:bldP spid="41" grpId="0"/>
      <p:bldP spid="42"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MPTCP</a:t>
            </a:r>
            <a:r>
              <a:rPr lang="zh-CN" altLang="en-US" dirty="0"/>
              <a:t>路径管理和关闭连接</a:t>
            </a:r>
          </a:p>
        </p:txBody>
      </p:sp>
      <p:sp>
        <p:nvSpPr>
          <p:cNvPr id="3" name="内容占位符 2"/>
          <p:cNvSpPr>
            <a:spLocks noGrp="1"/>
          </p:cNvSpPr>
          <p:nvPr>
            <p:ph idx="1"/>
          </p:nvPr>
        </p:nvSpPr>
        <p:spPr>
          <a:xfrm>
            <a:off x="274653" y="1357598"/>
            <a:ext cx="8655167" cy="1058386"/>
          </a:xfrm>
        </p:spPr>
        <p:txBody>
          <a:bodyPr>
            <a:normAutofit lnSpcReduction="10000"/>
          </a:bodyPr>
          <a:lstStyle/>
          <a:p>
            <a:r>
              <a:rPr lang="zh-CN" altLang="en-US" sz="1800" dirty="0"/>
              <a:t>新增路径</a:t>
            </a:r>
            <a:endParaRPr lang="en-US" altLang="zh-CN" sz="1800" dirty="0"/>
          </a:p>
          <a:p>
            <a:pPr lvl="1"/>
            <a:r>
              <a:rPr lang="zh-CN" altLang="en-US" sz="1800" dirty="0"/>
              <a:t>隐式新增：使用</a:t>
            </a:r>
            <a:r>
              <a:rPr lang="en-US" altLang="zh-CN" sz="1800" dirty="0"/>
              <a:t>MP_JOIN</a:t>
            </a:r>
            <a:r>
              <a:rPr lang="zh-CN" altLang="en-US" sz="1800" dirty="0"/>
              <a:t>方式新增子流</a:t>
            </a:r>
            <a:endParaRPr lang="en-US" altLang="zh-CN" sz="1800" dirty="0"/>
          </a:p>
          <a:p>
            <a:pPr lvl="1"/>
            <a:r>
              <a:rPr lang="zh-CN" altLang="en-US" sz="1800" dirty="0"/>
              <a:t>显式新增：仅新增路径（并不启用新的子流），使用</a:t>
            </a:r>
            <a:r>
              <a:rPr lang="en-US" altLang="zh-CN" sz="1800" dirty="0"/>
              <a:t>ADD_ADDR</a:t>
            </a:r>
            <a:r>
              <a:rPr lang="zh-CN" altLang="en-US" sz="1800" dirty="0"/>
              <a:t>字段</a:t>
            </a:r>
          </a:p>
        </p:txBody>
      </p:sp>
      <p:cxnSp>
        <p:nvCxnSpPr>
          <p:cNvPr id="5" name="直接连接符 4"/>
          <p:cNvCxnSpPr/>
          <p:nvPr/>
        </p:nvCxnSpPr>
        <p:spPr>
          <a:xfrm>
            <a:off x="8506699" y="2796606"/>
            <a:ext cx="30551" cy="3706490"/>
          </a:xfrm>
          <a:prstGeom prst="line">
            <a:avLst/>
          </a:prstGeom>
          <a:ln w="190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099858" y="2599143"/>
            <a:ext cx="739471" cy="0"/>
          </a:xfrm>
          <a:prstGeom prst="line">
            <a:avLst/>
          </a:prstGeom>
          <a:ln w="19050">
            <a:solidFill>
              <a:srgbClr val="D9A9FF"/>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8100766" y="2274871"/>
            <a:ext cx="867811"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主机</a:t>
            </a:r>
            <a:r>
              <a:rPr lang="en-US" altLang="zh-CN" sz="1400" dirty="0">
                <a:latin typeface="微软雅黑" panose="020B0503020204020204" pitchFamily="34" charset="-122"/>
                <a:ea typeface="微软雅黑" panose="020B0503020204020204" pitchFamily="34" charset="-122"/>
              </a:rPr>
              <a:t>A</a:t>
            </a:r>
            <a:endParaRPr lang="zh-CN" altLang="en-US" sz="1400"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11950938" y="2796607"/>
            <a:ext cx="41959" cy="3706489"/>
          </a:xfrm>
          <a:prstGeom prst="line">
            <a:avLst/>
          </a:prstGeom>
          <a:ln w="190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544097" y="2599144"/>
            <a:ext cx="739471" cy="0"/>
          </a:xfrm>
          <a:prstGeom prst="line">
            <a:avLst/>
          </a:prstGeom>
          <a:ln w="19050">
            <a:solidFill>
              <a:srgbClr val="D9A9FF"/>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1599906" y="2274871"/>
            <a:ext cx="771582"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主机</a:t>
            </a:r>
            <a:r>
              <a:rPr lang="en-US" altLang="zh-CN" sz="1400" dirty="0">
                <a:latin typeface="微软雅黑" panose="020B0503020204020204" pitchFamily="34" charset="-122"/>
                <a:ea typeface="微软雅黑" panose="020B0503020204020204" pitchFamily="34" charset="-122"/>
              </a:rPr>
              <a:t>B</a:t>
            </a:r>
            <a:endParaRPr lang="zh-CN" altLang="en-US" sz="1400" dirty="0">
              <a:latin typeface="微软雅黑" panose="020B0503020204020204" pitchFamily="34" charset="-122"/>
              <a:ea typeface="微软雅黑" panose="020B0503020204020204" pitchFamily="34" charset="-122"/>
            </a:endParaRPr>
          </a:p>
        </p:txBody>
      </p:sp>
      <p:cxnSp>
        <p:nvCxnSpPr>
          <p:cNvPr id="12" name="直接箭头连接符 11"/>
          <p:cNvCxnSpPr/>
          <p:nvPr/>
        </p:nvCxnSpPr>
        <p:spPr>
          <a:xfrm>
            <a:off x="8534671" y="3036073"/>
            <a:ext cx="3416267" cy="263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8520685" y="3327384"/>
            <a:ext cx="3430253" cy="36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rot="248833">
            <a:off x="8508596" y="2920977"/>
            <a:ext cx="3964197" cy="261610"/>
          </a:xfrm>
          <a:prstGeom prst="rect">
            <a:avLst/>
          </a:prstGeom>
          <a:noFill/>
        </p:spPr>
        <p:txBody>
          <a:bodyPr wrap="square" rtlCol="0">
            <a:spAutoFit/>
          </a:bodyPr>
          <a:lstStyle/>
          <a:p>
            <a:r>
              <a:rPr lang="en-US" altLang="zh-CN" sz="1100" dirty="0">
                <a:latin typeface="微软雅黑" panose="020B0503020204020204" pitchFamily="34" charset="-122"/>
                <a:ea typeface="微软雅黑" panose="020B0503020204020204" pitchFamily="34" charset="-122"/>
              </a:rPr>
              <a:t>ADD_ADDR(ECHO=0,IP#-A3,IP#-A3-ID,HMAC-A3)</a:t>
            </a:r>
            <a:endParaRPr lang="zh-CN" altLang="en-US" sz="1100" dirty="0">
              <a:latin typeface="微软雅黑" panose="020B0503020204020204" pitchFamily="34" charset="-122"/>
              <a:ea typeface="微软雅黑" panose="020B0503020204020204" pitchFamily="34" charset="-122"/>
            </a:endParaRPr>
          </a:p>
        </p:txBody>
      </p:sp>
      <p:sp>
        <p:nvSpPr>
          <p:cNvPr id="22" name="文本框 21"/>
          <p:cNvSpPr txBox="1"/>
          <p:nvPr/>
        </p:nvSpPr>
        <p:spPr>
          <a:xfrm rot="21218745">
            <a:off x="8472036" y="3527521"/>
            <a:ext cx="3917644" cy="261610"/>
          </a:xfrm>
          <a:prstGeom prst="rect">
            <a:avLst/>
          </a:prstGeom>
          <a:noFill/>
        </p:spPr>
        <p:txBody>
          <a:bodyPr wrap="square" rtlCol="0">
            <a:spAutoFit/>
          </a:bodyPr>
          <a:lstStyle/>
          <a:p>
            <a:r>
              <a:rPr lang="en-US" altLang="zh-CN" sz="1100" dirty="0">
                <a:latin typeface="微软雅黑" panose="020B0503020204020204" pitchFamily="34" charset="-122"/>
                <a:ea typeface="微软雅黑" panose="020B0503020204020204" pitchFamily="34" charset="-122"/>
              </a:rPr>
              <a:t>ADD_ADDR(ECHO=1,IP#-A3,IP#-A3-ID,HMAC-A3)</a:t>
            </a:r>
            <a:endParaRPr lang="zh-CN" altLang="en-US" sz="1100" dirty="0">
              <a:latin typeface="微软雅黑" panose="020B0503020204020204" pitchFamily="34" charset="-122"/>
              <a:ea typeface="微软雅黑" panose="020B0503020204020204" pitchFamily="34" charset="-122"/>
            </a:endParaRPr>
          </a:p>
        </p:txBody>
      </p:sp>
      <p:sp>
        <p:nvSpPr>
          <p:cNvPr id="24" name="内容占位符 2"/>
          <p:cNvSpPr txBox="1">
            <a:spLocks/>
          </p:cNvSpPr>
          <p:nvPr/>
        </p:nvSpPr>
        <p:spPr>
          <a:xfrm>
            <a:off x="1068982" y="2325772"/>
            <a:ext cx="6826665" cy="92129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zh-CN" altLang="en-US" sz="1800" dirty="0"/>
              <a:t>主机</a:t>
            </a:r>
            <a:r>
              <a:rPr lang="en-US" altLang="zh-CN" sz="1800" dirty="0"/>
              <a:t>A</a:t>
            </a:r>
            <a:r>
              <a:rPr lang="zh-CN" altLang="en-US" sz="1800" dirty="0"/>
              <a:t>发送启用了</a:t>
            </a:r>
            <a:r>
              <a:rPr lang="en-US" altLang="zh-CN" sz="1800" dirty="0"/>
              <a:t>ADD_ADDR</a:t>
            </a:r>
            <a:r>
              <a:rPr lang="zh-CN" altLang="en-US" sz="1800" dirty="0"/>
              <a:t>字段的报文段，包含新的</a:t>
            </a:r>
            <a:r>
              <a:rPr lang="en-US" altLang="zh-CN" sz="1800" dirty="0"/>
              <a:t>IP</a:t>
            </a:r>
            <a:r>
              <a:rPr lang="zh-CN" altLang="en-US" sz="1800" dirty="0"/>
              <a:t>地址</a:t>
            </a:r>
            <a:r>
              <a:rPr lang="en-US" altLang="zh-CN" sz="1800" dirty="0"/>
              <a:t>/</a:t>
            </a:r>
            <a:r>
              <a:rPr lang="zh-CN" altLang="en-US" sz="1800" dirty="0"/>
              <a:t>端口对（</a:t>
            </a:r>
            <a:r>
              <a:rPr lang="en-US" altLang="zh-CN" sz="1800" dirty="0"/>
              <a:t>IP#-A3)</a:t>
            </a:r>
            <a:r>
              <a:rPr lang="zh-CN" altLang="en-US" sz="1800" dirty="0"/>
              <a:t>和对应的</a:t>
            </a:r>
            <a:r>
              <a:rPr lang="en-US" altLang="zh-CN" sz="1800" dirty="0"/>
              <a:t>IP</a:t>
            </a:r>
            <a:r>
              <a:rPr lang="zh-CN" altLang="en-US" sz="1800" dirty="0"/>
              <a:t>地址编号</a:t>
            </a:r>
            <a:r>
              <a:rPr lang="en-US" altLang="zh-CN" sz="1800" dirty="0"/>
              <a:t>(IP#A3-ID)</a:t>
            </a:r>
            <a:r>
              <a:rPr lang="zh-CN" altLang="en-US" sz="1800" dirty="0"/>
              <a:t>、认证信息（</a:t>
            </a:r>
            <a:r>
              <a:rPr lang="en-US" altLang="zh-CN" sz="1800" dirty="0"/>
              <a:t>HMAC-A3</a:t>
            </a:r>
            <a:r>
              <a:rPr lang="zh-CN" altLang="en-US" sz="1800" dirty="0"/>
              <a:t>），</a:t>
            </a:r>
            <a:r>
              <a:rPr lang="en-US" altLang="zh-CN" sz="1800" dirty="0"/>
              <a:t>ECHO</a:t>
            </a:r>
            <a:r>
              <a:rPr lang="zh-CN" altLang="en-US" sz="1800" dirty="0"/>
              <a:t>指示当前报文段是“发出”</a:t>
            </a:r>
          </a:p>
        </p:txBody>
      </p:sp>
      <p:sp>
        <p:nvSpPr>
          <p:cNvPr id="16" name="内容占位符 2"/>
          <p:cNvSpPr txBox="1">
            <a:spLocks/>
          </p:cNvSpPr>
          <p:nvPr/>
        </p:nvSpPr>
        <p:spPr>
          <a:xfrm>
            <a:off x="1068982" y="3189639"/>
            <a:ext cx="6849002" cy="7593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zh-CN" altLang="en-US" sz="1800" dirty="0"/>
              <a:t>主机</a:t>
            </a:r>
            <a:r>
              <a:rPr lang="en-US" altLang="zh-CN" sz="1800" dirty="0"/>
              <a:t>B</a:t>
            </a:r>
            <a:r>
              <a:rPr lang="zh-CN" altLang="en-US" sz="1800" dirty="0"/>
              <a:t>验证</a:t>
            </a:r>
            <a:r>
              <a:rPr lang="en-US" altLang="zh-CN" sz="1800" dirty="0"/>
              <a:t>HMAC-A3</a:t>
            </a:r>
            <a:r>
              <a:rPr lang="zh-CN" altLang="en-US" sz="1800" dirty="0"/>
              <a:t>，无误后将路径信息记录下来，向主机</a:t>
            </a:r>
            <a:r>
              <a:rPr lang="en-US" altLang="zh-CN" sz="1800" dirty="0"/>
              <a:t>A</a:t>
            </a:r>
            <a:r>
              <a:rPr lang="zh-CN" altLang="en-US" sz="1800" dirty="0"/>
              <a:t>发送响应报文段，</a:t>
            </a:r>
            <a:r>
              <a:rPr lang="en-US" altLang="zh-CN" sz="1800" dirty="0"/>
              <a:t>ECHO</a:t>
            </a:r>
            <a:r>
              <a:rPr lang="zh-CN" altLang="en-US" sz="1800" dirty="0"/>
              <a:t>标注为“响应”，其它信息原样发回</a:t>
            </a:r>
          </a:p>
        </p:txBody>
      </p:sp>
      <p:sp>
        <p:nvSpPr>
          <p:cNvPr id="18" name="内容占位符 2"/>
          <p:cNvSpPr txBox="1">
            <a:spLocks/>
          </p:cNvSpPr>
          <p:nvPr/>
        </p:nvSpPr>
        <p:spPr>
          <a:xfrm>
            <a:off x="274653" y="3797816"/>
            <a:ext cx="1898309" cy="5148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删除路径</a:t>
            </a:r>
            <a:endParaRPr lang="en-US" altLang="zh-CN" sz="1800" dirty="0"/>
          </a:p>
        </p:txBody>
      </p:sp>
      <p:sp>
        <p:nvSpPr>
          <p:cNvPr id="19" name="内容占位符 2"/>
          <p:cNvSpPr txBox="1">
            <a:spLocks/>
          </p:cNvSpPr>
          <p:nvPr/>
        </p:nvSpPr>
        <p:spPr>
          <a:xfrm>
            <a:off x="1091319" y="4168352"/>
            <a:ext cx="6826665" cy="6390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zh-CN" altLang="en-US" sz="1800" dirty="0"/>
              <a:t>主机</a:t>
            </a:r>
            <a:r>
              <a:rPr lang="en-US" altLang="zh-CN" sz="1800" dirty="0"/>
              <a:t>A</a:t>
            </a:r>
            <a:r>
              <a:rPr lang="zh-CN" altLang="en-US" sz="1800" dirty="0"/>
              <a:t>发送启用了</a:t>
            </a:r>
            <a:r>
              <a:rPr lang="en-US" altLang="zh-CN" sz="1800" dirty="0"/>
              <a:t>REMOVE_ADDR</a:t>
            </a:r>
            <a:r>
              <a:rPr lang="zh-CN" altLang="en-US" sz="1800" dirty="0"/>
              <a:t>字段的报文段，指定要删除的地址编号</a:t>
            </a:r>
          </a:p>
        </p:txBody>
      </p:sp>
      <p:cxnSp>
        <p:nvCxnSpPr>
          <p:cNvPr id="13" name="直接箭头连接符 12"/>
          <p:cNvCxnSpPr/>
          <p:nvPr/>
        </p:nvCxnSpPr>
        <p:spPr>
          <a:xfrm>
            <a:off x="8520685" y="4899885"/>
            <a:ext cx="3458226" cy="318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rot="303145">
            <a:off x="9337203" y="4863487"/>
            <a:ext cx="3383646"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REMOVE_ADDR(A3-ID)</a:t>
            </a:r>
            <a:endParaRPr lang="zh-CN" altLang="en-US" sz="1200" dirty="0">
              <a:latin typeface="微软雅黑" panose="020B0503020204020204" pitchFamily="34" charset="-122"/>
              <a:ea typeface="微软雅黑" panose="020B0503020204020204" pitchFamily="34" charset="-122"/>
            </a:endParaRPr>
          </a:p>
        </p:txBody>
      </p:sp>
      <p:sp>
        <p:nvSpPr>
          <p:cNvPr id="25" name="内容占位符 2"/>
          <p:cNvSpPr txBox="1">
            <a:spLocks/>
          </p:cNvSpPr>
          <p:nvPr/>
        </p:nvSpPr>
        <p:spPr>
          <a:xfrm>
            <a:off x="249105" y="4703704"/>
            <a:ext cx="7340617" cy="7500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关闭单个子流：与关闭常规</a:t>
            </a:r>
            <a:r>
              <a:rPr lang="en-US" altLang="zh-CN" sz="1800" dirty="0"/>
              <a:t>TCP</a:t>
            </a:r>
            <a:r>
              <a:rPr lang="zh-CN" altLang="en-US" sz="1800" dirty="0"/>
              <a:t>连接一致</a:t>
            </a:r>
            <a:endParaRPr lang="en-US" altLang="zh-CN" sz="1800" dirty="0"/>
          </a:p>
          <a:p>
            <a:r>
              <a:rPr lang="zh-CN" altLang="en-US" sz="1800" dirty="0"/>
              <a:t>关闭所有子流：</a:t>
            </a:r>
          </a:p>
        </p:txBody>
      </p:sp>
      <p:sp>
        <p:nvSpPr>
          <p:cNvPr id="28" name="内容占位符 2"/>
          <p:cNvSpPr txBox="1">
            <a:spLocks/>
          </p:cNvSpPr>
          <p:nvPr/>
        </p:nvSpPr>
        <p:spPr>
          <a:xfrm>
            <a:off x="1077801" y="5405531"/>
            <a:ext cx="6826665" cy="7651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zh-CN" altLang="en-US" sz="1800" dirty="0"/>
              <a:t>主机</a:t>
            </a:r>
            <a:r>
              <a:rPr lang="en-US" altLang="zh-CN" sz="1800" dirty="0"/>
              <a:t>A</a:t>
            </a:r>
            <a:r>
              <a:rPr lang="zh-CN" altLang="en-US" sz="1800" dirty="0"/>
              <a:t>发送启用了</a:t>
            </a:r>
            <a:r>
              <a:rPr lang="en-US" altLang="zh-CN" sz="1800" dirty="0"/>
              <a:t>MP_FASTCLOSE</a:t>
            </a:r>
            <a:r>
              <a:rPr lang="zh-CN" altLang="en-US" sz="1800" dirty="0"/>
              <a:t>字段的报文段，其中附加了主机</a:t>
            </a:r>
            <a:r>
              <a:rPr lang="en-US" altLang="zh-CN" sz="1800" dirty="0"/>
              <a:t>B</a:t>
            </a:r>
            <a:r>
              <a:rPr lang="zh-CN" altLang="en-US" sz="1800" dirty="0"/>
              <a:t>的密钥用以身份认证</a:t>
            </a:r>
          </a:p>
        </p:txBody>
      </p:sp>
      <p:cxnSp>
        <p:nvCxnSpPr>
          <p:cNvPr id="29" name="直接箭头连接符 28"/>
          <p:cNvCxnSpPr/>
          <p:nvPr/>
        </p:nvCxnSpPr>
        <p:spPr>
          <a:xfrm>
            <a:off x="8538402" y="5591082"/>
            <a:ext cx="3458226" cy="318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rot="303145">
            <a:off x="9434433" y="5577319"/>
            <a:ext cx="3383646"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ACK</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RST(Key-B)</a:t>
            </a:r>
            <a:endParaRPr lang="zh-CN" altLang="en-US" sz="1200" dirty="0">
              <a:latin typeface="微软雅黑" panose="020B0503020204020204" pitchFamily="34" charset="-122"/>
              <a:ea typeface="微软雅黑" panose="020B0503020204020204" pitchFamily="34" charset="-122"/>
            </a:endParaRPr>
          </a:p>
        </p:txBody>
      </p:sp>
      <p:sp>
        <p:nvSpPr>
          <p:cNvPr id="31" name="内容占位符 2"/>
          <p:cNvSpPr txBox="1">
            <a:spLocks/>
          </p:cNvSpPr>
          <p:nvPr/>
        </p:nvSpPr>
        <p:spPr>
          <a:xfrm>
            <a:off x="1114245" y="6006222"/>
            <a:ext cx="6826665" cy="40744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zh-CN" altLang="en-US" sz="1800" dirty="0"/>
              <a:t>主机</a:t>
            </a:r>
            <a:r>
              <a:rPr lang="en-US" altLang="zh-CN" sz="1800" dirty="0"/>
              <a:t>B</a:t>
            </a:r>
            <a:r>
              <a:rPr lang="zh-CN" altLang="en-US" sz="1800" dirty="0"/>
              <a:t>收到后，选择恰当时机关闭所有连接，并向主机</a:t>
            </a:r>
            <a:r>
              <a:rPr lang="en-US" altLang="zh-CN" sz="1800" dirty="0"/>
              <a:t>A</a:t>
            </a:r>
            <a:r>
              <a:rPr lang="zh-CN" altLang="en-US" sz="1800" dirty="0"/>
              <a:t>发出确认</a:t>
            </a:r>
          </a:p>
        </p:txBody>
      </p:sp>
      <p:cxnSp>
        <p:nvCxnSpPr>
          <p:cNvPr id="32" name="直接箭头连接符 31"/>
          <p:cNvCxnSpPr/>
          <p:nvPr/>
        </p:nvCxnSpPr>
        <p:spPr>
          <a:xfrm flipH="1">
            <a:off x="8553887" y="5910929"/>
            <a:ext cx="3430253" cy="36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rot="21218745">
            <a:off x="9812732" y="5853341"/>
            <a:ext cx="484299" cy="276999"/>
          </a:xfrm>
          <a:prstGeom prst="rect">
            <a:avLst/>
          </a:prstGeom>
          <a:noFill/>
        </p:spPr>
        <p:txBody>
          <a:bodyPr wrap="square" rtlCol="0">
            <a:spAutoFit/>
          </a:bodyPr>
          <a:lstStyle/>
          <a:p>
            <a:r>
              <a:rPr lang="en-US" altLang="zh-CN" sz="1200">
                <a:latin typeface="微软雅黑" panose="020B0503020204020204" pitchFamily="34" charset="-122"/>
                <a:ea typeface="微软雅黑" panose="020B0503020204020204" pitchFamily="34" charset="-122"/>
              </a:rPr>
              <a:t>RST</a:t>
            </a:r>
            <a:endParaRPr lang="zh-CN" altLang="en-US" sz="1200" dirty="0">
              <a:latin typeface="微软雅黑" panose="020B0503020204020204" pitchFamily="34" charset="-122"/>
              <a:ea typeface="微软雅黑" panose="020B0503020204020204" pitchFamily="34" charset="-122"/>
            </a:endParaRPr>
          </a:p>
        </p:txBody>
      </p:sp>
      <p:sp>
        <p:nvSpPr>
          <p:cNvPr id="34"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6.9.1  MPTCP </a:t>
            </a:r>
            <a:endParaRPr kumimoji="1" lang="zh-CN" altLang="en-US" dirty="0"/>
          </a:p>
        </p:txBody>
      </p:sp>
      <p:sp>
        <p:nvSpPr>
          <p:cNvPr id="35" name="灯片编号占位符 3">
            <a:extLst>
              <a:ext uri="{FF2B5EF4-FFF2-40B4-BE49-F238E27FC236}">
                <a16:creationId xmlns:a16="http://schemas.microsoft.com/office/drawing/2014/main" id="{1DB1D867-D409-C342-B404-CC7366940D70}"/>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167</a:t>
            </a:fld>
            <a:endParaRPr kumimoji="1" lang="zh-CN" altLang="en-US" dirty="0"/>
          </a:p>
        </p:txBody>
      </p:sp>
    </p:spTree>
    <p:extLst>
      <p:ext uri="{BB962C8B-B14F-4D97-AF65-F5344CB8AC3E}">
        <p14:creationId xmlns:p14="http://schemas.microsoft.com/office/powerpoint/2010/main" val="64739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par>
                                <p:cTn id="65" presetID="10"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par>
                                <p:cTn id="76" presetID="10" presetClass="entr" presetSubtype="0" fill="hold"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fade">
                                      <p:cBhvr>
                                        <p:cTn id="7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1" grpId="0"/>
      <p:bldP spid="22" grpId="0"/>
      <p:bldP spid="24" grpId="0"/>
      <p:bldP spid="16" grpId="0"/>
      <p:bldP spid="18" grpId="0"/>
      <p:bldP spid="19" grpId="0"/>
      <p:bldP spid="23" grpId="0"/>
      <p:bldP spid="25" grpId="0"/>
      <p:bldP spid="28" grpId="0"/>
      <p:bldP spid="30" grpId="0"/>
      <p:bldP spid="31" grpId="0"/>
      <p:bldP spid="33"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a:stretch>
            <a:fillRect/>
          </a:stretch>
        </p:blipFill>
        <p:spPr>
          <a:xfrm>
            <a:off x="2998468" y="2093166"/>
            <a:ext cx="5276022" cy="2406344"/>
          </a:xfrm>
          <a:prstGeom prst="rect">
            <a:avLst/>
          </a:prstGeom>
        </p:spPr>
      </p:pic>
      <p:sp>
        <p:nvSpPr>
          <p:cNvPr id="2" name="标题 1"/>
          <p:cNvSpPr>
            <a:spLocks noGrp="1"/>
          </p:cNvSpPr>
          <p:nvPr>
            <p:ph type="title"/>
          </p:nvPr>
        </p:nvSpPr>
        <p:spPr/>
        <p:txBody>
          <a:bodyPr/>
          <a:lstStyle/>
          <a:p>
            <a:r>
              <a:rPr lang="en-US" altLang="zh-CN" dirty="0"/>
              <a:t>MPTCP</a:t>
            </a:r>
            <a:r>
              <a:rPr lang="zh-CN" altLang="en-US" dirty="0"/>
              <a:t>的数据调度</a:t>
            </a:r>
          </a:p>
        </p:txBody>
      </p:sp>
      <p:sp>
        <p:nvSpPr>
          <p:cNvPr id="3" name="内容占位符 2"/>
          <p:cNvSpPr>
            <a:spLocks noGrp="1"/>
          </p:cNvSpPr>
          <p:nvPr>
            <p:ph idx="1"/>
          </p:nvPr>
        </p:nvSpPr>
        <p:spPr>
          <a:xfrm>
            <a:off x="504245" y="1374332"/>
            <a:ext cx="10515600" cy="799525"/>
          </a:xfrm>
        </p:spPr>
        <p:txBody>
          <a:bodyPr>
            <a:normAutofit/>
          </a:bodyPr>
          <a:lstStyle/>
          <a:p>
            <a:r>
              <a:rPr lang="zh-CN" altLang="en-US" sz="1800" dirty="0"/>
              <a:t>在多路径传输中，发送端将属于同一个数据流的数据包调度到不同的路径上传输，由于不同路径的差异，这些数据包往往无法按照发送顺序到达接收端</a:t>
            </a:r>
            <a:endParaRPr lang="en-US" altLang="zh-CN" sz="1800" dirty="0"/>
          </a:p>
        </p:txBody>
      </p:sp>
      <p:sp>
        <p:nvSpPr>
          <p:cNvPr id="17" name="文本框 16"/>
          <p:cNvSpPr txBox="1"/>
          <p:nvPr/>
        </p:nvSpPr>
        <p:spPr>
          <a:xfrm>
            <a:off x="5404270" y="2671117"/>
            <a:ext cx="138346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低速链路</a:t>
            </a:r>
          </a:p>
        </p:txBody>
      </p:sp>
      <p:sp>
        <p:nvSpPr>
          <p:cNvPr id="18" name="文本框 17"/>
          <p:cNvSpPr txBox="1"/>
          <p:nvPr/>
        </p:nvSpPr>
        <p:spPr>
          <a:xfrm>
            <a:off x="5404270" y="4345621"/>
            <a:ext cx="138346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高速链路</a:t>
            </a:r>
          </a:p>
        </p:txBody>
      </p:sp>
      <p:sp>
        <p:nvSpPr>
          <p:cNvPr id="16" name="内容占位符 2"/>
          <p:cNvSpPr txBox="1">
            <a:spLocks/>
          </p:cNvSpPr>
          <p:nvPr/>
        </p:nvSpPr>
        <p:spPr>
          <a:xfrm>
            <a:off x="504245" y="4996770"/>
            <a:ext cx="10515600" cy="72065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乱序到达的数据包需暂存在接收缓存中，直到接收缓中的数据包能够按序交付给上层应用，这既影响了数据传输的实时性，又影响了网络的吞吐量</a:t>
            </a:r>
            <a:endParaRPr lang="en-US" altLang="zh-CN" sz="1800" dirty="0"/>
          </a:p>
          <a:p>
            <a:endParaRPr lang="en-US" altLang="zh-CN" dirty="0"/>
          </a:p>
        </p:txBody>
      </p:sp>
      <p:sp>
        <p:nvSpPr>
          <p:cNvPr id="19" name="文本框 18"/>
          <p:cNvSpPr txBox="1"/>
          <p:nvPr/>
        </p:nvSpPr>
        <p:spPr>
          <a:xfrm>
            <a:off x="8718504" y="2363340"/>
            <a:ext cx="1619632"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应用层数据包</a:t>
            </a:r>
          </a:p>
        </p:txBody>
      </p:sp>
      <p:pic>
        <p:nvPicPr>
          <p:cNvPr id="5" name="图片 4"/>
          <p:cNvPicPr>
            <a:picLocks noChangeAspect="1"/>
          </p:cNvPicPr>
          <p:nvPr/>
        </p:nvPicPr>
        <p:blipFill>
          <a:blip r:embed="rId4"/>
          <a:stretch>
            <a:fillRect/>
          </a:stretch>
        </p:blipFill>
        <p:spPr>
          <a:xfrm>
            <a:off x="8871242" y="2763253"/>
            <a:ext cx="1070946" cy="260627"/>
          </a:xfrm>
          <a:prstGeom prst="rect">
            <a:avLst/>
          </a:prstGeom>
        </p:spPr>
      </p:pic>
      <p:pic>
        <p:nvPicPr>
          <p:cNvPr id="6" name="图片 5"/>
          <p:cNvPicPr>
            <a:picLocks noChangeAspect="1"/>
          </p:cNvPicPr>
          <p:nvPr/>
        </p:nvPicPr>
        <p:blipFill>
          <a:blip r:embed="rId5"/>
          <a:stretch>
            <a:fillRect/>
          </a:stretch>
        </p:blipFill>
        <p:spPr>
          <a:xfrm>
            <a:off x="8871242" y="3069948"/>
            <a:ext cx="1070946" cy="747172"/>
          </a:xfrm>
          <a:prstGeom prst="rect">
            <a:avLst/>
          </a:prstGeom>
        </p:spPr>
      </p:pic>
      <p:sp>
        <p:nvSpPr>
          <p:cNvPr id="14" name="内容占位符 2"/>
          <p:cNvSpPr txBox="1">
            <a:spLocks/>
          </p:cNvSpPr>
          <p:nvPr/>
        </p:nvSpPr>
        <p:spPr>
          <a:xfrm>
            <a:off x="504245" y="5651026"/>
            <a:ext cx="10515600" cy="67277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t>MPTCP</a:t>
            </a:r>
            <a:r>
              <a:rPr lang="zh-CN" altLang="en-US" sz="1800" dirty="0"/>
              <a:t>根据拥塞窗口大小及路径延迟，将数据按比例分配给各个子流，尽力保证数据包按序到达接收端，降低数据乱序到达对网络性能产生的不利影响</a:t>
            </a:r>
            <a:endParaRPr lang="en-US" altLang="zh-CN" sz="1800" dirty="0"/>
          </a:p>
        </p:txBody>
      </p:sp>
      <p:sp>
        <p:nvSpPr>
          <p:cNvPr id="13"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6.9.1  MPTCP </a:t>
            </a:r>
            <a:endParaRPr kumimoji="1" lang="zh-CN" altLang="en-US" dirty="0"/>
          </a:p>
        </p:txBody>
      </p:sp>
      <p:sp>
        <p:nvSpPr>
          <p:cNvPr id="15" name="灯片编号占位符 3">
            <a:extLst>
              <a:ext uri="{FF2B5EF4-FFF2-40B4-BE49-F238E27FC236}">
                <a16:creationId xmlns:a16="http://schemas.microsoft.com/office/drawing/2014/main" id="{A2156C26-ED39-DE4E-9804-110137F7038B}"/>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168</a:t>
            </a:fld>
            <a:endParaRPr kumimoji="1" lang="zh-CN" altLang="en-US" dirty="0"/>
          </a:p>
        </p:txBody>
      </p:sp>
    </p:spTree>
    <p:extLst>
      <p:ext uri="{BB962C8B-B14F-4D97-AF65-F5344CB8AC3E}">
        <p14:creationId xmlns:p14="http://schemas.microsoft.com/office/powerpoint/2010/main" val="226466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65 0.00023 L -0.11627 0.00301 L -0.19804 -0.08588 L -0.3871 -0.08495 L -0.46367 0.00671 L -0.62565 0.00671 " pathEditMode="relative" ptsTypes="AAAAAA">
                                      <p:cBhvr>
                                        <p:cTn id="6" dur="5000" fill="hold"/>
                                        <p:tgtEl>
                                          <p:spTgt spid="5"/>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1.04167E-6 7.40741E-6 L -0.16093 0.00186 L -0.20885 0.06389 L -0.34375 0.06297 L -0.41458 7.40741E-6 L -0.62448 0.00093 " pathEditMode="relative" ptsTypes="AAAAAA">
                                      <p:cBhvr>
                                        <p:cTn id="8" dur="1000" fill="hold"/>
                                        <p:tgtEl>
                                          <p:spTgt spid="6"/>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xit" presetSubtype="0" fill="hold" grpId="0" nodeType="withEffect">
                                  <p:stCondLst>
                                    <p:cond delay="0"/>
                                  </p:stCondLst>
                                  <p:childTnLst>
                                    <p:animEffect transition="out" filter="fade">
                                      <p:cBhvr>
                                        <p:cTn id="15" dur="500"/>
                                        <p:tgtEl>
                                          <p:spTgt spid="19"/>
                                        </p:tgtEl>
                                      </p:cBhvr>
                                    </p:animEffect>
                                    <p:set>
                                      <p:cBhvr>
                                        <p:cTn id="16" dur="1" fill="hold">
                                          <p:stCondLst>
                                            <p:cond delay="499"/>
                                          </p:stCondLst>
                                        </p:cTn>
                                        <p:tgtEl>
                                          <p:spTgt spid="1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14"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MPTCP</a:t>
            </a:r>
            <a:r>
              <a:rPr lang="zh-CN" altLang="en-US" dirty="0"/>
              <a:t>的拥塞控制</a:t>
            </a:r>
          </a:p>
        </p:txBody>
      </p:sp>
      <p:sp>
        <p:nvSpPr>
          <p:cNvPr id="3" name="内容占位符 2"/>
          <p:cNvSpPr>
            <a:spLocks noGrp="1"/>
          </p:cNvSpPr>
          <p:nvPr>
            <p:ph idx="1"/>
          </p:nvPr>
        </p:nvSpPr>
        <p:spPr>
          <a:xfrm>
            <a:off x="367803" y="1302140"/>
            <a:ext cx="11200493" cy="2133870"/>
          </a:xfrm>
        </p:spPr>
        <p:txBody>
          <a:bodyPr>
            <a:normAutofit lnSpcReduction="10000"/>
          </a:bodyPr>
          <a:lstStyle/>
          <a:p>
            <a:r>
              <a:rPr lang="en-US" altLang="zh-CN" sz="1800" dirty="0"/>
              <a:t>IETF MPTCP</a:t>
            </a:r>
            <a:r>
              <a:rPr lang="zh-CN" altLang="en-US" sz="1800" dirty="0"/>
              <a:t>工作组提出的拥塞控制的设计目标</a:t>
            </a:r>
            <a:endParaRPr lang="en-US" altLang="zh-CN" sz="1800" dirty="0"/>
          </a:p>
          <a:p>
            <a:pPr lvl="1"/>
            <a:r>
              <a:rPr lang="zh-CN" altLang="en-US" sz="1800" dirty="0"/>
              <a:t>提升吞吐量：多路径</a:t>
            </a:r>
            <a:r>
              <a:rPr lang="en-US" altLang="zh-CN" sz="1800" dirty="0"/>
              <a:t>TCP</a:t>
            </a:r>
            <a:r>
              <a:rPr lang="zh-CN" altLang="en-US" sz="1800" dirty="0"/>
              <a:t>连接的各个子流获得的总吞吐量，不应低于其最优路径上单路径</a:t>
            </a:r>
            <a:r>
              <a:rPr lang="en-US" altLang="zh-CN" sz="1800" dirty="0"/>
              <a:t>TCP</a:t>
            </a:r>
            <a:r>
              <a:rPr lang="zh-CN" altLang="en-US" sz="1800" dirty="0"/>
              <a:t>连接的吞吐量</a:t>
            </a:r>
          </a:p>
          <a:p>
            <a:pPr lvl="1"/>
            <a:r>
              <a:rPr lang="zh-CN" altLang="en-US" sz="1800" dirty="0"/>
              <a:t>公平性：多路径</a:t>
            </a:r>
            <a:r>
              <a:rPr lang="en-US" altLang="zh-CN" sz="1800" dirty="0"/>
              <a:t>TCP</a:t>
            </a:r>
            <a:r>
              <a:rPr lang="zh-CN" altLang="en-US" sz="1800" dirty="0"/>
              <a:t>连接在同一网络瓶颈处的多个子流，不能过多地侵占其它单路径</a:t>
            </a:r>
            <a:r>
              <a:rPr lang="en-US" altLang="zh-CN" sz="1800" dirty="0"/>
              <a:t>TCP</a:t>
            </a:r>
            <a:r>
              <a:rPr lang="zh-CN" altLang="en-US" sz="1800" dirty="0"/>
              <a:t>连接的带宽</a:t>
            </a:r>
          </a:p>
          <a:p>
            <a:pPr lvl="1"/>
            <a:r>
              <a:rPr lang="zh-CN" altLang="en-US" sz="1800" dirty="0"/>
              <a:t>均衡拥塞：多路径</a:t>
            </a:r>
            <a:r>
              <a:rPr lang="en-US" altLang="zh-CN" sz="1800" dirty="0"/>
              <a:t>TCP</a:t>
            </a:r>
            <a:r>
              <a:rPr lang="zh-CN" altLang="en-US" sz="1800" dirty="0"/>
              <a:t>连接应能在满足前两个准则的情况下，实现各个子流之间的负载均衡，尽可能将拥塞路径上的流量迁移到较好的路径上</a:t>
            </a:r>
            <a:endParaRPr lang="en-US" altLang="zh-CN" sz="1800" dirty="0"/>
          </a:p>
          <a:p>
            <a:r>
              <a:rPr lang="zh-CN" altLang="en-US" sz="1800" dirty="0">
                <a:solidFill>
                  <a:srgbClr val="FF0000"/>
                </a:solidFill>
              </a:rPr>
              <a:t>公平性</a:t>
            </a:r>
            <a:r>
              <a:rPr lang="zh-CN" altLang="en-US" sz="1800" dirty="0"/>
              <a:t>是关注的重点，</a:t>
            </a:r>
            <a:r>
              <a:rPr lang="en-US" altLang="zh-CN" sz="1800" dirty="0"/>
              <a:t>MPTCP</a:t>
            </a:r>
            <a:r>
              <a:rPr lang="zh-CN" altLang="en-US" sz="1800" dirty="0"/>
              <a:t>采用的是网络公平性原则</a:t>
            </a:r>
            <a:endParaRPr lang="en-US" altLang="zh-CN" sz="1800" dirty="0"/>
          </a:p>
          <a:p>
            <a:pPr lvl="1"/>
            <a:endParaRPr lang="en-US" altLang="zh-CN" sz="1400" dirty="0"/>
          </a:p>
          <a:p>
            <a:endParaRPr lang="zh-CN" altLang="en-US" sz="2400"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169</a:t>
            </a:fld>
            <a:endParaRPr kumimoji="1" lang="zh-CN" altLang="en-US" dirty="0"/>
          </a:p>
        </p:txBody>
      </p:sp>
      <p:pic>
        <p:nvPicPr>
          <p:cNvPr id="9" name="图片 8"/>
          <p:cNvPicPr>
            <a:picLocks noChangeAspect="1"/>
          </p:cNvPicPr>
          <p:nvPr/>
        </p:nvPicPr>
        <p:blipFill>
          <a:blip r:embed="rId3"/>
          <a:stretch>
            <a:fillRect/>
          </a:stretch>
        </p:blipFill>
        <p:spPr>
          <a:xfrm>
            <a:off x="6112111" y="3433695"/>
            <a:ext cx="5794340" cy="2407435"/>
          </a:xfrm>
          <a:prstGeom prst="rect">
            <a:avLst/>
          </a:prstGeom>
        </p:spPr>
      </p:pic>
      <p:sp>
        <p:nvSpPr>
          <p:cNvPr id="10" name="文本框 9"/>
          <p:cNvSpPr txBox="1"/>
          <p:nvPr/>
        </p:nvSpPr>
        <p:spPr>
          <a:xfrm>
            <a:off x="10379366" y="3732485"/>
            <a:ext cx="138346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网络瓶颈</a:t>
            </a:r>
          </a:p>
        </p:txBody>
      </p:sp>
      <p:sp>
        <p:nvSpPr>
          <p:cNvPr id="11" name="下箭头 10"/>
          <p:cNvSpPr/>
          <p:nvPr/>
        </p:nvSpPr>
        <p:spPr>
          <a:xfrm>
            <a:off x="10771071" y="4112985"/>
            <a:ext cx="55270" cy="437127"/>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 name="文本框 11"/>
          <p:cNvSpPr txBox="1"/>
          <p:nvPr/>
        </p:nvSpPr>
        <p:spPr>
          <a:xfrm rot="1449326">
            <a:off x="8730601" y="3935421"/>
            <a:ext cx="138346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子流</a:t>
            </a:r>
            <a:r>
              <a:rPr lang="en-US" altLang="zh-CN" sz="1400" dirty="0">
                <a:latin typeface="微软雅黑" panose="020B0503020204020204" pitchFamily="34" charset="-122"/>
                <a:ea typeface="微软雅黑" panose="020B0503020204020204" pitchFamily="34" charset="-122"/>
              </a:rPr>
              <a:t>1</a:t>
            </a:r>
            <a:endParaRPr lang="zh-CN" altLang="en-US" sz="1400" dirty="0">
              <a:latin typeface="微软雅黑" panose="020B0503020204020204" pitchFamily="34" charset="-122"/>
              <a:ea typeface="微软雅黑" panose="020B0503020204020204" pitchFamily="34" charset="-122"/>
            </a:endParaRPr>
          </a:p>
        </p:txBody>
      </p:sp>
      <p:sp>
        <p:nvSpPr>
          <p:cNvPr id="13" name="文本框 12"/>
          <p:cNvSpPr txBox="1"/>
          <p:nvPr/>
        </p:nvSpPr>
        <p:spPr>
          <a:xfrm rot="19691959">
            <a:off x="8822041" y="5129063"/>
            <a:ext cx="138346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子流</a:t>
            </a:r>
            <a:r>
              <a:rPr lang="en-US" altLang="zh-CN" sz="1400" dirty="0">
                <a:latin typeface="微软雅黑" panose="020B0503020204020204" pitchFamily="34" charset="-122"/>
                <a:ea typeface="微软雅黑" panose="020B0503020204020204" pitchFamily="34" charset="-122"/>
              </a:rPr>
              <a:t>2</a:t>
            </a:r>
            <a:endParaRPr lang="zh-CN" altLang="en-US" sz="1400" dirty="0">
              <a:latin typeface="微软雅黑" panose="020B0503020204020204" pitchFamily="34" charset="-122"/>
              <a:ea typeface="微软雅黑" panose="020B0503020204020204" pitchFamily="34" charset="-122"/>
            </a:endParaRPr>
          </a:p>
        </p:txBody>
      </p:sp>
      <p:sp>
        <p:nvSpPr>
          <p:cNvPr id="14" name="矩形 13"/>
          <p:cNvSpPr/>
          <p:nvPr/>
        </p:nvSpPr>
        <p:spPr>
          <a:xfrm>
            <a:off x="460667" y="4787645"/>
            <a:ext cx="5743039" cy="1477328"/>
          </a:xfrm>
          <a:prstGeom prst="rect">
            <a:avLst/>
          </a:prstGeom>
        </p:spPr>
        <p:txBody>
          <a:bodyPr wrap="square">
            <a:spAutoFit/>
          </a:bodyPr>
          <a:lstStyle/>
          <a:p>
            <a:pPr marL="285750" indent="-285750">
              <a:buFont typeface="Wingdings" panose="05000000000000000000" pitchFamily="2" charset="2"/>
              <a:buChar char="Ø"/>
              <a:defRPr/>
            </a:pPr>
            <a:r>
              <a:rPr lang="en-US" altLang="zh-CN" dirty="0">
                <a:latin typeface="微软雅黑" panose="020B0503020204020204" pitchFamily="34" charset="-122"/>
                <a:ea typeface="微软雅黑" panose="020B0503020204020204" pitchFamily="34" charset="-122"/>
              </a:rPr>
              <a:t>MPTCP</a:t>
            </a:r>
            <a:r>
              <a:rPr lang="zh-CN" altLang="en-US" dirty="0">
                <a:latin typeface="微软雅黑" panose="020B0503020204020204" pitchFamily="34" charset="-122"/>
                <a:ea typeface="微软雅黑" panose="020B0503020204020204" pitchFamily="34" charset="-122"/>
              </a:rPr>
              <a:t>实现网络公平性准则的方法：</a:t>
            </a:r>
            <a:endParaRPr lang="en-US" altLang="zh-CN" dirty="0">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Ø"/>
              <a:defRPr/>
            </a:pPr>
            <a:r>
              <a:rPr lang="zh-CN" altLang="en-US" dirty="0">
                <a:latin typeface="微软雅黑" panose="020B0503020204020204" pitchFamily="34" charset="-122"/>
                <a:ea typeface="微软雅黑" panose="020B0503020204020204" pitchFamily="34" charset="-122"/>
              </a:rPr>
              <a:t>限制各个子流窗口增长速度的总和，不超过单路径</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连接的窗口增长速度</a:t>
            </a:r>
            <a:endParaRPr lang="en-US" altLang="zh-CN" dirty="0">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Ø"/>
              <a:defRPr/>
            </a:pPr>
            <a:r>
              <a:rPr lang="zh-CN" altLang="en-US" dirty="0">
                <a:latin typeface="微软雅黑" panose="020B0503020204020204" pitchFamily="34" charset="-122"/>
                <a:ea typeface="微软雅黑" panose="020B0503020204020204" pitchFamily="34" charset="-122"/>
              </a:rPr>
              <a:t>从而，</a:t>
            </a:r>
            <a:r>
              <a:rPr lang="en-US" altLang="zh-CN" dirty="0">
                <a:latin typeface="微软雅黑" panose="020B0503020204020204" pitchFamily="34" charset="-122"/>
                <a:ea typeface="微软雅黑" panose="020B0503020204020204" pitchFamily="34" charset="-122"/>
              </a:rPr>
              <a:t>MPTCP</a:t>
            </a:r>
            <a:r>
              <a:rPr lang="zh-CN" altLang="en-US" dirty="0">
                <a:latin typeface="微软雅黑" panose="020B0503020204020204" pitchFamily="34" charset="-122"/>
                <a:ea typeface="微软雅黑" panose="020B0503020204020204" pitchFamily="34" charset="-122"/>
              </a:rPr>
              <a:t>连接通过各子流获得的总吞吐量和单路径</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连接获得的吞吐量相当</a:t>
            </a:r>
          </a:p>
        </p:txBody>
      </p:sp>
      <p:sp>
        <p:nvSpPr>
          <p:cNvPr id="15" name="矩形 14"/>
          <p:cNvSpPr/>
          <p:nvPr/>
        </p:nvSpPr>
        <p:spPr>
          <a:xfrm>
            <a:off x="853520" y="3374321"/>
            <a:ext cx="4957335" cy="1477328"/>
          </a:xfrm>
          <a:prstGeom prst="rect">
            <a:avLst/>
          </a:prstGeom>
        </p:spPr>
        <p:txBody>
          <a:bodyPr wrap="square">
            <a:spAutoFit/>
          </a:bodyPr>
          <a:lstStyle/>
          <a:p>
            <a:pPr marL="285750" indent="-285750">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举例：假设</a:t>
            </a:r>
            <a:r>
              <a:rPr lang="en-US" altLang="zh-CN" dirty="0">
                <a:latin typeface="微软雅黑" panose="020B0503020204020204" pitchFamily="34" charset="-122"/>
                <a:ea typeface="微软雅黑" panose="020B0503020204020204" pitchFamily="34" charset="-122"/>
              </a:rPr>
              <a:t>MPTCP</a:t>
            </a:r>
            <a:r>
              <a:rPr lang="zh-CN" altLang="en-US" dirty="0">
                <a:latin typeface="微软雅黑" panose="020B0503020204020204" pitchFamily="34" charset="-122"/>
                <a:ea typeface="微软雅黑" panose="020B0503020204020204" pitchFamily="34" charset="-122"/>
              </a:rPr>
              <a:t>的两个子流与一个常规</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流共享一个网络瓶颈，则</a:t>
            </a:r>
            <a:r>
              <a:rPr lang="en-US" altLang="zh-CN" dirty="0">
                <a:latin typeface="微软雅黑" panose="020B0503020204020204" pitchFamily="34" charset="-122"/>
                <a:ea typeface="微软雅黑" panose="020B0503020204020204" pitchFamily="34" charset="-122"/>
              </a:rPr>
              <a:t>MPTCP</a:t>
            </a:r>
            <a:r>
              <a:rPr lang="zh-CN" altLang="en-US" dirty="0">
                <a:latin typeface="微软雅黑" panose="020B0503020204020204" pitchFamily="34" charset="-122"/>
                <a:ea typeface="微软雅黑" panose="020B0503020204020204" pitchFamily="34" charset="-122"/>
              </a:rPr>
              <a:t>两个子流获得的带宽应为瓶颈带宽的</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，而不是</a:t>
            </a:r>
            <a:r>
              <a:rPr lang="en-US" altLang="zh-CN" dirty="0">
                <a:latin typeface="微软雅黑" panose="020B0503020204020204" pitchFamily="34" charset="-122"/>
                <a:ea typeface="微软雅黑" panose="020B0503020204020204" pitchFamily="34" charset="-122"/>
              </a:rPr>
              <a:t>2/3</a:t>
            </a:r>
            <a:r>
              <a:rPr lang="zh-CN" altLang="en-US" dirty="0">
                <a:latin typeface="微软雅黑" panose="020B0503020204020204" pitchFamily="34" charset="-122"/>
                <a:ea typeface="微软雅黑" panose="020B0503020204020204" pitchFamily="34" charset="-122"/>
              </a:rPr>
              <a:t>，这样才能保证</a:t>
            </a:r>
            <a:r>
              <a:rPr lang="en-US" altLang="zh-CN" dirty="0">
                <a:latin typeface="微软雅黑" panose="020B0503020204020204" pitchFamily="34" charset="-122"/>
                <a:ea typeface="微软雅黑" panose="020B0503020204020204" pitchFamily="34" charset="-122"/>
              </a:rPr>
              <a:t>MPTCP</a:t>
            </a:r>
            <a:r>
              <a:rPr lang="zh-CN" altLang="en-US" dirty="0">
                <a:latin typeface="微软雅黑" panose="020B0503020204020204" pitchFamily="34" charset="-122"/>
                <a:ea typeface="微软雅黑" panose="020B0503020204020204" pitchFamily="34" charset="-122"/>
              </a:rPr>
              <a:t>连接对常规</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连接的友好性</a:t>
            </a:r>
          </a:p>
        </p:txBody>
      </p:sp>
      <p:sp>
        <p:nvSpPr>
          <p:cNvPr id="1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6.9.1  MPTCP </a:t>
            </a:r>
            <a:endParaRPr kumimoji="1" lang="zh-CN" altLang="en-US" dirty="0"/>
          </a:p>
        </p:txBody>
      </p:sp>
    </p:spTree>
    <p:extLst>
      <p:ext uri="{BB962C8B-B14F-4D97-AF65-F5344CB8AC3E}">
        <p14:creationId xmlns:p14="http://schemas.microsoft.com/office/powerpoint/2010/main" val="233758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1" grpId="0" animBg="1"/>
      <p:bldP spid="12" grpId="0"/>
      <p:bldP spid="13"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本节使用的应用例子：回音服务</a:t>
            </a:r>
          </a:p>
        </p:txBody>
      </p:sp>
      <p:sp>
        <p:nvSpPr>
          <p:cNvPr id="3" name="内容占位符 2"/>
          <p:cNvSpPr>
            <a:spLocks noGrp="1"/>
          </p:cNvSpPr>
          <p:nvPr>
            <p:ph idx="1"/>
          </p:nvPr>
        </p:nvSpPr>
        <p:spPr/>
        <p:txBody>
          <a:bodyPr/>
          <a:lstStyle/>
          <a:p>
            <a:pPr marL="514350" indent="-514350">
              <a:lnSpc>
                <a:spcPct val="130000"/>
              </a:lnSpc>
              <a:spcBef>
                <a:spcPct val="20000"/>
              </a:spcBef>
              <a:buClr>
                <a:srgbClr val="000099"/>
              </a:buClr>
              <a:buSzPct val="65000"/>
              <a:buFont typeface="+mj-lt"/>
              <a:buAutoNum type="arabicPeriod"/>
              <a:defRPr/>
            </a:pPr>
            <a:r>
              <a:rPr lang="en-US" altLang="zh-CN" kern="0" dirty="0">
                <a:latin typeface="微软雅黑" panose="020B0503020204020204" pitchFamily="34" charset="-122"/>
                <a:ea typeface="微软雅黑" panose="020B0503020204020204" pitchFamily="34" charset="-122"/>
                <a:cs typeface="ＭＳ Ｐゴシック" charset="0"/>
              </a:rPr>
              <a:t>客户程序从键盘读入一行字符（数据），发送给服务器</a:t>
            </a:r>
          </a:p>
          <a:p>
            <a:pPr marL="514350" indent="-514350">
              <a:lnSpc>
                <a:spcPct val="130000"/>
              </a:lnSpc>
              <a:spcBef>
                <a:spcPct val="20000"/>
              </a:spcBef>
              <a:buClr>
                <a:srgbClr val="000099"/>
              </a:buClr>
              <a:buSzPct val="65000"/>
              <a:buFont typeface="+mj-lt"/>
              <a:buAutoNum type="arabicPeriod"/>
              <a:defRPr/>
            </a:pPr>
            <a:r>
              <a:rPr lang="en-US" altLang="zh-CN" kern="0" dirty="0">
                <a:latin typeface="微软雅黑" panose="020B0503020204020204" pitchFamily="34" charset="-122"/>
                <a:ea typeface="微软雅黑" panose="020B0503020204020204" pitchFamily="34" charset="-122"/>
                <a:cs typeface="ＭＳ Ｐゴシック" charset="0"/>
              </a:rPr>
              <a:t>服务器接收数据，然后将收到的数据回送给客户</a:t>
            </a:r>
          </a:p>
          <a:p>
            <a:pPr marL="514350" indent="-514350">
              <a:lnSpc>
                <a:spcPct val="130000"/>
              </a:lnSpc>
              <a:spcBef>
                <a:spcPct val="20000"/>
              </a:spcBef>
              <a:buClr>
                <a:srgbClr val="000099"/>
              </a:buClr>
              <a:buSzPct val="65000"/>
              <a:buFont typeface="+mj-lt"/>
              <a:buAutoNum type="arabicPeriod"/>
              <a:defRPr/>
            </a:pPr>
            <a:r>
              <a:rPr lang="en-US" altLang="zh-CN" kern="0" dirty="0">
                <a:latin typeface="微软雅黑" panose="020B0503020204020204" pitchFamily="34" charset="-122"/>
                <a:ea typeface="微软雅黑" panose="020B0503020204020204" pitchFamily="34" charset="-122"/>
                <a:cs typeface="ＭＳ Ｐゴシック" charset="0"/>
              </a:rPr>
              <a:t>客户接收回送的数据，在屏幕上显示出来</a:t>
            </a:r>
          </a:p>
          <a:p>
            <a:pPr>
              <a:lnSpc>
                <a:spcPct val="130000"/>
              </a:lnSpc>
              <a:buNone/>
            </a:pPr>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17</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6.2 </a:t>
            </a:r>
            <a:r>
              <a:rPr kumimoji="1" lang="zh-CN" altLang="en-US" dirty="0"/>
              <a:t>套接字编程</a:t>
            </a:r>
          </a:p>
        </p:txBody>
      </p:sp>
    </p:spTree>
    <p:extLst>
      <p:ext uri="{BB962C8B-B14F-4D97-AF65-F5344CB8AC3E}">
        <p14:creationId xmlns:p14="http://schemas.microsoft.com/office/powerpoint/2010/main" val="243110984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MPTCP</a:t>
            </a:r>
            <a:r>
              <a:rPr lang="zh-CN" altLang="en-US" dirty="0"/>
              <a:t>的应用现状</a:t>
            </a:r>
          </a:p>
        </p:txBody>
      </p:sp>
      <p:sp>
        <p:nvSpPr>
          <p:cNvPr id="3" name="内容占位符 2"/>
          <p:cNvSpPr>
            <a:spLocks noGrp="1"/>
          </p:cNvSpPr>
          <p:nvPr>
            <p:ph idx="1"/>
          </p:nvPr>
        </p:nvSpPr>
        <p:spPr>
          <a:xfrm>
            <a:off x="838200" y="1510757"/>
            <a:ext cx="11025146" cy="4945701"/>
          </a:xfrm>
        </p:spPr>
        <p:txBody>
          <a:bodyPr>
            <a:normAutofit/>
          </a:bodyPr>
          <a:lstStyle/>
          <a:p>
            <a:r>
              <a:rPr lang="en-US" altLang="zh-CN" sz="1800" dirty="0"/>
              <a:t>Linux</a:t>
            </a:r>
            <a:r>
              <a:rPr lang="zh-CN" altLang="en-US" sz="1800" dirty="0"/>
              <a:t>内核已经支持</a:t>
            </a:r>
            <a:r>
              <a:rPr lang="en-US" altLang="zh-CN" sz="1800" dirty="0"/>
              <a:t>MPTCP</a:t>
            </a:r>
            <a:r>
              <a:rPr lang="zh-CN" altLang="en-US" sz="1800" dirty="0"/>
              <a:t>协议，当前最新版本为</a:t>
            </a:r>
            <a:r>
              <a:rPr lang="en-US" altLang="zh-CN" sz="1800" dirty="0"/>
              <a:t>v0.95</a:t>
            </a:r>
            <a:r>
              <a:rPr lang="zh-CN" altLang="en-US" sz="1800" dirty="0"/>
              <a:t>（</a:t>
            </a:r>
            <a:r>
              <a:rPr lang="en-US" altLang="zh-CN" sz="1800" dirty="0">
                <a:hlinkClick r:id="rId3"/>
              </a:rPr>
              <a:t> http://www.multipath-tcp.org/ </a:t>
            </a:r>
            <a:r>
              <a:rPr lang="zh-CN" altLang="en-US" sz="1800" dirty="0"/>
              <a:t>）</a:t>
            </a:r>
            <a:endParaRPr lang="en-US" altLang="zh-CN" sz="1800" dirty="0"/>
          </a:p>
          <a:p>
            <a:r>
              <a:rPr lang="en-US" altLang="zh-CN" sz="1800" dirty="0"/>
              <a:t>iPhone</a:t>
            </a:r>
            <a:r>
              <a:rPr lang="zh-CN" altLang="en-US" sz="1800" dirty="0"/>
              <a:t>和</a:t>
            </a:r>
            <a:r>
              <a:rPr lang="en-US" altLang="zh-CN" sz="1800" dirty="0"/>
              <a:t>iPad</a:t>
            </a:r>
            <a:r>
              <a:rPr lang="zh-CN" altLang="en-US" sz="1800" dirty="0"/>
              <a:t>上的</a:t>
            </a:r>
            <a:r>
              <a:rPr lang="en-US" altLang="zh-CN" sz="1800" dirty="0"/>
              <a:t>Multipath TCP</a:t>
            </a:r>
            <a:r>
              <a:rPr lang="zh-CN" altLang="en-US" sz="1800" dirty="0"/>
              <a:t>（</a:t>
            </a:r>
            <a:r>
              <a:rPr lang="en-US" altLang="zh-CN" sz="1800" dirty="0">
                <a:hlinkClick r:id="rId4"/>
              </a:rPr>
              <a:t>https://support.apple.com/zh-cn/HT201373</a:t>
            </a:r>
            <a:r>
              <a:rPr lang="zh-CN" altLang="en-US" sz="1800" dirty="0"/>
              <a:t>）</a:t>
            </a:r>
            <a:endParaRPr lang="en-US" altLang="zh-CN" sz="1800" dirty="0"/>
          </a:p>
          <a:p>
            <a:pPr lvl="1"/>
            <a:r>
              <a:rPr lang="zh-CN" altLang="en-US" sz="1800" dirty="0"/>
              <a:t>在同时支持蜂窝移动数据网络和</a:t>
            </a:r>
            <a:r>
              <a:rPr lang="en-US" altLang="zh-CN" sz="1800" dirty="0"/>
              <a:t>Wi-Fi</a:t>
            </a:r>
            <a:r>
              <a:rPr lang="zh-CN" altLang="en-US" sz="1800" dirty="0"/>
              <a:t>网络的</a:t>
            </a:r>
            <a:r>
              <a:rPr lang="en-US" altLang="zh-CN" sz="1800" dirty="0"/>
              <a:t>iOS</a:t>
            </a:r>
            <a:r>
              <a:rPr lang="zh-CN" altLang="en-US" sz="1800" dirty="0"/>
              <a:t>设备中，</a:t>
            </a:r>
            <a:r>
              <a:rPr lang="en-US" altLang="zh-CN" sz="1800" dirty="0"/>
              <a:t>Siri </a:t>
            </a:r>
            <a:r>
              <a:rPr lang="zh-CN" altLang="en-US" sz="1800" dirty="0"/>
              <a:t>尝试通过 </a:t>
            </a:r>
            <a:r>
              <a:rPr lang="en-US" altLang="zh-CN" sz="1800" dirty="0"/>
              <a:t>Wi-Fi </a:t>
            </a:r>
            <a:r>
              <a:rPr lang="zh-CN" altLang="en-US" sz="1800" dirty="0"/>
              <a:t>建立 </a:t>
            </a:r>
            <a:r>
              <a:rPr lang="en-US" altLang="zh-CN" sz="1800" dirty="0"/>
              <a:t>MPTCP </a:t>
            </a:r>
            <a:r>
              <a:rPr lang="zh-CN" altLang="en-US" sz="1800" dirty="0"/>
              <a:t>连接；如果连接成功，</a:t>
            </a:r>
            <a:r>
              <a:rPr lang="en-US" altLang="zh-CN" sz="1800" dirty="0"/>
              <a:t>Siri </a:t>
            </a:r>
            <a:r>
              <a:rPr lang="zh-CN" altLang="en-US" sz="1800" dirty="0"/>
              <a:t>通过蜂窝移动数据建立备用连接；如果 </a:t>
            </a:r>
            <a:r>
              <a:rPr lang="en-US" altLang="zh-CN" sz="1800" dirty="0"/>
              <a:t>Wi-Fi </a:t>
            </a:r>
            <a:r>
              <a:rPr lang="zh-CN" altLang="en-US" sz="1800" dirty="0"/>
              <a:t>不可用或不可靠，</a:t>
            </a:r>
            <a:r>
              <a:rPr lang="en-US" altLang="zh-CN" sz="1800" dirty="0"/>
              <a:t>MPTCP </a:t>
            </a:r>
            <a:r>
              <a:rPr lang="zh-CN" altLang="en-US" sz="1800" dirty="0"/>
              <a:t>立即在后台切换到蜂窝移动数据网络</a:t>
            </a:r>
            <a:endParaRPr lang="en-US" altLang="zh-CN" sz="1800" dirty="0"/>
          </a:p>
          <a:p>
            <a:r>
              <a:rPr lang="zh-CN" altLang="en-US" sz="1800" dirty="0"/>
              <a:t>三星的手机设备</a:t>
            </a:r>
            <a:r>
              <a:rPr lang="en-US" altLang="zh-CN" sz="1800" dirty="0"/>
              <a:t> Galaxy S6 </a:t>
            </a:r>
            <a:r>
              <a:rPr lang="zh-CN" altLang="en-US" sz="1800" dirty="0"/>
              <a:t>和</a:t>
            </a:r>
            <a:r>
              <a:rPr lang="en-US" altLang="zh-CN" sz="1800" dirty="0"/>
              <a:t> S6 Edge </a:t>
            </a:r>
            <a:r>
              <a:rPr lang="zh-CN" altLang="en-US" sz="1800" dirty="0"/>
              <a:t>已经在韩国</a:t>
            </a:r>
            <a:r>
              <a:rPr lang="en-US" altLang="zh-CN" sz="1800" dirty="0"/>
              <a:t>KT</a:t>
            </a:r>
            <a:r>
              <a:rPr lang="zh-CN" altLang="en-US" sz="1800" dirty="0"/>
              <a:t>运营网络中支持</a:t>
            </a:r>
            <a:r>
              <a:rPr lang="en-US" altLang="zh-CN" sz="1800" dirty="0"/>
              <a:t>MPTCP</a:t>
            </a:r>
            <a:r>
              <a:rPr lang="zh-CN" altLang="en-US" sz="1800" dirty="0"/>
              <a:t>协议</a:t>
            </a:r>
            <a:endParaRPr lang="en-US" altLang="zh-CN" sz="1800" dirty="0"/>
          </a:p>
          <a:p>
            <a:r>
              <a:rPr lang="en-US" altLang="zh-CN" sz="1800" dirty="0"/>
              <a:t>Citrix</a:t>
            </a:r>
            <a:r>
              <a:rPr lang="zh-CN" altLang="en-US" sz="1800" dirty="0"/>
              <a:t>公司的</a:t>
            </a:r>
            <a:r>
              <a:rPr lang="en-US" altLang="zh-CN" sz="1800" dirty="0"/>
              <a:t>Web</a:t>
            </a:r>
            <a:r>
              <a:rPr lang="zh-CN" altLang="en-US" sz="1800" dirty="0"/>
              <a:t>应用交付方案</a:t>
            </a:r>
            <a:r>
              <a:rPr lang="en-US" altLang="zh-CN" sz="1800" dirty="0" err="1"/>
              <a:t>Netscaler</a:t>
            </a:r>
            <a:r>
              <a:rPr lang="en-US" altLang="zh-CN" sz="1800" dirty="0"/>
              <a:t> </a:t>
            </a:r>
            <a:r>
              <a:rPr lang="zh-CN" altLang="en-US" sz="1800" dirty="0"/>
              <a:t>和</a:t>
            </a:r>
            <a:r>
              <a:rPr lang="en-US" altLang="zh-CN" sz="1800" dirty="0"/>
              <a:t>F5</a:t>
            </a:r>
            <a:r>
              <a:rPr lang="zh-CN" altLang="en-US" sz="1800" dirty="0"/>
              <a:t>公司的</a:t>
            </a:r>
            <a:r>
              <a:rPr lang="en-US" altLang="zh-CN" sz="1800" dirty="0"/>
              <a:t> BIG-IP </a:t>
            </a:r>
            <a:r>
              <a:rPr lang="zh-CN" altLang="en-US" sz="1800" dirty="0"/>
              <a:t>目前也同样支持使用</a:t>
            </a:r>
            <a:r>
              <a:rPr lang="en-US" altLang="zh-CN" sz="1800" dirty="0"/>
              <a:t>MPTCP</a:t>
            </a:r>
            <a:r>
              <a:rPr lang="zh-CN" altLang="en-US" sz="1800" dirty="0"/>
              <a:t>协议提升网络性能</a:t>
            </a:r>
            <a:endParaRPr lang="en-US" altLang="zh-CN" sz="1800" dirty="0"/>
          </a:p>
          <a:p>
            <a:r>
              <a:rPr lang="en-US" altLang="zh-CN" sz="1800" dirty="0" err="1"/>
              <a:t>Tessares</a:t>
            </a:r>
            <a:r>
              <a:rPr lang="zh-CN" altLang="en-US" sz="1800" dirty="0"/>
              <a:t>公司推出的商业化</a:t>
            </a:r>
            <a:r>
              <a:rPr lang="en-US" altLang="zh-CN" sz="1800" dirty="0"/>
              <a:t>MPTCP</a:t>
            </a:r>
            <a:r>
              <a:rPr lang="zh-CN" altLang="en-US" sz="1800" dirty="0"/>
              <a:t>解决方案可以在用户端和服务器端快速部署</a:t>
            </a:r>
            <a:r>
              <a:rPr lang="en-US" altLang="zh-CN" sz="1800" dirty="0"/>
              <a:t>MPTCP</a:t>
            </a:r>
            <a:r>
              <a:rPr lang="zh-CN" altLang="en-US" sz="1800" dirty="0"/>
              <a:t>服务</a:t>
            </a:r>
            <a:endParaRPr lang="en-US" altLang="zh-CN" sz="1800" dirty="0"/>
          </a:p>
          <a:p>
            <a:pPr marL="0" indent="0">
              <a:buNone/>
            </a:pPr>
            <a:endParaRPr lang="en-US" altLang="zh-CN" sz="1800" dirty="0"/>
          </a:p>
          <a:p>
            <a:endParaRPr lang="en-US" altLang="zh-CN" sz="1800" dirty="0"/>
          </a:p>
          <a:p>
            <a:pPr marL="0" indent="0">
              <a:buNone/>
            </a:pPr>
            <a:endParaRPr lang="en-US" altLang="zh-CN" sz="1800" dirty="0"/>
          </a:p>
          <a:p>
            <a:pPr marL="0" indent="0">
              <a:buNone/>
            </a:pPr>
            <a:endParaRPr lang="zh-CN" altLang="en-US" sz="1800" dirty="0"/>
          </a:p>
        </p:txBody>
      </p:sp>
      <p:pic>
        <p:nvPicPr>
          <p:cNvPr id="5" name="图片 4"/>
          <p:cNvPicPr>
            <a:picLocks noChangeAspect="1"/>
          </p:cNvPicPr>
          <p:nvPr/>
        </p:nvPicPr>
        <p:blipFill>
          <a:blip r:embed="rId5"/>
          <a:stretch>
            <a:fillRect/>
          </a:stretch>
        </p:blipFill>
        <p:spPr>
          <a:xfrm>
            <a:off x="3319544" y="4497683"/>
            <a:ext cx="5108839" cy="2043536"/>
          </a:xfrm>
          <a:prstGeom prst="rect">
            <a:avLst/>
          </a:prstGeom>
        </p:spPr>
      </p:pic>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6.9.1  MPTCP </a:t>
            </a:r>
            <a:endParaRPr kumimoji="1" lang="zh-CN" altLang="en-US" dirty="0"/>
          </a:p>
        </p:txBody>
      </p:sp>
      <p:sp>
        <p:nvSpPr>
          <p:cNvPr id="7" name="灯片编号占位符 3">
            <a:extLst>
              <a:ext uri="{FF2B5EF4-FFF2-40B4-BE49-F238E27FC236}">
                <a16:creationId xmlns:a16="http://schemas.microsoft.com/office/drawing/2014/main" id="{33FFA77E-CF3B-554E-8657-1A05B6CBF983}"/>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170</a:t>
            </a:fld>
            <a:endParaRPr kumimoji="1" lang="zh-CN" altLang="en-US" dirty="0"/>
          </a:p>
        </p:txBody>
      </p:sp>
    </p:spTree>
    <p:extLst>
      <p:ext uri="{BB962C8B-B14F-4D97-AF65-F5344CB8AC3E}">
        <p14:creationId xmlns:p14="http://schemas.microsoft.com/office/powerpoint/2010/main" val="36855033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547650" y="1510758"/>
            <a:ext cx="5501457" cy="4845592"/>
          </a:xfrm>
        </p:spPr>
        <p:txBody>
          <a:bodyPr>
            <a:normAutofit fontScale="92500" lnSpcReduction="20000"/>
          </a:bodyPr>
          <a:lstStyle/>
          <a:p>
            <a:pPr marL="0" indent="0">
              <a:lnSpc>
                <a:spcPct val="130000"/>
              </a:lnSpc>
              <a:buNone/>
            </a:pPr>
            <a:r>
              <a:rPr kumimoji="1" lang="en-US" altLang="zh-CN" dirty="0"/>
              <a:t>6.1 </a:t>
            </a:r>
            <a:r>
              <a:rPr kumimoji="1" lang="zh-CN" altLang="en-US" dirty="0"/>
              <a:t>概述和传输层服务</a:t>
            </a:r>
            <a:endParaRPr kumimoji="1" lang="en-US" altLang="zh-CN" dirty="0"/>
          </a:p>
          <a:p>
            <a:pPr marL="0" indent="0">
              <a:lnSpc>
                <a:spcPct val="130000"/>
              </a:lnSpc>
              <a:buNone/>
            </a:pPr>
            <a:r>
              <a:rPr kumimoji="1" lang="en-US" altLang="zh-CN" dirty="0"/>
              <a:t>6.2 </a:t>
            </a:r>
            <a:r>
              <a:rPr kumimoji="1" lang="zh-CN" altLang="en-US" dirty="0"/>
              <a:t>套接字编程</a:t>
            </a:r>
            <a:endParaRPr kumimoji="1" lang="en-US" altLang="zh-CN" dirty="0"/>
          </a:p>
          <a:p>
            <a:pPr marL="0" indent="0">
              <a:lnSpc>
                <a:spcPct val="130000"/>
              </a:lnSpc>
              <a:buNone/>
            </a:pPr>
            <a:r>
              <a:rPr kumimoji="1" lang="en-US" altLang="zh-CN" dirty="0"/>
              <a:t>6.3 </a:t>
            </a:r>
            <a:r>
              <a:rPr kumimoji="1" lang="zh-CN" altLang="en-US" dirty="0"/>
              <a:t>传输层复用和分用</a:t>
            </a:r>
            <a:endParaRPr kumimoji="1" lang="en-US" altLang="zh-CN" dirty="0"/>
          </a:p>
          <a:p>
            <a:pPr marL="0" indent="0">
              <a:lnSpc>
                <a:spcPct val="130000"/>
              </a:lnSpc>
              <a:buNone/>
            </a:pPr>
            <a:r>
              <a:rPr kumimoji="1" lang="en-US" altLang="zh-CN" dirty="0"/>
              <a:t>6.4 </a:t>
            </a:r>
            <a:r>
              <a:rPr kumimoji="1" lang="zh-CN" altLang="en-US" dirty="0"/>
              <a:t>无连接传输：</a:t>
            </a:r>
            <a:r>
              <a:rPr kumimoji="1" lang="en-US" altLang="zh-CN" dirty="0"/>
              <a:t>UDP</a:t>
            </a:r>
          </a:p>
          <a:p>
            <a:pPr marL="0" indent="0">
              <a:lnSpc>
                <a:spcPct val="130000"/>
              </a:lnSpc>
              <a:buNone/>
            </a:pPr>
            <a:r>
              <a:rPr kumimoji="1" lang="en-US" altLang="zh-CN" dirty="0"/>
              <a:t>6.5 </a:t>
            </a:r>
            <a:r>
              <a:rPr kumimoji="1" lang="zh-CN" altLang="en-US" dirty="0"/>
              <a:t>面向连接的传输：</a:t>
            </a:r>
            <a:r>
              <a:rPr kumimoji="1" lang="en-US" altLang="zh-CN" dirty="0"/>
              <a:t>TCP</a:t>
            </a:r>
          </a:p>
          <a:p>
            <a:pPr marL="0" indent="0">
              <a:lnSpc>
                <a:spcPct val="130000"/>
              </a:lnSpc>
              <a:buNone/>
            </a:pPr>
            <a:r>
              <a:rPr kumimoji="1" lang="en-US" altLang="zh-CN" dirty="0"/>
              <a:t>6.6 </a:t>
            </a:r>
            <a:r>
              <a:rPr kumimoji="1" lang="zh-CN" altLang="en-US" dirty="0"/>
              <a:t>理解网络拥塞</a:t>
            </a:r>
            <a:endParaRPr kumimoji="1" lang="en-US" altLang="zh-CN" dirty="0"/>
          </a:p>
          <a:p>
            <a:pPr marL="0" indent="0">
              <a:lnSpc>
                <a:spcPct val="130000"/>
              </a:lnSpc>
              <a:buNone/>
            </a:pPr>
            <a:r>
              <a:rPr kumimoji="1" lang="en-US" altLang="zh-CN" dirty="0"/>
              <a:t>6.7 TCP拥塞控制</a:t>
            </a:r>
          </a:p>
          <a:p>
            <a:pPr marL="0" indent="0">
              <a:lnSpc>
                <a:spcPct val="130000"/>
              </a:lnSpc>
              <a:buNone/>
            </a:pPr>
            <a:r>
              <a:rPr kumimoji="1" lang="en-US" altLang="zh-CN" dirty="0"/>
              <a:t>6.8 </a:t>
            </a:r>
            <a:r>
              <a:rPr kumimoji="1" lang="zh-CN" altLang="en-US" dirty="0"/>
              <a:t>拥塞控制的发展</a:t>
            </a:r>
            <a:endParaRPr kumimoji="1" lang="en-US" altLang="zh-CN" dirty="0"/>
          </a:p>
          <a:p>
            <a:pPr marL="0" indent="0">
              <a:lnSpc>
                <a:spcPct val="130000"/>
              </a:lnSpc>
              <a:buNone/>
            </a:pPr>
            <a:r>
              <a:rPr kumimoji="1" lang="en-US" altLang="zh-CN" dirty="0">
                <a:solidFill>
                  <a:srgbClr val="C00000"/>
                </a:solidFill>
              </a:rPr>
              <a:t>6.9 传输层协议的发展</a:t>
            </a:r>
          </a:p>
          <a:p>
            <a:pPr marL="0" indent="0">
              <a:lnSpc>
                <a:spcPct val="130000"/>
              </a:lnSpc>
              <a:buNone/>
            </a:pPr>
            <a:endParaRPr kumimoji="1" lang="zh-CN" altLang="en-US" dirty="0"/>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171</a:t>
            </a:fld>
            <a:endParaRPr kumimoji="1" lang="zh-CN" altLang="en-US" dirty="0"/>
          </a:p>
        </p:txBody>
      </p:sp>
      <p:sp>
        <p:nvSpPr>
          <p:cNvPr id="5" name="矩形标注 4">
            <a:extLst>
              <a:ext uri="{FF2B5EF4-FFF2-40B4-BE49-F238E27FC236}">
                <a16:creationId xmlns:a16="http://schemas.microsoft.com/office/drawing/2014/main" id="{E4BFCB96-0FA1-7740-8F94-683CEFB67F89}"/>
              </a:ext>
            </a:extLst>
          </p:cNvPr>
          <p:cNvSpPr/>
          <p:nvPr/>
        </p:nvSpPr>
        <p:spPr>
          <a:xfrm>
            <a:off x="4582912" y="4747846"/>
            <a:ext cx="2932389" cy="1230923"/>
          </a:xfrm>
          <a:prstGeom prst="wedgeRectCallout">
            <a:avLst>
              <a:gd name="adj1" fmla="val -72775"/>
              <a:gd name="adj2" fmla="val 36254"/>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lvl="0" indent="-438150">
              <a:lnSpc>
                <a:spcPct val="130000"/>
              </a:lnSpc>
              <a:spcBef>
                <a:spcPts val="600"/>
              </a:spcBef>
              <a:buFont typeface="+mj-lt"/>
              <a:buAutoNum type="arabicPeriod"/>
            </a:pPr>
            <a:r>
              <a:rPr kumimoji="1" lang="en-US" altLang="zh-CN" sz="2400" dirty="0">
                <a:solidFill>
                  <a:schemeClr val="tx1"/>
                </a:solidFill>
                <a:latin typeface="Microsoft YaHei" panose="020B0503020204020204" pitchFamily="34" charset="-122"/>
                <a:ea typeface="Microsoft YaHei" panose="020B0503020204020204" pitchFamily="34" charset="-122"/>
              </a:rPr>
              <a:t>MPTCP</a:t>
            </a:r>
            <a:endParaRPr kumimoji="1" lang="zh-CN" altLang="en-US" sz="2400" dirty="0">
              <a:solidFill>
                <a:schemeClr val="tx1"/>
              </a:solidFill>
              <a:latin typeface="Microsoft YaHei" panose="020B0503020204020204" pitchFamily="34" charset="-122"/>
              <a:ea typeface="Microsoft YaHei" panose="020B0503020204020204" pitchFamily="34" charset="-122"/>
            </a:endParaRPr>
          </a:p>
          <a:p>
            <a:pPr marL="587375" lvl="0" indent="-438150">
              <a:lnSpc>
                <a:spcPct val="130000"/>
              </a:lnSpc>
              <a:spcBef>
                <a:spcPts val="600"/>
              </a:spcBef>
              <a:buFont typeface="+mj-lt"/>
              <a:buAutoNum type="arabicPeriod"/>
            </a:pPr>
            <a:r>
              <a:rPr kumimoji="1" lang="en-US" altLang="zh-CN" sz="2400" dirty="0">
                <a:solidFill>
                  <a:srgbClr val="C00000"/>
                </a:solidFill>
                <a:latin typeface="Microsoft YaHei" panose="020B0503020204020204" pitchFamily="34" charset="-122"/>
                <a:ea typeface="Microsoft YaHei" panose="020B0503020204020204" pitchFamily="34" charset="-122"/>
              </a:rPr>
              <a:t>QUIC</a:t>
            </a:r>
            <a:endParaRPr kumimoji="1" lang="zh-CN" altLang="en-US" sz="2400" dirty="0">
              <a:solidFill>
                <a:srgbClr val="C00000"/>
              </a:solidFill>
              <a:latin typeface="Microsoft YaHei" panose="020B0503020204020204" pitchFamily="34" charset="-122"/>
              <a:ea typeface="Microsoft YaHei" panose="020B0503020204020204" pitchFamily="34" charset="-122"/>
            </a:endParaRPr>
          </a:p>
          <a:p>
            <a:pPr marL="149225" lvl="0">
              <a:lnSpc>
                <a:spcPct val="130000"/>
              </a:lnSpc>
              <a:spcBef>
                <a:spcPts val="600"/>
              </a:spcBef>
            </a:pPr>
            <a:endParaRPr kumimoji="1" lang="zh-CN" altLang="en-US" sz="2400" dirty="0">
              <a:solidFill>
                <a:prstClr val="black"/>
              </a:solidFill>
              <a:latin typeface="Microsoft YaHei" panose="020B0503020204020204" pitchFamily="34" charset="-122"/>
              <a:ea typeface="Microsoft YaHei" panose="020B0503020204020204" pitchFamily="34" charset="-122"/>
            </a:endParaRP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  </a:t>
            </a:r>
            <a:r>
              <a:rPr kumimoji="1" lang="zh-CN" altLang="en-US" dirty="0"/>
              <a:t>传输层</a:t>
            </a:r>
            <a:r>
              <a:rPr kumimoji="1" lang="en-US" altLang="zh-CN" dirty="0"/>
              <a:t> </a:t>
            </a:r>
            <a:endParaRPr kumimoji="1" lang="zh-CN" altLang="en-US" dirty="0"/>
          </a:p>
        </p:txBody>
      </p:sp>
    </p:spTree>
    <p:extLst>
      <p:ext uri="{BB962C8B-B14F-4D97-AF65-F5344CB8AC3E}">
        <p14:creationId xmlns:p14="http://schemas.microsoft.com/office/powerpoint/2010/main" val="158257673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856004-0B81-4323-9536-DB023C0CE3AE}"/>
              </a:ext>
            </a:extLst>
          </p:cNvPr>
          <p:cNvSpPr>
            <a:spLocks noGrp="1"/>
          </p:cNvSpPr>
          <p:nvPr>
            <p:ph type="title"/>
          </p:nvPr>
        </p:nvSpPr>
        <p:spPr/>
        <p:txBody>
          <a:bodyPr/>
          <a:lstStyle/>
          <a:p>
            <a:r>
              <a:rPr lang="en-US" altLang="zh-CN" dirty="0"/>
              <a:t>TCP</a:t>
            </a:r>
            <a:r>
              <a:rPr lang="zh-CN" altLang="en-US" dirty="0"/>
              <a:t>存在的问题</a:t>
            </a:r>
          </a:p>
        </p:txBody>
      </p:sp>
      <p:sp>
        <p:nvSpPr>
          <p:cNvPr id="3" name="内容占位符 2">
            <a:extLst>
              <a:ext uri="{FF2B5EF4-FFF2-40B4-BE49-F238E27FC236}">
                <a16:creationId xmlns:a16="http://schemas.microsoft.com/office/drawing/2014/main" id="{8A59381D-70C5-45BD-8235-62FFD8B18209}"/>
              </a:ext>
            </a:extLst>
          </p:cNvPr>
          <p:cNvSpPr>
            <a:spLocks noGrp="1"/>
          </p:cNvSpPr>
          <p:nvPr>
            <p:ph idx="1"/>
          </p:nvPr>
        </p:nvSpPr>
        <p:spPr>
          <a:xfrm>
            <a:off x="508641" y="1518055"/>
            <a:ext cx="7264300" cy="4460380"/>
          </a:xfrm>
        </p:spPr>
        <p:txBody>
          <a:bodyPr>
            <a:noAutofit/>
          </a:bodyPr>
          <a:lstStyle/>
          <a:p>
            <a:pPr marL="360363" indent="-360363">
              <a:lnSpc>
                <a:spcPct val="120000"/>
              </a:lnSpc>
            </a:pPr>
            <a:r>
              <a:rPr lang="en-US" altLang="zh-CN" dirty="0">
                <a:latin typeface="微软雅黑" panose="020B0503020204020204" pitchFamily="34" charset="-122"/>
                <a:ea typeface="微软雅黑" panose="020B0503020204020204" pitchFamily="34" charset="-122"/>
              </a:rPr>
              <a:t>TCP </a:t>
            </a:r>
            <a:r>
              <a:rPr lang="zh-CN" altLang="en-US" dirty="0">
                <a:latin typeface="微软雅黑" panose="020B0503020204020204" pitchFamily="34" charset="-122"/>
                <a:ea typeface="微软雅黑" panose="020B0503020204020204" pitchFamily="34" charset="-122"/>
              </a:rPr>
              <a:t>实现在操作系统内核中</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作为传输优化的最终受益者，</a:t>
            </a:r>
            <a:r>
              <a:rPr lang="zh-CN" altLang="en-US" dirty="0">
                <a:solidFill>
                  <a:srgbClr val="C00000"/>
                </a:solidFill>
                <a:latin typeface="微软雅黑" panose="020B0503020204020204" pitchFamily="34" charset="-122"/>
                <a:ea typeface="微软雅黑" panose="020B0503020204020204" pitchFamily="34" charset="-122"/>
              </a:rPr>
              <a:t>应用无法对</a:t>
            </a:r>
            <a:r>
              <a:rPr lang="en-US" altLang="zh-CN" dirty="0">
                <a:solidFill>
                  <a:srgbClr val="C00000"/>
                </a:solidFill>
                <a:latin typeface="微软雅黑" panose="020B0503020204020204" pitchFamily="34" charset="-122"/>
                <a:ea typeface="微软雅黑" panose="020B0503020204020204" pitchFamily="34" charset="-122"/>
              </a:rPr>
              <a:t>TCP</a:t>
            </a:r>
            <a:r>
              <a:rPr lang="zh-CN" altLang="en-US" dirty="0">
                <a:solidFill>
                  <a:srgbClr val="C00000"/>
                </a:solidFill>
                <a:latin typeface="微软雅黑" panose="020B0503020204020204" pitchFamily="34" charset="-122"/>
                <a:ea typeface="微软雅黑" panose="020B0503020204020204" pitchFamily="34" charset="-122"/>
              </a:rPr>
              <a:t>进行修改</a:t>
            </a:r>
            <a:endParaRPr lang="en-US" altLang="zh-CN" dirty="0">
              <a:solidFill>
                <a:srgbClr val="C00000"/>
              </a:solidFill>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操作系统的更新往往跟不上应用的需求和节奏</a:t>
            </a:r>
            <a:endParaRPr lang="en-US" altLang="zh-CN" dirty="0">
              <a:latin typeface="微软雅黑" panose="020B0503020204020204" pitchFamily="34" charset="-122"/>
              <a:ea typeface="微软雅黑" panose="020B0503020204020204" pitchFamily="34" charset="-122"/>
            </a:endParaRPr>
          </a:p>
          <a:p>
            <a:pPr marL="360363" indent="-360363">
              <a:lnSpc>
                <a:spcPct val="120000"/>
              </a:lnSpc>
            </a:pP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体系握手时延大</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互联网上的大趋势：</a:t>
            </a:r>
            <a:r>
              <a:rPr lang="zh-CN" altLang="en-US" dirty="0">
                <a:solidFill>
                  <a:srgbClr val="C00000"/>
                </a:solidFill>
                <a:latin typeface="微软雅黑" panose="020B0503020204020204" pitchFamily="34" charset="-122"/>
                <a:ea typeface="微软雅黑" panose="020B0503020204020204" pitchFamily="34" charset="-122"/>
              </a:rPr>
              <a:t>低时延需求</a:t>
            </a:r>
            <a:r>
              <a:rPr lang="zh-CN" altLang="en-US" dirty="0">
                <a:latin typeface="微软雅黑" panose="020B0503020204020204" pitchFamily="34" charset="-122"/>
                <a:ea typeface="微软雅黑" panose="020B0503020204020204" pitchFamily="34" charset="-122"/>
              </a:rPr>
              <a:t>越来越强烈；加密流量占比越来越大</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en-US" altLang="zh-CN" dirty="0">
                <a:latin typeface="微软雅黑" panose="020B0503020204020204" pitchFamily="34" charset="-122"/>
                <a:ea typeface="微软雅黑" panose="020B0503020204020204" pitchFamily="34" charset="-122"/>
              </a:rPr>
              <a:t>TLS(</a:t>
            </a:r>
            <a:r>
              <a:rPr lang="zh-CN" altLang="en-US" dirty="0">
                <a:latin typeface="微软雅黑" panose="020B0503020204020204" pitchFamily="34" charset="-122"/>
                <a:ea typeface="微软雅黑" panose="020B0503020204020204" pitchFamily="34" charset="-122"/>
              </a:rPr>
              <a:t>传输层安全性协议</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的体系握手时延很大，传输前需要</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RTT</a:t>
            </a:r>
            <a:r>
              <a:rPr lang="zh-CN" altLang="en-US" dirty="0">
                <a:latin typeface="微软雅黑" panose="020B0503020204020204" pitchFamily="34" charset="-122"/>
                <a:ea typeface="微软雅黑" panose="020B0503020204020204" pitchFamily="34" charset="-122"/>
              </a:rPr>
              <a:t>进行握手</a:t>
            </a:r>
            <a:endParaRPr lang="en-US" altLang="zh-CN" dirty="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71BADCFC-EF52-45E0-9754-925399D04086}"/>
              </a:ext>
            </a:extLst>
          </p:cNvPr>
          <p:cNvGrpSpPr/>
          <p:nvPr/>
        </p:nvGrpSpPr>
        <p:grpSpPr>
          <a:xfrm>
            <a:off x="7620541" y="3550930"/>
            <a:ext cx="4291726" cy="2188752"/>
            <a:chOff x="7813189" y="3639948"/>
            <a:chExt cx="4291726" cy="2188752"/>
          </a:xfrm>
        </p:grpSpPr>
        <p:pic>
          <p:nvPicPr>
            <p:cNvPr id="6" name="图片 5">
              <a:extLst>
                <a:ext uri="{FF2B5EF4-FFF2-40B4-BE49-F238E27FC236}">
                  <a16:creationId xmlns:a16="http://schemas.microsoft.com/office/drawing/2014/main" id="{77D337B3-6567-411E-B067-1309001053CA}"/>
                </a:ext>
              </a:extLst>
            </p:cNvPr>
            <p:cNvPicPr>
              <a:picLocks noChangeAspect="1"/>
            </p:cNvPicPr>
            <p:nvPr/>
          </p:nvPicPr>
          <p:blipFill>
            <a:blip r:embed="rId4"/>
            <a:stretch>
              <a:fillRect/>
            </a:stretch>
          </p:blipFill>
          <p:spPr>
            <a:xfrm>
              <a:off x="7813189" y="3639948"/>
              <a:ext cx="4291726" cy="1847089"/>
            </a:xfrm>
            <a:prstGeom prst="rect">
              <a:avLst/>
            </a:prstGeom>
          </p:spPr>
        </p:pic>
        <p:sp>
          <p:nvSpPr>
            <p:cNvPr id="12" name="文本框 11">
              <a:extLst>
                <a:ext uri="{FF2B5EF4-FFF2-40B4-BE49-F238E27FC236}">
                  <a16:creationId xmlns:a16="http://schemas.microsoft.com/office/drawing/2014/main" id="{EFDEC447-FB69-4115-8600-D9FD219BEDF3}"/>
                </a:ext>
              </a:extLst>
            </p:cNvPr>
            <p:cNvSpPr txBox="1"/>
            <p:nvPr/>
          </p:nvSpPr>
          <p:spPr>
            <a:xfrm>
              <a:off x="8690852" y="5459368"/>
              <a:ext cx="319658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近年来加密流量占比迅速上升</a:t>
              </a:r>
            </a:p>
          </p:txBody>
        </p:sp>
      </p:grpSp>
      <p:sp>
        <p:nvSpPr>
          <p:cNvPr id="7"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6.9.2  QUIC </a:t>
            </a:r>
            <a:endParaRPr kumimoji="1" lang="zh-CN" altLang="en-US" dirty="0"/>
          </a:p>
        </p:txBody>
      </p:sp>
      <p:sp>
        <p:nvSpPr>
          <p:cNvPr id="8"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172</a:t>
            </a:fld>
            <a:endParaRPr kumimoji="1" lang="zh-CN" altLang="en-US" dirty="0"/>
          </a:p>
        </p:txBody>
      </p:sp>
    </p:spTree>
    <p:custDataLst>
      <p:tags r:id="rId1"/>
    </p:custDataLst>
    <p:extLst>
      <p:ext uri="{BB962C8B-B14F-4D97-AF65-F5344CB8AC3E}">
        <p14:creationId xmlns:p14="http://schemas.microsoft.com/office/powerpoint/2010/main" val="211737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856004-0B81-4323-9536-DB023C0CE3AE}"/>
              </a:ext>
            </a:extLst>
          </p:cNvPr>
          <p:cNvSpPr>
            <a:spLocks noGrp="1"/>
          </p:cNvSpPr>
          <p:nvPr>
            <p:ph type="title"/>
          </p:nvPr>
        </p:nvSpPr>
        <p:spPr/>
        <p:txBody>
          <a:bodyPr/>
          <a:lstStyle/>
          <a:p>
            <a:r>
              <a:rPr lang="en-US" altLang="zh-CN" dirty="0"/>
              <a:t>TCP</a:t>
            </a:r>
            <a:r>
              <a:rPr lang="zh-CN" altLang="en-US" dirty="0"/>
              <a:t>存在的问题</a:t>
            </a:r>
          </a:p>
        </p:txBody>
      </p:sp>
      <p:sp>
        <p:nvSpPr>
          <p:cNvPr id="3" name="内容占位符 2">
            <a:extLst>
              <a:ext uri="{FF2B5EF4-FFF2-40B4-BE49-F238E27FC236}">
                <a16:creationId xmlns:a16="http://schemas.microsoft.com/office/drawing/2014/main" id="{8A59381D-70C5-45BD-8235-62FFD8B18209}"/>
              </a:ext>
            </a:extLst>
          </p:cNvPr>
          <p:cNvSpPr>
            <a:spLocks noGrp="1"/>
          </p:cNvSpPr>
          <p:nvPr>
            <p:ph idx="1"/>
          </p:nvPr>
        </p:nvSpPr>
        <p:spPr>
          <a:xfrm>
            <a:off x="283190" y="1484304"/>
            <a:ext cx="7304210" cy="4843565"/>
          </a:xfrm>
        </p:spPr>
        <p:txBody>
          <a:bodyPr>
            <a:normAutofit/>
          </a:bodyPr>
          <a:lstStyle/>
          <a:p>
            <a:pPr>
              <a:lnSpc>
                <a:spcPct val="120000"/>
              </a:lnSpc>
            </a:pPr>
            <a:r>
              <a:rPr lang="en-US" altLang="zh-CN" dirty="0"/>
              <a:t>TCP</a:t>
            </a:r>
            <a:r>
              <a:rPr lang="zh-CN" altLang="en-US" dirty="0"/>
              <a:t>多流复用存在队头阻塞问题</a:t>
            </a:r>
            <a:endParaRPr lang="en-US" altLang="zh-CN" dirty="0"/>
          </a:p>
          <a:p>
            <a:pPr lvl="1">
              <a:lnSpc>
                <a:spcPct val="120000"/>
              </a:lnSpc>
            </a:pPr>
            <a:r>
              <a:rPr lang="zh-CN" altLang="en-US" dirty="0"/>
              <a:t>当前的应用普遍比较复杂，常需要同时传输多个元素</a:t>
            </a:r>
            <a:endParaRPr lang="en-US" altLang="zh-CN" dirty="0"/>
          </a:p>
          <a:p>
            <a:pPr lvl="2">
              <a:lnSpc>
                <a:spcPct val="120000"/>
              </a:lnSpc>
            </a:pPr>
            <a:r>
              <a:rPr lang="zh-CN" altLang="en-US" sz="2200" dirty="0"/>
              <a:t>例如：网页传输中，每个单独的图片即为一个数据流，不同数据流之间相互独立。为每个数据建立一个</a:t>
            </a:r>
            <a:r>
              <a:rPr lang="en-US" altLang="zh-CN" sz="2200" dirty="0"/>
              <a:t>TCP</a:t>
            </a:r>
            <a:r>
              <a:rPr lang="zh-CN" altLang="en-US" sz="2200" dirty="0"/>
              <a:t>连接很低效（尤其对于小流，单独建立连接成本高昂），因此出现了</a:t>
            </a:r>
            <a:r>
              <a:rPr lang="zh-CN" altLang="en-US" sz="2200" dirty="0">
                <a:solidFill>
                  <a:srgbClr val="C00000"/>
                </a:solidFill>
              </a:rPr>
              <a:t>多流复用</a:t>
            </a:r>
            <a:endParaRPr lang="en-US" altLang="zh-CN" sz="2200" dirty="0"/>
          </a:p>
          <a:p>
            <a:pPr lvl="1">
              <a:lnSpc>
                <a:spcPct val="120000"/>
              </a:lnSpc>
            </a:pPr>
            <a:r>
              <a:rPr lang="en-US" altLang="zh-CN" dirty="0"/>
              <a:t>TCP</a:t>
            </a:r>
            <a:r>
              <a:rPr lang="zh-CN" altLang="en-US" dirty="0"/>
              <a:t>传输需要保持</a:t>
            </a:r>
            <a:r>
              <a:rPr lang="zh-CN" altLang="en-US" dirty="0">
                <a:solidFill>
                  <a:srgbClr val="C00000"/>
                </a:solidFill>
              </a:rPr>
              <a:t>有序性</a:t>
            </a:r>
            <a:endParaRPr lang="en-US" altLang="zh-CN" dirty="0"/>
          </a:p>
          <a:p>
            <a:pPr lvl="2">
              <a:lnSpc>
                <a:spcPct val="120000"/>
              </a:lnSpc>
            </a:pPr>
            <a:r>
              <a:rPr lang="zh-CN" altLang="en-US" sz="2200" dirty="0"/>
              <a:t>出现丢包时，后面的数据需要等丢失的包重传完成才能使用，这就导致了队头阻塞</a:t>
            </a:r>
            <a:endParaRPr lang="en-US" altLang="zh-CN" sz="2200" dirty="0"/>
          </a:p>
        </p:txBody>
      </p:sp>
      <p:grpSp>
        <p:nvGrpSpPr>
          <p:cNvPr id="15" name="组合 14">
            <a:extLst>
              <a:ext uri="{FF2B5EF4-FFF2-40B4-BE49-F238E27FC236}">
                <a16:creationId xmlns:a16="http://schemas.microsoft.com/office/drawing/2014/main" id="{A1C29E4A-8A6A-4B43-AB8A-CF2E4DA8BEE7}"/>
              </a:ext>
            </a:extLst>
          </p:cNvPr>
          <p:cNvGrpSpPr/>
          <p:nvPr/>
        </p:nvGrpSpPr>
        <p:grpSpPr>
          <a:xfrm>
            <a:off x="7800711" y="3547281"/>
            <a:ext cx="4357872" cy="2854077"/>
            <a:chOff x="7619004" y="2551291"/>
            <a:chExt cx="4581179" cy="2854077"/>
          </a:xfrm>
        </p:grpSpPr>
        <p:grpSp>
          <p:nvGrpSpPr>
            <p:cNvPr id="7" name="组合 6">
              <a:extLst>
                <a:ext uri="{FF2B5EF4-FFF2-40B4-BE49-F238E27FC236}">
                  <a16:creationId xmlns:a16="http://schemas.microsoft.com/office/drawing/2014/main" id="{C987BDD5-B504-4247-90D2-8F74BC1965D9}"/>
                </a:ext>
              </a:extLst>
            </p:cNvPr>
            <p:cNvGrpSpPr/>
            <p:nvPr/>
          </p:nvGrpSpPr>
          <p:grpSpPr>
            <a:xfrm>
              <a:off x="7621066" y="2551291"/>
              <a:ext cx="4417756" cy="1199012"/>
              <a:chOff x="7784958" y="4022527"/>
              <a:chExt cx="4417756" cy="1199012"/>
            </a:xfrm>
          </p:grpSpPr>
          <p:grpSp>
            <p:nvGrpSpPr>
              <p:cNvPr id="5" name="组合 4">
                <a:extLst>
                  <a:ext uri="{FF2B5EF4-FFF2-40B4-BE49-F238E27FC236}">
                    <a16:creationId xmlns:a16="http://schemas.microsoft.com/office/drawing/2014/main" id="{EF1F7841-0CF0-4D49-9853-34EECE044B28}"/>
                  </a:ext>
                </a:extLst>
              </p:cNvPr>
              <p:cNvGrpSpPr/>
              <p:nvPr/>
            </p:nvGrpSpPr>
            <p:grpSpPr>
              <a:xfrm>
                <a:off x="7784958" y="4022527"/>
                <a:ext cx="4417756" cy="1108852"/>
                <a:chOff x="7784958" y="4022527"/>
                <a:chExt cx="4417756" cy="1108852"/>
              </a:xfrm>
            </p:grpSpPr>
            <p:sp>
              <p:nvSpPr>
                <p:cNvPr id="43" name="矩形 42">
                  <a:extLst>
                    <a:ext uri="{FF2B5EF4-FFF2-40B4-BE49-F238E27FC236}">
                      <a16:creationId xmlns:a16="http://schemas.microsoft.com/office/drawing/2014/main" id="{E441A623-371F-4806-8796-A19A55C3B5ED}"/>
                    </a:ext>
                  </a:extLst>
                </p:cNvPr>
                <p:cNvSpPr/>
                <p:nvPr/>
              </p:nvSpPr>
              <p:spPr>
                <a:xfrm>
                  <a:off x="10376677" y="4022527"/>
                  <a:ext cx="796379" cy="32167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5D43C4DC-2DF5-4820-9E72-F6DEEAEB9743}"/>
                    </a:ext>
                  </a:extLst>
                </p:cNvPr>
                <p:cNvSpPr/>
                <p:nvPr/>
              </p:nvSpPr>
              <p:spPr>
                <a:xfrm>
                  <a:off x="10380938" y="4363950"/>
                  <a:ext cx="796379" cy="32167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5A128ECC-A4B7-4986-AE15-FD7759034AF7}"/>
                    </a:ext>
                  </a:extLst>
                </p:cNvPr>
                <p:cNvSpPr/>
                <p:nvPr/>
              </p:nvSpPr>
              <p:spPr>
                <a:xfrm>
                  <a:off x="10383426" y="4707102"/>
                  <a:ext cx="796379" cy="32167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DE5073A9-5FE4-475E-872F-41D44A7BABDE}"/>
                    </a:ext>
                  </a:extLst>
                </p:cNvPr>
                <p:cNvGrpSpPr/>
                <p:nvPr/>
              </p:nvGrpSpPr>
              <p:grpSpPr>
                <a:xfrm>
                  <a:off x="7784958" y="4126999"/>
                  <a:ext cx="4417756" cy="1004380"/>
                  <a:chOff x="7755552" y="4227412"/>
                  <a:chExt cx="4417756" cy="1004380"/>
                </a:xfrm>
              </p:grpSpPr>
              <p:grpSp>
                <p:nvGrpSpPr>
                  <p:cNvPr id="8" name="组合 7">
                    <a:extLst>
                      <a:ext uri="{FF2B5EF4-FFF2-40B4-BE49-F238E27FC236}">
                        <a16:creationId xmlns:a16="http://schemas.microsoft.com/office/drawing/2014/main" id="{6CF9D765-FBFA-497A-AB07-7A2DB4685684}"/>
                      </a:ext>
                    </a:extLst>
                  </p:cNvPr>
                  <p:cNvGrpSpPr/>
                  <p:nvPr/>
                </p:nvGrpSpPr>
                <p:grpSpPr>
                  <a:xfrm>
                    <a:off x="8018836" y="4227412"/>
                    <a:ext cx="3988518" cy="629788"/>
                    <a:chOff x="8536308" y="4604893"/>
                    <a:chExt cx="3548703" cy="453759"/>
                  </a:xfrm>
                </p:grpSpPr>
                <p:sp>
                  <p:nvSpPr>
                    <p:cNvPr id="14" name="iconfont-11899-5650918">
                      <a:extLst>
                        <a:ext uri="{FF2B5EF4-FFF2-40B4-BE49-F238E27FC236}">
                          <a16:creationId xmlns:a16="http://schemas.microsoft.com/office/drawing/2014/main" id="{38328C62-E5A5-4FEE-B1E6-637D75D5518B}"/>
                        </a:ext>
                      </a:extLst>
                    </p:cNvPr>
                    <p:cNvSpPr/>
                    <p:nvPr/>
                  </p:nvSpPr>
                  <p:spPr>
                    <a:xfrm>
                      <a:off x="11475326" y="4640497"/>
                      <a:ext cx="609685" cy="377677"/>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79977" h="431649">
                          <a:moveTo>
                            <a:pt x="284159" y="321285"/>
                          </a:moveTo>
                          <a:lnTo>
                            <a:pt x="449017" y="321285"/>
                          </a:lnTo>
                          <a:cubicBezTo>
                            <a:pt x="457117" y="321285"/>
                            <a:pt x="463615" y="327771"/>
                            <a:pt x="463615" y="335857"/>
                          </a:cubicBezTo>
                          <a:cubicBezTo>
                            <a:pt x="463615" y="343854"/>
                            <a:pt x="457117" y="350429"/>
                            <a:pt x="449017" y="350429"/>
                          </a:cubicBezTo>
                          <a:lnTo>
                            <a:pt x="284159" y="350429"/>
                          </a:lnTo>
                          <a:cubicBezTo>
                            <a:pt x="276058" y="350429"/>
                            <a:pt x="269560" y="343854"/>
                            <a:pt x="269560" y="335857"/>
                          </a:cubicBezTo>
                          <a:cubicBezTo>
                            <a:pt x="269560" y="327771"/>
                            <a:pt x="276058" y="321285"/>
                            <a:pt x="284159" y="321285"/>
                          </a:cubicBezTo>
                          <a:close/>
                          <a:moveTo>
                            <a:pt x="149563" y="317121"/>
                          </a:moveTo>
                          <a:cubicBezTo>
                            <a:pt x="159832" y="317121"/>
                            <a:pt x="168157" y="325462"/>
                            <a:pt x="168157" y="335751"/>
                          </a:cubicBezTo>
                          <a:cubicBezTo>
                            <a:pt x="168157" y="346040"/>
                            <a:pt x="159832" y="354381"/>
                            <a:pt x="149563" y="354381"/>
                          </a:cubicBezTo>
                          <a:cubicBezTo>
                            <a:pt x="139294" y="354381"/>
                            <a:pt x="130969" y="346040"/>
                            <a:pt x="130969" y="335751"/>
                          </a:cubicBezTo>
                          <a:cubicBezTo>
                            <a:pt x="130969" y="325462"/>
                            <a:pt x="139294" y="317121"/>
                            <a:pt x="149563" y="317121"/>
                          </a:cubicBezTo>
                          <a:close/>
                          <a:moveTo>
                            <a:pt x="84367" y="268658"/>
                          </a:moveTo>
                          <a:cubicBezTo>
                            <a:pt x="53841" y="268658"/>
                            <a:pt x="29012" y="293365"/>
                            <a:pt x="29012" y="323848"/>
                          </a:cubicBezTo>
                          <a:lnTo>
                            <a:pt x="29012" y="347577"/>
                          </a:lnTo>
                          <a:cubicBezTo>
                            <a:pt x="29012" y="377882"/>
                            <a:pt x="53841" y="402677"/>
                            <a:pt x="84367" y="402677"/>
                          </a:cubicBezTo>
                          <a:lnTo>
                            <a:pt x="495699" y="402677"/>
                          </a:lnTo>
                          <a:cubicBezTo>
                            <a:pt x="526136" y="402677"/>
                            <a:pt x="550876" y="377971"/>
                            <a:pt x="550876" y="347577"/>
                          </a:cubicBezTo>
                          <a:lnTo>
                            <a:pt x="550876" y="323759"/>
                          </a:lnTo>
                          <a:cubicBezTo>
                            <a:pt x="550876" y="320293"/>
                            <a:pt x="550520" y="317005"/>
                            <a:pt x="549986" y="313627"/>
                          </a:cubicBezTo>
                          <a:lnTo>
                            <a:pt x="548206" y="306695"/>
                          </a:lnTo>
                          <a:cubicBezTo>
                            <a:pt x="540909" y="284655"/>
                            <a:pt x="520173" y="268658"/>
                            <a:pt x="495699" y="268658"/>
                          </a:cubicBezTo>
                          <a:close/>
                          <a:moveTo>
                            <a:pt x="140345" y="29150"/>
                          </a:moveTo>
                          <a:cubicBezTo>
                            <a:pt x="118896" y="29150"/>
                            <a:pt x="100208" y="43636"/>
                            <a:pt x="95046" y="64432"/>
                          </a:cubicBezTo>
                          <a:lnTo>
                            <a:pt x="46989" y="248485"/>
                          </a:lnTo>
                          <a:cubicBezTo>
                            <a:pt x="58202" y="242797"/>
                            <a:pt x="70928" y="239598"/>
                            <a:pt x="84367" y="239598"/>
                          </a:cubicBezTo>
                          <a:lnTo>
                            <a:pt x="495610" y="239598"/>
                          </a:lnTo>
                          <a:cubicBezTo>
                            <a:pt x="509138" y="239598"/>
                            <a:pt x="521864" y="242886"/>
                            <a:pt x="533255" y="248574"/>
                          </a:cubicBezTo>
                          <a:lnTo>
                            <a:pt x="486444" y="65320"/>
                          </a:lnTo>
                          <a:cubicBezTo>
                            <a:pt x="481371" y="43991"/>
                            <a:pt x="462594" y="29150"/>
                            <a:pt x="440879" y="29150"/>
                          </a:cubicBezTo>
                          <a:close/>
                          <a:moveTo>
                            <a:pt x="140345" y="0"/>
                          </a:moveTo>
                          <a:lnTo>
                            <a:pt x="440790" y="0"/>
                          </a:lnTo>
                          <a:cubicBezTo>
                            <a:pt x="476121" y="0"/>
                            <a:pt x="506379" y="23906"/>
                            <a:pt x="514566" y="58300"/>
                          </a:cubicBezTo>
                          <a:lnTo>
                            <a:pt x="576061" y="298342"/>
                          </a:lnTo>
                          <a:cubicBezTo>
                            <a:pt x="578553" y="306429"/>
                            <a:pt x="579977" y="314961"/>
                            <a:pt x="579977" y="323848"/>
                          </a:cubicBezTo>
                          <a:lnTo>
                            <a:pt x="579977" y="347577"/>
                          </a:lnTo>
                          <a:cubicBezTo>
                            <a:pt x="579977" y="393879"/>
                            <a:pt x="542244" y="431649"/>
                            <a:pt x="495699" y="431649"/>
                          </a:cubicBezTo>
                          <a:lnTo>
                            <a:pt x="84367" y="431649"/>
                          </a:lnTo>
                          <a:cubicBezTo>
                            <a:pt x="37822" y="431649"/>
                            <a:pt x="0" y="393968"/>
                            <a:pt x="0" y="347577"/>
                          </a:cubicBezTo>
                          <a:lnTo>
                            <a:pt x="0" y="323848"/>
                          </a:lnTo>
                          <a:cubicBezTo>
                            <a:pt x="0" y="317360"/>
                            <a:pt x="801" y="310961"/>
                            <a:pt x="2225" y="304740"/>
                          </a:cubicBezTo>
                          <a:cubicBezTo>
                            <a:pt x="2225" y="304563"/>
                            <a:pt x="2225" y="304296"/>
                            <a:pt x="2314" y="304029"/>
                          </a:cubicBezTo>
                          <a:lnTo>
                            <a:pt x="66746" y="57233"/>
                          </a:lnTo>
                          <a:cubicBezTo>
                            <a:pt x="75289" y="23551"/>
                            <a:pt x="105458" y="0"/>
                            <a:pt x="140345" y="0"/>
                          </a:cubicBezTo>
                          <a:close/>
                        </a:path>
                      </a:pathLst>
                    </a:cu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8" name="iconfont-11899-5650918">
                      <a:extLst>
                        <a:ext uri="{FF2B5EF4-FFF2-40B4-BE49-F238E27FC236}">
                          <a16:creationId xmlns:a16="http://schemas.microsoft.com/office/drawing/2014/main" id="{58A15555-5CA4-4819-9990-579B8D0E9DAD}"/>
                        </a:ext>
                      </a:extLst>
                    </p:cNvPr>
                    <p:cNvSpPr/>
                    <p:nvPr/>
                  </p:nvSpPr>
                  <p:spPr>
                    <a:xfrm>
                      <a:off x="8536308" y="4604893"/>
                      <a:ext cx="322531" cy="453759"/>
                    </a:xfrm>
                    <a:custGeom>
                      <a:avLst/>
                      <a:gdLst>
                        <a:gd name="T0" fmla="*/ 649 w 7781"/>
                        <a:gd name="T1" fmla="*/ 0 h 10375"/>
                        <a:gd name="T2" fmla="*/ 7132 w 7781"/>
                        <a:gd name="T3" fmla="*/ 0 h 10375"/>
                        <a:gd name="T4" fmla="*/ 7781 w 7781"/>
                        <a:gd name="T5" fmla="*/ 649 h 10375"/>
                        <a:gd name="T6" fmla="*/ 7781 w 7781"/>
                        <a:gd name="T7" fmla="*/ 9726 h 10375"/>
                        <a:gd name="T8" fmla="*/ 7132 w 7781"/>
                        <a:gd name="T9" fmla="*/ 10375 h 10375"/>
                        <a:gd name="T10" fmla="*/ 649 w 7781"/>
                        <a:gd name="T11" fmla="*/ 10375 h 10375"/>
                        <a:gd name="T12" fmla="*/ 0 w 7781"/>
                        <a:gd name="T13" fmla="*/ 9726 h 10375"/>
                        <a:gd name="T14" fmla="*/ 0 w 7781"/>
                        <a:gd name="T15" fmla="*/ 649 h 10375"/>
                        <a:gd name="T16" fmla="*/ 649 w 7781"/>
                        <a:gd name="T17" fmla="*/ 0 h 10375"/>
                        <a:gd name="T18" fmla="*/ 1297 w 7781"/>
                        <a:gd name="T19" fmla="*/ 1296 h 10375"/>
                        <a:gd name="T20" fmla="*/ 1297 w 7781"/>
                        <a:gd name="T21" fmla="*/ 8429 h 10375"/>
                        <a:gd name="T22" fmla="*/ 6485 w 7781"/>
                        <a:gd name="T23" fmla="*/ 8429 h 10375"/>
                        <a:gd name="T24" fmla="*/ 6485 w 7781"/>
                        <a:gd name="T25" fmla="*/ 1296 h 10375"/>
                        <a:gd name="T26" fmla="*/ 1297 w 7781"/>
                        <a:gd name="T27" fmla="*/ 1296 h 10375"/>
                        <a:gd name="T28" fmla="*/ 3891 w 7781"/>
                        <a:gd name="T29" fmla="*/ 8915 h 10375"/>
                        <a:gd name="T30" fmla="*/ 3405 w 7781"/>
                        <a:gd name="T31" fmla="*/ 9401 h 10375"/>
                        <a:gd name="T32" fmla="*/ 3891 w 7781"/>
                        <a:gd name="T33" fmla="*/ 9888 h 10375"/>
                        <a:gd name="T34" fmla="*/ 4377 w 7781"/>
                        <a:gd name="T35" fmla="*/ 9401 h 10375"/>
                        <a:gd name="T36" fmla="*/ 3891 w 7781"/>
                        <a:gd name="T37" fmla="*/ 8915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81" h="10375">
                          <a:moveTo>
                            <a:pt x="649" y="0"/>
                          </a:moveTo>
                          <a:lnTo>
                            <a:pt x="7132" y="0"/>
                          </a:lnTo>
                          <a:cubicBezTo>
                            <a:pt x="7490" y="0"/>
                            <a:pt x="7781" y="290"/>
                            <a:pt x="7781" y="649"/>
                          </a:cubicBezTo>
                          <a:lnTo>
                            <a:pt x="7781" y="9726"/>
                          </a:lnTo>
                          <a:cubicBezTo>
                            <a:pt x="7781" y="10084"/>
                            <a:pt x="7491" y="10375"/>
                            <a:pt x="7132" y="10375"/>
                          </a:cubicBezTo>
                          <a:lnTo>
                            <a:pt x="649" y="10375"/>
                          </a:lnTo>
                          <a:cubicBezTo>
                            <a:pt x="291" y="10375"/>
                            <a:pt x="0" y="10085"/>
                            <a:pt x="0" y="9726"/>
                          </a:cubicBezTo>
                          <a:lnTo>
                            <a:pt x="0" y="649"/>
                          </a:lnTo>
                          <a:cubicBezTo>
                            <a:pt x="1" y="290"/>
                            <a:pt x="291" y="0"/>
                            <a:pt x="649" y="0"/>
                          </a:cubicBezTo>
                          <a:close/>
                          <a:moveTo>
                            <a:pt x="1297" y="1296"/>
                          </a:moveTo>
                          <a:lnTo>
                            <a:pt x="1297" y="8429"/>
                          </a:lnTo>
                          <a:lnTo>
                            <a:pt x="6485" y="8429"/>
                          </a:lnTo>
                          <a:lnTo>
                            <a:pt x="6485" y="1296"/>
                          </a:lnTo>
                          <a:lnTo>
                            <a:pt x="1297" y="1296"/>
                          </a:lnTo>
                          <a:close/>
                          <a:moveTo>
                            <a:pt x="3891" y="8915"/>
                          </a:moveTo>
                          <a:cubicBezTo>
                            <a:pt x="3622" y="8915"/>
                            <a:pt x="3405" y="9133"/>
                            <a:pt x="3405" y="9401"/>
                          </a:cubicBezTo>
                          <a:cubicBezTo>
                            <a:pt x="3405" y="9670"/>
                            <a:pt x="3622" y="9888"/>
                            <a:pt x="3891" y="9888"/>
                          </a:cubicBezTo>
                          <a:cubicBezTo>
                            <a:pt x="4160" y="9888"/>
                            <a:pt x="4377" y="9670"/>
                            <a:pt x="4377" y="9401"/>
                          </a:cubicBezTo>
                          <a:cubicBezTo>
                            <a:pt x="4377" y="9133"/>
                            <a:pt x="4160" y="8915"/>
                            <a:pt x="3891" y="8915"/>
                          </a:cubicBezTo>
                          <a:close/>
                        </a:path>
                      </a:pathLst>
                    </a:cu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19" name="文本框 18">
                    <a:extLst>
                      <a:ext uri="{FF2B5EF4-FFF2-40B4-BE49-F238E27FC236}">
                        <a16:creationId xmlns:a16="http://schemas.microsoft.com/office/drawing/2014/main" id="{6E87F988-E89F-45C8-82EF-8B028952319E}"/>
                      </a:ext>
                    </a:extLst>
                  </p:cNvPr>
                  <p:cNvSpPr txBox="1"/>
                  <p:nvPr/>
                </p:nvSpPr>
                <p:spPr>
                  <a:xfrm>
                    <a:off x="7755552" y="4862460"/>
                    <a:ext cx="9383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客户端</a:t>
                    </a:r>
                  </a:p>
                </p:txBody>
              </p:sp>
              <p:sp>
                <p:nvSpPr>
                  <p:cNvPr id="20" name="文本框 19">
                    <a:extLst>
                      <a:ext uri="{FF2B5EF4-FFF2-40B4-BE49-F238E27FC236}">
                        <a16:creationId xmlns:a16="http://schemas.microsoft.com/office/drawing/2014/main" id="{F4AFECF2-49F6-4E23-82CA-E420B5259492}"/>
                      </a:ext>
                    </a:extLst>
                  </p:cNvPr>
                  <p:cNvSpPr txBox="1"/>
                  <p:nvPr/>
                </p:nvSpPr>
                <p:spPr>
                  <a:xfrm>
                    <a:off x="11234921" y="4777491"/>
                    <a:ext cx="9383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服务器</a:t>
                    </a:r>
                  </a:p>
                </p:txBody>
              </p:sp>
            </p:grpSp>
            <p:grpSp>
              <p:nvGrpSpPr>
                <p:cNvPr id="42" name="组合 41">
                  <a:extLst>
                    <a:ext uri="{FF2B5EF4-FFF2-40B4-BE49-F238E27FC236}">
                      <a16:creationId xmlns:a16="http://schemas.microsoft.com/office/drawing/2014/main" id="{BFCA5222-3C04-40FE-8248-C63805BEAB80}"/>
                    </a:ext>
                  </a:extLst>
                </p:cNvPr>
                <p:cNvGrpSpPr/>
                <p:nvPr/>
              </p:nvGrpSpPr>
              <p:grpSpPr>
                <a:xfrm>
                  <a:off x="8563873" y="4022527"/>
                  <a:ext cx="2807808" cy="1031879"/>
                  <a:chOff x="8563873" y="4022527"/>
                  <a:chExt cx="2807808" cy="1031879"/>
                </a:xfrm>
              </p:grpSpPr>
              <p:grpSp>
                <p:nvGrpSpPr>
                  <p:cNvPr id="29" name="组合 28">
                    <a:extLst>
                      <a:ext uri="{FF2B5EF4-FFF2-40B4-BE49-F238E27FC236}">
                        <a16:creationId xmlns:a16="http://schemas.microsoft.com/office/drawing/2014/main" id="{4DC8B7F9-E06D-45D4-B3D7-3B47232AE522}"/>
                      </a:ext>
                    </a:extLst>
                  </p:cNvPr>
                  <p:cNvGrpSpPr/>
                  <p:nvPr/>
                </p:nvGrpSpPr>
                <p:grpSpPr>
                  <a:xfrm>
                    <a:off x="10376677" y="4022527"/>
                    <a:ext cx="991307" cy="307777"/>
                    <a:chOff x="10376677" y="4022527"/>
                    <a:chExt cx="991307" cy="307777"/>
                  </a:xfrm>
                </p:grpSpPr>
                <p:sp>
                  <p:nvSpPr>
                    <p:cNvPr id="27" name="iconfont-11899-5651503">
                      <a:extLst>
                        <a:ext uri="{FF2B5EF4-FFF2-40B4-BE49-F238E27FC236}">
                          <a16:creationId xmlns:a16="http://schemas.microsoft.com/office/drawing/2014/main" id="{5D864797-5A86-4B34-B0C3-33751C362359}"/>
                        </a:ext>
                      </a:extLst>
                    </p:cNvPr>
                    <p:cNvSpPr/>
                    <p:nvPr/>
                  </p:nvSpPr>
                  <p:spPr>
                    <a:xfrm>
                      <a:off x="10376677" y="4056455"/>
                      <a:ext cx="239602" cy="270697"/>
                    </a:xfrm>
                    <a:custGeom>
                      <a:avLst/>
                      <a:gdLst>
                        <a:gd name="T0" fmla="*/ 5906 w 10377"/>
                        <a:gd name="T1" fmla="*/ 7938 h 10377"/>
                        <a:gd name="T2" fmla="*/ 4285 w 10377"/>
                        <a:gd name="T3" fmla="*/ 5912 h 10377"/>
                        <a:gd name="T4" fmla="*/ 3243 w 10377"/>
                        <a:gd name="T5" fmla="*/ 5796 h 10377"/>
                        <a:gd name="T6" fmla="*/ 3127 w 10377"/>
                        <a:gd name="T7" fmla="*/ 5912 h 10377"/>
                        <a:gd name="T8" fmla="*/ 741 w 10377"/>
                        <a:gd name="T9" fmla="*/ 8895 h 10377"/>
                        <a:gd name="T10" fmla="*/ 9636 w 10377"/>
                        <a:gd name="T11" fmla="*/ 8895 h 10377"/>
                        <a:gd name="T12" fmla="*/ 8005 w 10377"/>
                        <a:gd name="T13" fmla="*/ 6721 h 10377"/>
                        <a:gd name="T14" fmla="*/ 6967 w 10377"/>
                        <a:gd name="T15" fmla="*/ 6572 h 10377"/>
                        <a:gd name="T16" fmla="*/ 6818 w 10377"/>
                        <a:gd name="T17" fmla="*/ 6721 h 10377"/>
                        <a:gd name="T18" fmla="*/ 5906 w 10377"/>
                        <a:gd name="T19" fmla="*/ 7938 h 10377"/>
                        <a:gd name="T20" fmla="*/ 741 w 10377"/>
                        <a:gd name="T21" fmla="*/ 0 h 10377"/>
                        <a:gd name="T22" fmla="*/ 9636 w 10377"/>
                        <a:gd name="T23" fmla="*/ 0 h 10377"/>
                        <a:gd name="T24" fmla="*/ 10377 w 10377"/>
                        <a:gd name="T25" fmla="*/ 741 h 10377"/>
                        <a:gd name="T26" fmla="*/ 10377 w 10377"/>
                        <a:gd name="T27" fmla="*/ 9636 h 10377"/>
                        <a:gd name="T28" fmla="*/ 9636 w 10377"/>
                        <a:gd name="T29" fmla="*/ 10377 h 10377"/>
                        <a:gd name="T30" fmla="*/ 741 w 10377"/>
                        <a:gd name="T31" fmla="*/ 10377 h 10377"/>
                        <a:gd name="T32" fmla="*/ 0 w 10377"/>
                        <a:gd name="T33" fmla="*/ 9636 h 10377"/>
                        <a:gd name="T34" fmla="*/ 0 w 10377"/>
                        <a:gd name="T35" fmla="*/ 741 h 10377"/>
                        <a:gd name="T36" fmla="*/ 741 w 10377"/>
                        <a:gd name="T37" fmla="*/ 0 h 10377"/>
                        <a:gd name="T38" fmla="*/ 7412 w 10377"/>
                        <a:gd name="T39" fmla="*/ 4447 h 10377"/>
                        <a:gd name="T40" fmla="*/ 8895 w 10377"/>
                        <a:gd name="T41" fmla="*/ 2965 h 10377"/>
                        <a:gd name="T42" fmla="*/ 7412 w 10377"/>
                        <a:gd name="T43" fmla="*/ 1482 h 10377"/>
                        <a:gd name="T44" fmla="*/ 5930 w 10377"/>
                        <a:gd name="T45" fmla="*/ 2965 h 10377"/>
                        <a:gd name="T46" fmla="*/ 7412 w 10377"/>
                        <a:gd name="T47" fmla="*/ 4447 h 10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77" h="10377">
                          <a:moveTo>
                            <a:pt x="5906" y="7938"/>
                          </a:moveTo>
                          <a:lnTo>
                            <a:pt x="4285" y="5912"/>
                          </a:lnTo>
                          <a:cubicBezTo>
                            <a:pt x="4028" y="5592"/>
                            <a:pt x="3562" y="5541"/>
                            <a:pt x="3243" y="5796"/>
                          </a:cubicBezTo>
                          <a:cubicBezTo>
                            <a:pt x="3201" y="5830"/>
                            <a:pt x="3162" y="5870"/>
                            <a:pt x="3127" y="5912"/>
                          </a:cubicBezTo>
                          <a:lnTo>
                            <a:pt x="741" y="8895"/>
                          </a:lnTo>
                          <a:lnTo>
                            <a:pt x="9636" y="8895"/>
                          </a:lnTo>
                          <a:lnTo>
                            <a:pt x="8005" y="6721"/>
                          </a:lnTo>
                          <a:cubicBezTo>
                            <a:pt x="7760" y="6393"/>
                            <a:pt x="7295" y="6327"/>
                            <a:pt x="6967" y="6572"/>
                          </a:cubicBezTo>
                          <a:cubicBezTo>
                            <a:pt x="6911" y="6615"/>
                            <a:pt x="6861" y="6665"/>
                            <a:pt x="6818" y="6721"/>
                          </a:cubicBezTo>
                          <a:lnTo>
                            <a:pt x="5906" y="7938"/>
                          </a:lnTo>
                          <a:close/>
                          <a:moveTo>
                            <a:pt x="741" y="0"/>
                          </a:moveTo>
                          <a:lnTo>
                            <a:pt x="9636" y="0"/>
                          </a:lnTo>
                          <a:cubicBezTo>
                            <a:pt x="10045" y="0"/>
                            <a:pt x="10377" y="331"/>
                            <a:pt x="10377" y="741"/>
                          </a:cubicBezTo>
                          <a:lnTo>
                            <a:pt x="10377" y="9636"/>
                          </a:lnTo>
                          <a:cubicBezTo>
                            <a:pt x="10377" y="10045"/>
                            <a:pt x="10046" y="10377"/>
                            <a:pt x="9636" y="10377"/>
                          </a:cubicBezTo>
                          <a:lnTo>
                            <a:pt x="741" y="10377"/>
                          </a:lnTo>
                          <a:cubicBezTo>
                            <a:pt x="332" y="10377"/>
                            <a:pt x="0" y="10046"/>
                            <a:pt x="0" y="9636"/>
                          </a:cubicBezTo>
                          <a:lnTo>
                            <a:pt x="0" y="741"/>
                          </a:lnTo>
                          <a:cubicBezTo>
                            <a:pt x="0" y="332"/>
                            <a:pt x="332" y="0"/>
                            <a:pt x="741" y="0"/>
                          </a:cubicBezTo>
                          <a:close/>
                          <a:moveTo>
                            <a:pt x="7412" y="4447"/>
                          </a:moveTo>
                          <a:cubicBezTo>
                            <a:pt x="8231" y="4447"/>
                            <a:pt x="8895" y="3783"/>
                            <a:pt x="8895" y="2965"/>
                          </a:cubicBezTo>
                          <a:cubicBezTo>
                            <a:pt x="8895" y="2146"/>
                            <a:pt x="8231" y="1482"/>
                            <a:pt x="7412" y="1482"/>
                          </a:cubicBezTo>
                          <a:cubicBezTo>
                            <a:pt x="6593" y="1482"/>
                            <a:pt x="5930" y="2146"/>
                            <a:pt x="5930" y="2965"/>
                          </a:cubicBezTo>
                          <a:cubicBezTo>
                            <a:pt x="5930" y="3783"/>
                            <a:pt x="6593" y="4447"/>
                            <a:pt x="7412" y="444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文本框 27">
                      <a:extLst>
                        <a:ext uri="{FF2B5EF4-FFF2-40B4-BE49-F238E27FC236}">
                          <a16:creationId xmlns:a16="http://schemas.microsoft.com/office/drawing/2014/main" id="{06A81781-8BA6-49E0-939A-FE4FC8DA349C}"/>
                        </a:ext>
                      </a:extLst>
                    </p:cNvPr>
                    <p:cNvSpPr txBox="1"/>
                    <p:nvPr/>
                  </p:nvSpPr>
                  <p:spPr>
                    <a:xfrm>
                      <a:off x="10571605" y="4022527"/>
                      <a:ext cx="796379"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图片</a:t>
                      </a:r>
                      <a:r>
                        <a:rPr lang="en-US" altLang="zh-CN" sz="1400">
                          <a:latin typeface="微软雅黑" panose="020B0503020204020204" pitchFamily="34" charset="-122"/>
                          <a:ea typeface="微软雅黑" panose="020B0503020204020204" pitchFamily="34" charset="-122"/>
                        </a:rPr>
                        <a:t>1</a:t>
                      </a:r>
                      <a:endParaRPr lang="zh-CN" altLang="en-US" sz="1400" dirty="0">
                        <a:latin typeface="微软雅黑" panose="020B0503020204020204" pitchFamily="34" charset="-122"/>
                        <a:ea typeface="微软雅黑" panose="020B0503020204020204" pitchFamily="34" charset="-122"/>
                      </a:endParaRPr>
                    </a:p>
                  </p:txBody>
                </p:sp>
              </p:grpSp>
              <p:grpSp>
                <p:nvGrpSpPr>
                  <p:cNvPr id="30" name="组合 29">
                    <a:extLst>
                      <a:ext uri="{FF2B5EF4-FFF2-40B4-BE49-F238E27FC236}">
                        <a16:creationId xmlns:a16="http://schemas.microsoft.com/office/drawing/2014/main" id="{79EB7A10-4B61-4CBE-98B8-1CEBE8C50732}"/>
                      </a:ext>
                    </a:extLst>
                  </p:cNvPr>
                  <p:cNvGrpSpPr/>
                  <p:nvPr/>
                </p:nvGrpSpPr>
                <p:grpSpPr>
                  <a:xfrm>
                    <a:off x="10376677" y="4364986"/>
                    <a:ext cx="991307" cy="307777"/>
                    <a:chOff x="10376677" y="4043309"/>
                    <a:chExt cx="991307" cy="307777"/>
                  </a:xfrm>
                </p:grpSpPr>
                <p:sp>
                  <p:nvSpPr>
                    <p:cNvPr id="31" name="iconfont-11899-5651503">
                      <a:extLst>
                        <a:ext uri="{FF2B5EF4-FFF2-40B4-BE49-F238E27FC236}">
                          <a16:creationId xmlns:a16="http://schemas.microsoft.com/office/drawing/2014/main" id="{828178CE-BE5B-4A87-BF34-298BE608D954}"/>
                        </a:ext>
                      </a:extLst>
                    </p:cNvPr>
                    <p:cNvSpPr/>
                    <p:nvPr/>
                  </p:nvSpPr>
                  <p:spPr>
                    <a:xfrm>
                      <a:off x="10376677" y="4075929"/>
                      <a:ext cx="239602" cy="270697"/>
                    </a:xfrm>
                    <a:custGeom>
                      <a:avLst/>
                      <a:gdLst>
                        <a:gd name="T0" fmla="*/ 5906 w 10377"/>
                        <a:gd name="T1" fmla="*/ 7938 h 10377"/>
                        <a:gd name="T2" fmla="*/ 4285 w 10377"/>
                        <a:gd name="T3" fmla="*/ 5912 h 10377"/>
                        <a:gd name="T4" fmla="*/ 3243 w 10377"/>
                        <a:gd name="T5" fmla="*/ 5796 h 10377"/>
                        <a:gd name="T6" fmla="*/ 3127 w 10377"/>
                        <a:gd name="T7" fmla="*/ 5912 h 10377"/>
                        <a:gd name="T8" fmla="*/ 741 w 10377"/>
                        <a:gd name="T9" fmla="*/ 8895 h 10377"/>
                        <a:gd name="T10" fmla="*/ 9636 w 10377"/>
                        <a:gd name="T11" fmla="*/ 8895 h 10377"/>
                        <a:gd name="T12" fmla="*/ 8005 w 10377"/>
                        <a:gd name="T13" fmla="*/ 6721 h 10377"/>
                        <a:gd name="T14" fmla="*/ 6967 w 10377"/>
                        <a:gd name="T15" fmla="*/ 6572 h 10377"/>
                        <a:gd name="T16" fmla="*/ 6818 w 10377"/>
                        <a:gd name="T17" fmla="*/ 6721 h 10377"/>
                        <a:gd name="T18" fmla="*/ 5906 w 10377"/>
                        <a:gd name="T19" fmla="*/ 7938 h 10377"/>
                        <a:gd name="T20" fmla="*/ 741 w 10377"/>
                        <a:gd name="T21" fmla="*/ 0 h 10377"/>
                        <a:gd name="T22" fmla="*/ 9636 w 10377"/>
                        <a:gd name="T23" fmla="*/ 0 h 10377"/>
                        <a:gd name="T24" fmla="*/ 10377 w 10377"/>
                        <a:gd name="T25" fmla="*/ 741 h 10377"/>
                        <a:gd name="T26" fmla="*/ 10377 w 10377"/>
                        <a:gd name="T27" fmla="*/ 9636 h 10377"/>
                        <a:gd name="T28" fmla="*/ 9636 w 10377"/>
                        <a:gd name="T29" fmla="*/ 10377 h 10377"/>
                        <a:gd name="T30" fmla="*/ 741 w 10377"/>
                        <a:gd name="T31" fmla="*/ 10377 h 10377"/>
                        <a:gd name="T32" fmla="*/ 0 w 10377"/>
                        <a:gd name="T33" fmla="*/ 9636 h 10377"/>
                        <a:gd name="T34" fmla="*/ 0 w 10377"/>
                        <a:gd name="T35" fmla="*/ 741 h 10377"/>
                        <a:gd name="T36" fmla="*/ 741 w 10377"/>
                        <a:gd name="T37" fmla="*/ 0 h 10377"/>
                        <a:gd name="T38" fmla="*/ 7412 w 10377"/>
                        <a:gd name="T39" fmla="*/ 4447 h 10377"/>
                        <a:gd name="T40" fmla="*/ 8895 w 10377"/>
                        <a:gd name="T41" fmla="*/ 2965 h 10377"/>
                        <a:gd name="T42" fmla="*/ 7412 w 10377"/>
                        <a:gd name="T43" fmla="*/ 1482 h 10377"/>
                        <a:gd name="T44" fmla="*/ 5930 w 10377"/>
                        <a:gd name="T45" fmla="*/ 2965 h 10377"/>
                        <a:gd name="T46" fmla="*/ 7412 w 10377"/>
                        <a:gd name="T47" fmla="*/ 4447 h 10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77" h="10377">
                          <a:moveTo>
                            <a:pt x="5906" y="7938"/>
                          </a:moveTo>
                          <a:lnTo>
                            <a:pt x="4285" y="5912"/>
                          </a:lnTo>
                          <a:cubicBezTo>
                            <a:pt x="4028" y="5592"/>
                            <a:pt x="3562" y="5541"/>
                            <a:pt x="3243" y="5796"/>
                          </a:cubicBezTo>
                          <a:cubicBezTo>
                            <a:pt x="3201" y="5830"/>
                            <a:pt x="3162" y="5870"/>
                            <a:pt x="3127" y="5912"/>
                          </a:cubicBezTo>
                          <a:lnTo>
                            <a:pt x="741" y="8895"/>
                          </a:lnTo>
                          <a:lnTo>
                            <a:pt x="9636" y="8895"/>
                          </a:lnTo>
                          <a:lnTo>
                            <a:pt x="8005" y="6721"/>
                          </a:lnTo>
                          <a:cubicBezTo>
                            <a:pt x="7760" y="6393"/>
                            <a:pt x="7295" y="6327"/>
                            <a:pt x="6967" y="6572"/>
                          </a:cubicBezTo>
                          <a:cubicBezTo>
                            <a:pt x="6911" y="6615"/>
                            <a:pt x="6861" y="6665"/>
                            <a:pt x="6818" y="6721"/>
                          </a:cubicBezTo>
                          <a:lnTo>
                            <a:pt x="5906" y="7938"/>
                          </a:lnTo>
                          <a:close/>
                          <a:moveTo>
                            <a:pt x="741" y="0"/>
                          </a:moveTo>
                          <a:lnTo>
                            <a:pt x="9636" y="0"/>
                          </a:lnTo>
                          <a:cubicBezTo>
                            <a:pt x="10045" y="0"/>
                            <a:pt x="10377" y="331"/>
                            <a:pt x="10377" y="741"/>
                          </a:cubicBezTo>
                          <a:lnTo>
                            <a:pt x="10377" y="9636"/>
                          </a:lnTo>
                          <a:cubicBezTo>
                            <a:pt x="10377" y="10045"/>
                            <a:pt x="10046" y="10377"/>
                            <a:pt x="9636" y="10377"/>
                          </a:cubicBezTo>
                          <a:lnTo>
                            <a:pt x="741" y="10377"/>
                          </a:lnTo>
                          <a:cubicBezTo>
                            <a:pt x="332" y="10377"/>
                            <a:pt x="0" y="10046"/>
                            <a:pt x="0" y="9636"/>
                          </a:cubicBezTo>
                          <a:lnTo>
                            <a:pt x="0" y="741"/>
                          </a:lnTo>
                          <a:cubicBezTo>
                            <a:pt x="0" y="332"/>
                            <a:pt x="332" y="0"/>
                            <a:pt x="741" y="0"/>
                          </a:cubicBezTo>
                          <a:close/>
                          <a:moveTo>
                            <a:pt x="7412" y="4447"/>
                          </a:moveTo>
                          <a:cubicBezTo>
                            <a:pt x="8231" y="4447"/>
                            <a:pt x="8895" y="3783"/>
                            <a:pt x="8895" y="2965"/>
                          </a:cubicBezTo>
                          <a:cubicBezTo>
                            <a:pt x="8895" y="2146"/>
                            <a:pt x="8231" y="1482"/>
                            <a:pt x="7412" y="1482"/>
                          </a:cubicBezTo>
                          <a:cubicBezTo>
                            <a:pt x="6593" y="1482"/>
                            <a:pt x="5930" y="2146"/>
                            <a:pt x="5930" y="2965"/>
                          </a:cubicBezTo>
                          <a:cubicBezTo>
                            <a:pt x="5930" y="3783"/>
                            <a:pt x="6593" y="4447"/>
                            <a:pt x="7412" y="444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文本框 31">
                      <a:extLst>
                        <a:ext uri="{FF2B5EF4-FFF2-40B4-BE49-F238E27FC236}">
                          <a16:creationId xmlns:a16="http://schemas.microsoft.com/office/drawing/2014/main" id="{9F18EC81-7AEA-425C-B164-2F526A20BD24}"/>
                        </a:ext>
                      </a:extLst>
                    </p:cNvPr>
                    <p:cNvSpPr txBox="1"/>
                    <p:nvPr/>
                  </p:nvSpPr>
                  <p:spPr>
                    <a:xfrm>
                      <a:off x="10571605" y="4043309"/>
                      <a:ext cx="796379"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图片</a:t>
                      </a:r>
                      <a:r>
                        <a:rPr lang="en-US" altLang="zh-CN" sz="1400" dirty="0">
                          <a:latin typeface="微软雅黑" panose="020B0503020204020204" pitchFamily="34" charset="-122"/>
                          <a:ea typeface="微软雅黑" panose="020B0503020204020204" pitchFamily="34" charset="-122"/>
                        </a:rPr>
                        <a:t>2</a:t>
                      </a:r>
                      <a:endParaRPr lang="zh-CN" altLang="en-US" sz="1400" dirty="0">
                        <a:latin typeface="微软雅黑" panose="020B0503020204020204" pitchFamily="34" charset="-122"/>
                        <a:ea typeface="微软雅黑" panose="020B0503020204020204" pitchFamily="34" charset="-122"/>
                      </a:endParaRPr>
                    </a:p>
                  </p:txBody>
                </p:sp>
              </p:grpSp>
              <p:grpSp>
                <p:nvGrpSpPr>
                  <p:cNvPr id="33" name="组合 32">
                    <a:extLst>
                      <a:ext uri="{FF2B5EF4-FFF2-40B4-BE49-F238E27FC236}">
                        <a16:creationId xmlns:a16="http://schemas.microsoft.com/office/drawing/2014/main" id="{FF2A95A1-3767-4CC4-8D34-1FC3F412CCA9}"/>
                      </a:ext>
                    </a:extLst>
                  </p:cNvPr>
                  <p:cNvGrpSpPr/>
                  <p:nvPr/>
                </p:nvGrpSpPr>
                <p:grpSpPr>
                  <a:xfrm>
                    <a:off x="10380374" y="4746629"/>
                    <a:ext cx="991307" cy="307777"/>
                    <a:chOff x="10376677" y="4097840"/>
                    <a:chExt cx="991307" cy="307777"/>
                  </a:xfrm>
                </p:grpSpPr>
                <p:sp>
                  <p:nvSpPr>
                    <p:cNvPr id="34" name="iconfont-11899-5651503">
                      <a:extLst>
                        <a:ext uri="{FF2B5EF4-FFF2-40B4-BE49-F238E27FC236}">
                          <a16:creationId xmlns:a16="http://schemas.microsoft.com/office/drawing/2014/main" id="{688BA75E-59C5-4F5F-AB45-BA0D3D8D24D9}"/>
                        </a:ext>
                      </a:extLst>
                    </p:cNvPr>
                    <p:cNvSpPr/>
                    <p:nvPr/>
                  </p:nvSpPr>
                  <p:spPr>
                    <a:xfrm>
                      <a:off x="10376677" y="4098848"/>
                      <a:ext cx="239602" cy="270697"/>
                    </a:xfrm>
                    <a:custGeom>
                      <a:avLst/>
                      <a:gdLst>
                        <a:gd name="T0" fmla="*/ 5906 w 10377"/>
                        <a:gd name="T1" fmla="*/ 7938 h 10377"/>
                        <a:gd name="T2" fmla="*/ 4285 w 10377"/>
                        <a:gd name="T3" fmla="*/ 5912 h 10377"/>
                        <a:gd name="T4" fmla="*/ 3243 w 10377"/>
                        <a:gd name="T5" fmla="*/ 5796 h 10377"/>
                        <a:gd name="T6" fmla="*/ 3127 w 10377"/>
                        <a:gd name="T7" fmla="*/ 5912 h 10377"/>
                        <a:gd name="T8" fmla="*/ 741 w 10377"/>
                        <a:gd name="T9" fmla="*/ 8895 h 10377"/>
                        <a:gd name="T10" fmla="*/ 9636 w 10377"/>
                        <a:gd name="T11" fmla="*/ 8895 h 10377"/>
                        <a:gd name="T12" fmla="*/ 8005 w 10377"/>
                        <a:gd name="T13" fmla="*/ 6721 h 10377"/>
                        <a:gd name="T14" fmla="*/ 6967 w 10377"/>
                        <a:gd name="T15" fmla="*/ 6572 h 10377"/>
                        <a:gd name="T16" fmla="*/ 6818 w 10377"/>
                        <a:gd name="T17" fmla="*/ 6721 h 10377"/>
                        <a:gd name="T18" fmla="*/ 5906 w 10377"/>
                        <a:gd name="T19" fmla="*/ 7938 h 10377"/>
                        <a:gd name="T20" fmla="*/ 741 w 10377"/>
                        <a:gd name="T21" fmla="*/ 0 h 10377"/>
                        <a:gd name="T22" fmla="*/ 9636 w 10377"/>
                        <a:gd name="T23" fmla="*/ 0 h 10377"/>
                        <a:gd name="T24" fmla="*/ 10377 w 10377"/>
                        <a:gd name="T25" fmla="*/ 741 h 10377"/>
                        <a:gd name="T26" fmla="*/ 10377 w 10377"/>
                        <a:gd name="T27" fmla="*/ 9636 h 10377"/>
                        <a:gd name="T28" fmla="*/ 9636 w 10377"/>
                        <a:gd name="T29" fmla="*/ 10377 h 10377"/>
                        <a:gd name="T30" fmla="*/ 741 w 10377"/>
                        <a:gd name="T31" fmla="*/ 10377 h 10377"/>
                        <a:gd name="T32" fmla="*/ 0 w 10377"/>
                        <a:gd name="T33" fmla="*/ 9636 h 10377"/>
                        <a:gd name="T34" fmla="*/ 0 w 10377"/>
                        <a:gd name="T35" fmla="*/ 741 h 10377"/>
                        <a:gd name="T36" fmla="*/ 741 w 10377"/>
                        <a:gd name="T37" fmla="*/ 0 h 10377"/>
                        <a:gd name="T38" fmla="*/ 7412 w 10377"/>
                        <a:gd name="T39" fmla="*/ 4447 h 10377"/>
                        <a:gd name="T40" fmla="*/ 8895 w 10377"/>
                        <a:gd name="T41" fmla="*/ 2965 h 10377"/>
                        <a:gd name="T42" fmla="*/ 7412 w 10377"/>
                        <a:gd name="T43" fmla="*/ 1482 h 10377"/>
                        <a:gd name="T44" fmla="*/ 5930 w 10377"/>
                        <a:gd name="T45" fmla="*/ 2965 h 10377"/>
                        <a:gd name="T46" fmla="*/ 7412 w 10377"/>
                        <a:gd name="T47" fmla="*/ 4447 h 10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77" h="10377">
                          <a:moveTo>
                            <a:pt x="5906" y="7938"/>
                          </a:moveTo>
                          <a:lnTo>
                            <a:pt x="4285" y="5912"/>
                          </a:lnTo>
                          <a:cubicBezTo>
                            <a:pt x="4028" y="5592"/>
                            <a:pt x="3562" y="5541"/>
                            <a:pt x="3243" y="5796"/>
                          </a:cubicBezTo>
                          <a:cubicBezTo>
                            <a:pt x="3201" y="5830"/>
                            <a:pt x="3162" y="5870"/>
                            <a:pt x="3127" y="5912"/>
                          </a:cubicBezTo>
                          <a:lnTo>
                            <a:pt x="741" y="8895"/>
                          </a:lnTo>
                          <a:lnTo>
                            <a:pt x="9636" y="8895"/>
                          </a:lnTo>
                          <a:lnTo>
                            <a:pt x="8005" y="6721"/>
                          </a:lnTo>
                          <a:cubicBezTo>
                            <a:pt x="7760" y="6393"/>
                            <a:pt x="7295" y="6327"/>
                            <a:pt x="6967" y="6572"/>
                          </a:cubicBezTo>
                          <a:cubicBezTo>
                            <a:pt x="6911" y="6615"/>
                            <a:pt x="6861" y="6665"/>
                            <a:pt x="6818" y="6721"/>
                          </a:cubicBezTo>
                          <a:lnTo>
                            <a:pt x="5906" y="7938"/>
                          </a:lnTo>
                          <a:close/>
                          <a:moveTo>
                            <a:pt x="741" y="0"/>
                          </a:moveTo>
                          <a:lnTo>
                            <a:pt x="9636" y="0"/>
                          </a:lnTo>
                          <a:cubicBezTo>
                            <a:pt x="10045" y="0"/>
                            <a:pt x="10377" y="331"/>
                            <a:pt x="10377" y="741"/>
                          </a:cubicBezTo>
                          <a:lnTo>
                            <a:pt x="10377" y="9636"/>
                          </a:lnTo>
                          <a:cubicBezTo>
                            <a:pt x="10377" y="10045"/>
                            <a:pt x="10046" y="10377"/>
                            <a:pt x="9636" y="10377"/>
                          </a:cubicBezTo>
                          <a:lnTo>
                            <a:pt x="741" y="10377"/>
                          </a:lnTo>
                          <a:cubicBezTo>
                            <a:pt x="332" y="10377"/>
                            <a:pt x="0" y="10046"/>
                            <a:pt x="0" y="9636"/>
                          </a:cubicBezTo>
                          <a:lnTo>
                            <a:pt x="0" y="741"/>
                          </a:lnTo>
                          <a:cubicBezTo>
                            <a:pt x="0" y="332"/>
                            <a:pt x="332" y="0"/>
                            <a:pt x="741" y="0"/>
                          </a:cubicBezTo>
                          <a:close/>
                          <a:moveTo>
                            <a:pt x="7412" y="4447"/>
                          </a:moveTo>
                          <a:cubicBezTo>
                            <a:pt x="8231" y="4447"/>
                            <a:pt x="8895" y="3783"/>
                            <a:pt x="8895" y="2965"/>
                          </a:cubicBezTo>
                          <a:cubicBezTo>
                            <a:pt x="8895" y="2146"/>
                            <a:pt x="8231" y="1482"/>
                            <a:pt x="7412" y="1482"/>
                          </a:cubicBezTo>
                          <a:cubicBezTo>
                            <a:pt x="6593" y="1482"/>
                            <a:pt x="5930" y="2146"/>
                            <a:pt x="5930" y="2965"/>
                          </a:cubicBezTo>
                          <a:cubicBezTo>
                            <a:pt x="5930" y="3783"/>
                            <a:pt x="6593" y="4447"/>
                            <a:pt x="7412" y="444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文本框 34">
                      <a:extLst>
                        <a:ext uri="{FF2B5EF4-FFF2-40B4-BE49-F238E27FC236}">
                          <a16:creationId xmlns:a16="http://schemas.microsoft.com/office/drawing/2014/main" id="{1E1B0820-7BDD-460C-8972-B3043E6AF370}"/>
                        </a:ext>
                      </a:extLst>
                    </p:cNvPr>
                    <p:cNvSpPr txBox="1"/>
                    <p:nvPr/>
                  </p:nvSpPr>
                  <p:spPr>
                    <a:xfrm>
                      <a:off x="10571605" y="4097840"/>
                      <a:ext cx="796379"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图片</a:t>
                      </a:r>
                      <a:r>
                        <a:rPr lang="en-US" altLang="zh-CN" sz="1400" dirty="0">
                          <a:latin typeface="微软雅黑" panose="020B0503020204020204" pitchFamily="34" charset="-122"/>
                          <a:ea typeface="微软雅黑" panose="020B0503020204020204" pitchFamily="34" charset="-122"/>
                        </a:rPr>
                        <a:t>3</a:t>
                      </a:r>
                      <a:endParaRPr lang="zh-CN" altLang="en-US" sz="1400" dirty="0">
                        <a:latin typeface="微软雅黑" panose="020B0503020204020204" pitchFamily="34" charset="-122"/>
                        <a:ea typeface="微软雅黑" panose="020B0503020204020204" pitchFamily="34" charset="-122"/>
                      </a:endParaRPr>
                    </a:p>
                  </p:txBody>
                </p:sp>
              </p:grpSp>
              <p:cxnSp>
                <p:nvCxnSpPr>
                  <p:cNvPr id="37" name="直接箭头连接符 36">
                    <a:extLst>
                      <a:ext uri="{FF2B5EF4-FFF2-40B4-BE49-F238E27FC236}">
                        <a16:creationId xmlns:a16="http://schemas.microsoft.com/office/drawing/2014/main" id="{EACE9E85-AF72-4F41-8669-9A32521993FB}"/>
                      </a:ext>
                    </a:extLst>
                  </p:cNvPr>
                  <p:cNvCxnSpPr>
                    <a:cxnSpLocks/>
                  </p:cNvCxnSpPr>
                  <p:nvPr/>
                </p:nvCxnSpPr>
                <p:spPr>
                  <a:xfrm flipH="1">
                    <a:off x="8567570" y="4191803"/>
                    <a:ext cx="181280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76EE2C74-FBBD-4D50-8D01-104C87E506F9}"/>
                      </a:ext>
                    </a:extLst>
                  </p:cNvPr>
                  <p:cNvCxnSpPr/>
                  <p:nvPr/>
                </p:nvCxnSpPr>
                <p:spPr>
                  <a:xfrm flipH="1">
                    <a:off x="8563873" y="4510376"/>
                    <a:ext cx="181280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10CB11F6-7533-4DD1-AC36-5427FD54D708}"/>
                      </a:ext>
                    </a:extLst>
                  </p:cNvPr>
                  <p:cNvCxnSpPr>
                    <a:cxnSpLocks/>
                  </p:cNvCxnSpPr>
                  <p:nvPr/>
                </p:nvCxnSpPr>
                <p:spPr>
                  <a:xfrm flipH="1">
                    <a:off x="8567570" y="4882985"/>
                    <a:ext cx="181280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sp>
            <p:nvSpPr>
              <p:cNvPr id="68" name="文本框 67">
                <a:extLst>
                  <a:ext uri="{FF2B5EF4-FFF2-40B4-BE49-F238E27FC236}">
                    <a16:creationId xmlns:a16="http://schemas.microsoft.com/office/drawing/2014/main" id="{CF145AB0-1F3F-4294-A3D1-4D0D195E9FBD}"/>
                  </a:ext>
                </a:extLst>
              </p:cNvPr>
              <p:cNvSpPr txBox="1"/>
              <p:nvPr/>
            </p:nvSpPr>
            <p:spPr>
              <a:xfrm>
                <a:off x="8822335" y="4882985"/>
                <a:ext cx="1450886"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个</a:t>
                </a:r>
                <a:r>
                  <a:rPr lang="en-US" altLang="zh-CN" sz="1600" dirty="0">
                    <a:latin typeface="微软雅黑" panose="020B0503020204020204" pitchFamily="34" charset="-122"/>
                    <a:ea typeface="微软雅黑" panose="020B0503020204020204" pitchFamily="34" charset="-122"/>
                  </a:rPr>
                  <a:t>TCP</a:t>
                </a:r>
                <a:r>
                  <a:rPr lang="zh-CN" altLang="en-US" sz="1600" dirty="0">
                    <a:latin typeface="微软雅黑" panose="020B0503020204020204" pitchFamily="34" charset="-122"/>
                    <a:ea typeface="微软雅黑" panose="020B0503020204020204" pitchFamily="34" charset="-122"/>
                  </a:rPr>
                  <a:t>连接</a:t>
                </a:r>
              </a:p>
            </p:txBody>
          </p:sp>
        </p:grpSp>
        <p:grpSp>
          <p:nvGrpSpPr>
            <p:cNvPr id="13" name="组合 12">
              <a:extLst>
                <a:ext uri="{FF2B5EF4-FFF2-40B4-BE49-F238E27FC236}">
                  <a16:creationId xmlns:a16="http://schemas.microsoft.com/office/drawing/2014/main" id="{6BB440C5-CE51-4290-8A0B-03CFA230A449}"/>
                </a:ext>
              </a:extLst>
            </p:cNvPr>
            <p:cNvGrpSpPr/>
            <p:nvPr/>
          </p:nvGrpSpPr>
          <p:grpSpPr>
            <a:xfrm>
              <a:off x="7619004" y="3709311"/>
              <a:ext cx="4581179" cy="1696057"/>
              <a:chOff x="7784958" y="5162255"/>
              <a:chExt cx="4581179" cy="1696057"/>
            </a:xfrm>
          </p:grpSpPr>
          <p:sp>
            <p:nvSpPr>
              <p:cNvPr id="46" name="矩形 45">
                <a:extLst>
                  <a:ext uri="{FF2B5EF4-FFF2-40B4-BE49-F238E27FC236}">
                    <a16:creationId xmlns:a16="http://schemas.microsoft.com/office/drawing/2014/main" id="{7E6FD2B1-050F-4CB5-972F-A2BD3CCF045B}"/>
                  </a:ext>
                </a:extLst>
              </p:cNvPr>
              <p:cNvSpPr/>
              <p:nvPr/>
            </p:nvSpPr>
            <p:spPr>
              <a:xfrm>
                <a:off x="10376677" y="5162255"/>
                <a:ext cx="796379" cy="99580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1B97835B-787D-45B8-B236-B1DD7F801CB6}"/>
                  </a:ext>
                </a:extLst>
              </p:cNvPr>
              <p:cNvGrpSpPr/>
              <p:nvPr/>
            </p:nvGrpSpPr>
            <p:grpSpPr>
              <a:xfrm>
                <a:off x="7784958" y="5162255"/>
                <a:ext cx="4581179" cy="1696057"/>
                <a:chOff x="7784958" y="5162255"/>
                <a:chExt cx="4581179" cy="1696057"/>
              </a:xfrm>
            </p:grpSpPr>
            <p:sp>
              <p:nvSpPr>
                <p:cNvPr id="16" name="文本框 15">
                  <a:extLst>
                    <a:ext uri="{FF2B5EF4-FFF2-40B4-BE49-F238E27FC236}">
                      <a16:creationId xmlns:a16="http://schemas.microsoft.com/office/drawing/2014/main" id="{FE61617A-E25B-4EEC-8B5C-F634923FAC09}"/>
                    </a:ext>
                  </a:extLst>
                </p:cNvPr>
                <p:cNvSpPr txBox="1"/>
                <p:nvPr/>
              </p:nvSpPr>
              <p:spPr>
                <a:xfrm>
                  <a:off x="8048242" y="6211981"/>
                  <a:ext cx="4317895"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上图：每个数据流使用单独的</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连接</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下图：</a:t>
                  </a:r>
                  <a:r>
                    <a:rPr lang="zh-CN" altLang="en-US" dirty="0">
                      <a:solidFill>
                        <a:srgbClr val="C00000"/>
                      </a:solidFill>
                      <a:latin typeface="微软雅黑" panose="020B0503020204020204" pitchFamily="34" charset="-122"/>
                      <a:ea typeface="微软雅黑" panose="020B0503020204020204" pitchFamily="34" charset="-122"/>
                    </a:rPr>
                    <a:t>多个数据流复用一个</a:t>
                  </a:r>
                  <a:r>
                    <a:rPr lang="en-US" altLang="zh-CN" dirty="0">
                      <a:solidFill>
                        <a:srgbClr val="C00000"/>
                      </a:solidFill>
                      <a:latin typeface="微软雅黑" panose="020B0503020204020204" pitchFamily="34" charset="-122"/>
                      <a:ea typeface="微软雅黑" panose="020B0503020204020204" pitchFamily="34" charset="-122"/>
                    </a:rPr>
                    <a:t>TCP</a:t>
                  </a:r>
                  <a:r>
                    <a:rPr lang="zh-CN" altLang="en-US" dirty="0">
                      <a:solidFill>
                        <a:srgbClr val="C00000"/>
                      </a:solidFill>
                      <a:latin typeface="微软雅黑" panose="020B0503020204020204" pitchFamily="34" charset="-122"/>
                      <a:ea typeface="微软雅黑" panose="020B0503020204020204" pitchFamily="34" charset="-122"/>
                    </a:rPr>
                    <a:t>连接</a:t>
                  </a:r>
                </a:p>
              </p:txBody>
            </p:sp>
            <p:grpSp>
              <p:nvGrpSpPr>
                <p:cNvPr id="9" name="组合 8">
                  <a:extLst>
                    <a:ext uri="{FF2B5EF4-FFF2-40B4-BE49-F238E27FC236}">
                      <a16:creationId xmlns:a16="http://schemas.microsoft.com/office/drawing/2014/main" id="{71200F47-16C2-47ED-95EF-FB831DD126A0}"/>
                    </a:ext>
                  </a:extLst>
                </p:cNvPr>
                <p:cNvGrpSpPr/>
                <p:nvPr/>
              </p:nvGrpSpPr>
              <p:grpSpPr>
                <a:xfrm>
                  <a:off x="7784958" y="5162255"/>
                  <a:ext cx="4417756" cy="1108852"/>
                  <a:chOff x="7784958" y="5162255"/>
                  <a:chExt cx="4417756" cy="1108852"/>
                </a:xfrm>
              </p:grpSpPr>
              <p:grpSp>
                <p:nvGrpSpPr>
                  <p:cNvPr id="49" name="组合 48">
                    <a:extLst>
                      <a:ext uri="{FF2B5EF4-FFF2-40B4-BE49-F238E27FC236}">
                        <a16:creationId xmlns:a16="http://schemas.microsoft.com/office/drawing/2014/main" id="{105F8444-2815-419A-8D1B-DB536A05734F}"/>
                      </a:ext>
                    </a:extLst>
                  </p:cNvPr>
                  <p:cNvGrpSpPr/>
                  <p:nvPr/>
                </p:nvGrpSpPr>
                <p:grpSpPr>
                  <a:xfrm>
                    <a:off x="7784958" y="5266722"/>
                    <a:ext cx="4417756" cy="1004385"/>
                    <a:chOff x="7755552" y="4227407"/>
                    <a:chExt cx="4417756" cy="1004385"/>
                  </a:xfrm>
                </p:grpSpPr>
                <p:grpSp>
                  <p:nvGrpSpPr>
                    <p:cNvPr id="50" name="组合 49">
                      <a:extLst>
                        <a:ext uri="{FF2B5EF4-FFF2-40B4-BE49-F238E27FC236}">
                          <a16:creationId xmlns:a16="http://schemas.microsoft.com/office/drawing/2014/main" id="{E7F99B8E-F618-467C-8E94-41854E91B9B8}"/>
                        </a:ext>
                      </a:extLst>
                    </p:cNvPr>
                    <p:cNvGrpSpPr/>
                    <p:nvPr/>
                  </p:nvGrpSpPr>
                  <p:grpSpPr>
                    <a:xfrm>
                      <a:off x="8018835" y="4227407"/>
                      <a:ext cx="3988518" cy="629787"/>
                      <a:chOff x="8536308" y="4604897"/>
                      <a:chExt cx="3548703" cy="453759"/>
                    </a:xfrm>
                  </p:grpSpPr>
                  <p:sp>
                    <p:nvSpPr>
                      <p:cNvPr id="53" name="iconfont-11899-5650918">
                        <a:extLst>
                          <a:ext uri="{FF2B5EF4-FFF2-40B4-BE49-F238E27FC236}">
                            <a16:creationId xmlns:a16="http://schemas.microsoft.com/office/drawing/2014/main" id="{9DE0FCF7-EAC6-43E0-9B65-7EF03155FA6D}"/>
                          </a:ext>
                        </a:extLst>
                      </p:cNvPr>
                      <p:cNvSpPr/>
                      <p:nvPr/>
                    </p:nvSpPr>
                    <p:spPr>
                      <a:xfrm>
                        <a:off x="11475326" y="4640497"/>
                        <a:ext cx="609685" cy="377677"/>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79977" h="431649">
                            <a:moveTo>
                              <a:pt x="284159" y="321285"/>
                            </a:moveTo>
                            <a:lnTo>
                              <a:pt x="449017" y="321285"/>
                            </a:lnTo>
                            <a:cubicBezTo>
                              <a:pt x="457117" y="321285"/>
                              <a:pt x="463615" y="327771"/>
                              <a:pt x="463615" y="335857"/>
                            </a:cubicBezTo>
                            <a:cubicBezTo>
                              <a:pt x="463615" y="343854"/>
                              <a:pt x="457117" y="350429"/>
                              <a:pt x="449017" y="350429"/>
                            </a:cubicBezTo>
                            <a:lnTo>
                              <a:pt x="284159" y="350429"/>
                            </a:lnTo>
                            <a:cubicBezTo>
                              <a:pt x="276058" y="350429"/>
                              <a:pt x="269560" y="343854"/>
                              <a:pt x="269560" y="335857"/>
                            </a:cubicBezTo>
                            <a:cubicBezTo>
                              <a:pt x="269560" y="327771"/>
                              <a:pt x="276058" y="321285"/>
                              <a:pt x="284159" y="321285"/>
                            </a:cubicBezTo>
                            <a:close/>
                            <a:moveTo>
                              <a:pt x="149563" y="317121"/>
                            </a:moveTo>
                            <a:cubicBezTo>
                              <a:pt x="159832" y="317121"/>
                              <a:pt x="168157" y="325462"/>
                              <a:pt x="168157" y="335751"/>
                            </a:cubicBezTo>
                            <a:cubicBezTo>
                              <a:pt x="168157" y="346040"/>
                              <a:pt x="159832" y="354381"/>
                              <a:pt x="149563" y="354381"/>
                            </a:cubicBezTo>
                            <a:cubicBezTo>
                              <a:pt x="139294" y="354381"/>
                              <a:pt x="130969" y="346040"/>
                              <a:pt x="130969" y="335751"/>
                            </a:cubicBezTo>
                            <a:cubicBezTo>
                              <a:pt x="130969" y="325462"/>
                              <a:pt x="139294" y="317121"/>
                              <a:pt x="149563" y="317121"/>
                            </a:cubicBezTo>
                            <a:close/>
                            <a:moveTo>
                              <a:pt x="84367" y="268658"/>
                            </a:moveTo>
                            <a:cubicBezTo>
                              <a:pt x="53841" y="268658"/>
                              <a:pt x="29012" y="293365"/>
                              <a:pt x="29012" y="323848"/>
                            </a:cubicBezTo>
                            <a:lnTo>
                              <a:pt x="29012" y="347577"/>
                            </a:lnTo>
                            <a:cubicBezTo>
                              <a:pt x="29012" y="377882"/>
                              <a:pt x="53841" y="402677"/>
                              <a:pt x="84367" y="402677"/>
                            </a:cubicBezTo>
                            <a:lnTo>
                              <a:pt x="495699" y="402677"/>
                            </a:lnTo>
                            <a:cubicBezTo>
                              <a:pt x="526136" y="402677"/>
                              <a:pt x="550876" y="377971"/>
                              <a:pt x="550876" y="347577"/>
                            </a:cubicBezTo>
                            <a:lnTo>
                              <a:pt x="550876" y="323759"/>
                            </a:lnTo>
                            <a:cubicBezTo>
                              <a:pt x="550876" y="320293"/>
                              <a:pt x="550520" y="317005"/>
                              <a:pt x="549986" y="313627"/>
                            </a:cubicBezTo>
                            <a:lnTo>
                              <a:pt x="548206" y="306695"/>
                            </a:lnTo>
                            <a:cubicBezTo>
                              <a:pt x="540909" y="284655"/>
                              <a:pt x="520173" y="268658"/>
                              <a:pt x="495699" y="268658"/>
                            </a:cubicBezTo>
                            <a:close/>
                            <a:moveTo>
                              <a:pt x="140345" y="29150"/>
                            </a:moveTo>
                            <a:cubicBezTo>
                              <a:pt x="118896" y="29150"/>
                              <a:pt x="100208" y="43636"/>
                              <a:pt x="95046" y="64432"/>
                            </a:cubicBezTo>
                            <a:lnTo>
                              <a:pt x="46989" y="248485"/>
                            </a:lnTo>
                            <a:cubicBezTo>
                              <a:pt x="58202" y="242797"/>
                              <a:pt x="70928" y="239598"/>
                              <a:pt x="84367" y="239598"/>
                            </a:cubicBezTo>
                            <a:lnTo>
                              <a:pt x="495610" y="239598"/>
                            </a:lnTo>
                            <a:cubicBezTo>
                              <a:pt x="509138" y="239598"/>
                              <a:pt x="521864" y="242886"/>
                              <a:pt x="533255" y="248574"/>
                            </a:cubicBezTo>
                            <a:lnTo>
                              <a:pt x="486444" y="65320"/>
                            </a:lnTo>
                            <a:cubicBezTo>
                              <a:pt x="481371" y="43991"/>
                              <a:pt x="462594" y="29150"/>
                              <a:pt x="440879" y="29150"/>
                            </a:cubicBezTo>
                            <a:close/>
                            <a:moveTo>
                              <a:pt x="140345" y="0"/>
                            </a:moveTo>
                            <a:lnTo>
                              <a:pt x="440790" y="0"/>
                            </a:lnTo>
                            <a:cubicBezTo>
                              <a:pt x="476121" y="0"/>
                              <a:pt x="506379" y="23906"/>
                              <a:pt x="514566" y="58300"/>
                            </a:cubicBezTo>
                            <a:lnTo>
                              <a:pt x="576061" y="298342"/>
                            </a:lnTo>
                            <a:cubicBezTo>
                              <a:pt x="578553" y="306429"/>
                              <a:pt x="579977" y="314961"/>
                              <a:pt x="579977" y="323848"/>
                            </a:cubicBezTo>
                            <a:lnTo>
                              <a:pt x="579977" y="347577"/>
                            </a:lnTo>
                            <a:cubicBezTo>
                              <a:pt x="579977" y="393879"/>
                              <a:pt x="542244" y="431649"/>
                              <a:pt x="495699" y="431649"/>
                            </a:cubicBezTo>
                            <a:lnTo>
                              <a:pt x="84367" y="431649"/>
                            </a:lnTo>
                            <a:cubicBezTo>
                              <a:pt x="37822" y="431649"/>
                              <a:pt x="0" y="393968"/>
                              <a:pt x="0" y="347577"/>
                            </a:cubicBezTo>
                            <a:lnTo>
                              <a:pt x="0" y="323848"/>
                            </a:lnTo>
                            <a:cubicBezTo>
                              <a:pt x="0" y="317360"/>
                              <a:pt x="801" y="310961"/>
                              <a:pt x="2225" y="304740"/>
                            </a:cubicBezTo>
                            <a:cubicBezTo>
                              <a:pt x="2225" y="304563"/>
                              <a:pt x="2225" y="304296"/>
                              <a:pt x="2314" y="304029"/>
                            </a:cubicBezTo>
                            <a:lnTo>
                              <a:pt x="66746" y="57233"/>
                            </a:lnTo>
                            <a:cubicBezTo>
                              <a:pt x="75289" y="23551"/>
                              <a:pt x="105458" y="0"/>
                              <a:pt x="140345" y="0"/>
                            </a:cubicBezTo>
                            <a:close/>
                          </a:path>
                        </a:pathLst>
                      </a:cu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4" name="iconfont-11899-5650918">
                        <a:extLst>
                          <a:ext uri="{FF2B5EF4-FFF2-40B4-BE49-F238E27FC236}">
                            <a16:creationId xmlns:a16="http://schemas.microsoft.com/office/drawing/2014/main" id="{8582DC0C-D73A-4FB1-B6FF-A456D82A0223}"/>
                          </a:ext>
                        </a:extLst>
                      </p:cNvPr>
                      <p:cNvSpPr/>
                      <p:nvPr/>
                    </p:nvSpPr>
                    <p:spPr>
                      <a:xfrm>
                        <a:off x="8536308" y="4604897"/>
                        <a:ext cx="322531" cy="453759"/>
                      </a:xfrm>
                      <a:custGeom>
                        <a:avLst/>
                        <a:gdLst>
                          <a:gd name="T0" fmla="*/ 649 w 7781"/>
                          <a:gd name="T1" fmla="*/ 0 h 10375"/>
                          <a:gd name="T2" fmla="*/ 7132 w 7781"/>
                          <a:gd name="T3" fmla="*/ 0 h 10375"/>
                          <a:gd name="T4" fmla="*/ 7781 w 7781"/>
                          <a:gd name="T5" fmla="*/ 649 h 10375"/>
                          <a:gd name="T6" fmla="*/ 7781 w 7781"/>
                          <a:gd name="T7" fmla="*/ 9726 h 10375"/>
                          <a:gd name="T8" fmla="*/ 7132 w 7781"/>
                          <a:gd name="T9" fmla="*/ 10375 h 10375"/>
                          <a:gd name="T10" fmla="*/ 649 w 7781"/>
                          <a:gd name="T11" fmla="*/ 10375 h 10375"/>
                          <a:gd name="T12" fmla="*/ 0 w 7781"/>
                          <a:gd name="T13" fmla="*/ 9726 h 10375"/>
                          <a:gd name="T14" fmla="*/ 0 w 7781"/>
                          <a:gd name="T15" fmla="*/ 649 h 10375"/>
                          <a:gd name="T16" fmla="*/ 649 w 7781"/>
                          <a:gd name="T17" fmla="*/ 0 h 10375"/>
                          <a:gd name="T18" fmla="*/ 1297 w 7781"/>
                          <a:gd name="T19" fmla="*/ 1296 h 10375"/>
                          <a:gd name="T20" fmla="*/ 1297 w 7781"/>
                          <a:gd name="T21" fmla="*/ 8429 h 10375"/>
                          <a:gd name="T22" fmla="*/ 6485 w 7781"/>
                          <a:gd name="T23" fmla="*/ 8429 h 10375"/>
                          <a:gd name="T24" fmla="*/ 6485 w 7781"/>
                          <a:gd name="T25" fmla="*/ 1296 h 10375"/>
                          <a:gd name="T26" fmla="*/ 1297 w 7781"/>
                          <a:gd name="T27" fmla="*/ 1296 h 10375"/>
                          <a:gd name="T28" fmla="*/ 3891 w 7781"/>
                          <a:gd name="T29" fmla="*/ 8915 h 10375"/>
                          <a:gd name="T30" fmla="*/ 3405 w 7781"/>
                          <a:gd name="T31" fmla="*/ 9401 h 10375"/>
                          <a:gd name="T32" fmla="*/ 3891 w 7781"/>
                          <a:gd name="T33" fmla="*/ 9888 h 10375"/>
                          <a:gd name="T34" fmla="*/ 4377 w 7781"/>
                          <a:gd name="T35" fmla="*/ 9401 h 10375"/>
                          <a:gd name="T36" fmla="*/ 3891 w 7781"/>
                          <a:gd name="T37" fmla="*/ 8915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81" h="10375">
                            <a:moveTo>
                              <a:pt x="649" y="0"/>
                            </a:moveTo>
                            <a:lnTo>
                              <a:pt x="7132" y="0"/>
                            </a:lnTo>
                            <a:cubicBezTo>
                              <a:pt x="7490" y="0"/>
                              <a:pt x="7781" y="290"/>
                              <a:pt x="7781" y="649"/>
                            </a:cubicBezTo>
                            <a:lnTo>
                              <a:pt x="7781" y="9726"/>
                            </a:lnTo>
                            <a:cubicBezTo>
                              <a:pt x="7781" y="10084"/>
                              <a:pt x="7491" y="10375"/>
                              <a:pt x="7132" y="10375"/>
                            </a:cubicBezTo>
                            <a:lnTo>
                              <a:pt x="649" y="10375"/>
                            </a:lnTo>
                            <a:cubicBezTo>
                              <a:pt x="291" y="10375"/>
                              <a:pt x="0" y="10085"/>
                              <a:pt x="0" y="9726"/>
                            </a:cubicBezTo>
                            <a:lnTo>
                              <a:pt x="0" y="649"/>
                            </a:lnTo>
                            <a:cubicBezTo>
                              <a:pt x="1" y="290"/>
                              <a:pt x="291" y="0"/>
                              <a:pt x="649" y="0"/>
                            </a:cubicBezTo>
                            <a:close/>
                            <a:moveTo>
                              <a:pt x="1297" y="1296"/>
                            </a:moveTo>
                            <a:lnTo>
                              <a:pt x="1297" y="8429"/>
                            </a:lnTo>
                            <a:lnTo>
                              <a:pt x="6485" y="8429"/>
                            </a:lnTo>
                            <a:lnTo>
                              <a:pt x="6485" y="1296"/>
                            </a:lnTo>
                            <a:lnTo>
                              <a:pt x="1297" y="1296"/>
                            </a:lnTo>
                            <a:close/>
                            <a:moveTo>
                              <a:pt x="3891" y="8915"/>
                            </a:moveTo>
                            <a:cubicBezTo>
                              <a:pt x="3622" y="8915"/>
                              <a:pt x="3405" y="9133"/>
                              <a:pt x="3405" y="9401"/>
                            </a:cubicBezTo>
                            <a:cubicBezTo>
                              <a:pt x="3405" y="9670"/>
                              <a:pt x="3622" y="9888"/>
                              <a:pt x="3891" y="9888"/>
                            </a:cubicBezTo>
                            <a:cubicBezTo>
                              <a:pt x="4160" y="9888"/>
                              <a:pt x="4377" y="9670"/>
                              <a:pt x="4377" y="9401"/>
                            </a:cubicBezTo>
                            <a:cubicBezTo>
                              <a:pt x="4377" y="9133"/>
                              <a:pt x="4160" y="8915"/>
                              <a:pt x="3891" y="8915"/>
                            </a:cubicBezTo>
                            <a:close/>
                          </a:path>
                        </a:pathLst>
                      </a:cu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51" name="文本框 50">
                      <a:extLst>
                        <a:ext uri="{FF2B5EF4-FFF2-40B4-BE49-F238E27FC236}">
                          <a16:creationId xmlns:a16="http://schemas.microsoft.com/office/drawing/2014/main" id="{CA29AC13-1513-481E-BC95-E33F7517B049}"/>
                        </a:ext>
                      </a:extLst>
                    </p:cNvPr>
                    <p:cNvSpPr txBox="1"/>
                    <p:nvPr/>
                  </p:nvSpPr>
                  <p:spPr>
                    <a:xfrm>
                      <a:off x="7755552" y="4862460"/>
                      <a:ext cx="9383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客户端</a:t>
                      </a:r>
                    </a:p>
                  </p:txBody>
                </p:sp>
                <p:sp>
                  <p:nvSpPr>
                    <p:cNvPr id="52" name="文本框 51">
                      <a:extLst>
                        <a:ext uri="{FF2B5EF4-FFF2-40B4-BE49-F238E27FC236}">
                          <a16:creationId xmlns:a16="http://schemas.microsoft.com/office/drawing/2014/main" id="{05668A78-32F1-4FAB-B80E-5B99102D156F}"/>
                        </a:ext>
                      </a:extLst>
                    </p:cNvPr>
                    <p:cNvSpPr txBox="1"/>
                    <p:nvPr/>
                  </p:nvSpPr>
                  <p:spPr>
                    <a:xfrm>
                      <a:off x="11234921" y="4777491"/>
                      <a:ext cx="9383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服务器</a:t>
                      </a:r>
                    </a:p>
                  </p:txBody>
                </p:sp>
              </p:grpSp>
              <p:grpSp>
                <p:nvGrpSpPr>
                  <p:cNvPr id="55" name="组合 54">
                    <a:extLst>
                      <a:ext uri="{FF2B5EF4-FFF2-40B4-BE49-F238E27FC236}">
                        <a16:creationId xmlns:a16="http://schemas.microsoft.com/office/drawing/2014/main" id="{9D8E6B1E-BC9D-407C-A624-8E86DB21108C}"/>
                      </a:ext>
                    </a:extLst>
                  </p:cNvPr>
                  <p:cNvGrpSpPr/>
                  <p:nvPr/>
                </p:nvGrpSpPr>
                <p:grpSpPr>
                  <a:xfrm>
                    <a:off x="8563873" y="5162255"/>
                    <a:ext cx="2807808" cy="1031879"/>
                    <a:chOff x="8563873" y="4022527"/>
                    <a:chExt cx="2807808" cy="1031879"/>
                  </a:xfrm>
                </p:grpSpPr>
                <p:grpSp>
                  <p:nvGrpSpPr>
                    <p:cNvPr id="56" name="组合 55">
                      <a:extLst>
                        <a:ext uri="{FF2B5EF4-FFF2-40B4-BE49-F238E27FC236}">
                          <a16:creationId xmlns:a16="http://schemas.microsoft.com/office/drawing/2014/main" id="{8F14D020-9591-4BD3-AA04-EBBED316460C}"/>
                        </a:ext>
                      </a:extLst>
                    </p:cNvPr>
                    <p:cNvGrpSpPr/>
                    <p:nvPr/>
                  </p:nvGrpSpPr>
                  <p:grpSpPr>
                    <a:xfrm>
                      <a:off x="10376677" y="4022527"/>
                      <a:ext cx="991307" cy="307777"/>
                      <a:chOff x="10376677" y="4022527"/>
                      <a:chExt cx="991307" cy="307777"/>
                    </a:xfrm>
                  </p:grpSpPr>
                  <p:sp>
                    <p:nvSpPr>
                      <p:cNvPr id="66" name="iconfont-11899-5651503">
                        <a:extLst>
                          <a:ext uri="{FF2B5EF4-FFF2-40B4-BE49-F238E27FC236}">
                            <a16:creationId xmlns:a16="http://schemas.microsoft.com/office/drawing/2014/main" id="{3C445B88-06C3-4DFA-A1EB-30C5D7B55930}"/>
                          </a:ext>
                        </a:extLst>
                      </p:cNvPr>
                      <p:cNvSpPr/>
                      <p:nvPr/>
                    </p:nvSpPr>
                    <p:spPr>
                      <a:xfrm>
                        <a:off x="10376677" y="4056455"/>
                        <a:ext cx="239602" cy="270697"/>
                      </a:xfrm>
                      <a:custGeom>
                        <a:avLst/>
                        <a:gdLst>
                          <a:gd name="T0" fmla="*/ 5906 w 10377"/>
                          <a:gd name="T1" fmla="*/ 7938 h 10377"/>
                          <a:gd name="T2" fmla="*/ 4285 w 10377"/>
                          <a:gd name="T3" fmla="*/ 5912 h 10377"/>
                          <a:gd name="T4" fmla="*/ 3243 w 10377"/>
                          <a:gd name="T5" fmla="*/ 5796 h 10377"/>
                          <a:gd name="T6" fmla="*/ 3127 w 10377"/>
                          <a:gd name="T7" fmla="*/ 5912 h 10377"/>
                          <a:gd name="T8" fmla="*/ 741 w 10377"/>
                          <a:gd name="T9" fmla="*/ 8895 h 10377"/>
                          <a:gd name="T10" fmla="*/ 9636 w 10377"/>
                          <a:gd name="T11" fmla="*/ 8895 h 10377"/>
                          <a:gd name="T12" fmla="*/ 8005 w 10377"/>
                          <a:gd name="T13" fmla="*/ 6721 h 10377"/>
                          <a:gd name="T14" fmla="*/ 6967 w 10377"/>
                          <a:gd name="T15" fmla="*/ 6572 h 10377"/>
                          <a:gd name="T16" fmla="*/ 6818 w 10377"/>
                          <a:gd name="T17" fmla="*/ 6721 h 10377"/>
                          <a:gd name="T18" fmla="*/ 5906 w 10377"/>
                          <a:gd name="T19" fmla="*/ 7938 h 10377"/>
                          <a:gd name="T20" fmla="*/ 741 w 10377"/>
                          <a:gd name="T21" fmla="*/ 0 h 10377"/>
                          <a:gd name="T22" fmla="*/ 9636 w 10377"/>
                          <a:gd name="T23" fmla="*/ 0 h 10377"/>
                          <a:gd name="T24" fmla="*/ 10377 w 10377"/>
                          <a:gd name="T25" fmla="*/ 741 h 10377"/>
                          <a:gd name="T26" fmla="*/ 10377 w 10377"/>
                          <a:gd name="T27" fmla="*/ 9636 h 10377"/>
                          <a:gd name="T28" fmla="*/ 9636 w 10377"/>
                          <a:gd name="T29" fmla="*/ 10377 h 10377"/>
                          <a:gd name="T30" fmla="*/ 741 w 10377"/>
                          <a:gd name="T31" fmla="*/ 10377 h 10377"/>
                          <a:gd name="T32" fmla="*/ 0 w 10377"/>
                          <a:gd name="T33" fmla="*/ 9636 h 10377"/>
                          <a:gd name="T34" fmla="*/ 0 w 10377"/>
                          <a:gd name="T35" fmla="*/ 741 h 10377"/>
                          <a:gd name="T36" fmla="*/ 741 w 10377"/>
                          <a:gd name="T37" fmla="*/ 0 h 10377"/>
                          <a:gd name="T38" fmla="*/ 7412 w 10377"/>
                          <a:gd name="T39" fmla="*/ 4447 h 10377"/>
                          <a:gd name="T40" fmla="*/ 8895 w 10377"/>
                          <a:gd name="T41" fmla="*/ 2965 h 10377"/>
                          <a:gd name="T42" fmla="*/ 7412 w 10377"/>
                          <a:gd name="T43" fmla="*/ 1482 h 10377"/>
                          <a:gd name="T44" fmla="*/ 5930 w 10377"/>
                          <a:gd name="T45" fmla="*/ 2965 h 10377"/>
                          <a:gd name="T46" fmla="*/ 7412 w 10377"/>
                          <a:gd name="T47" fmla="*/ 4447 h 10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77" h="10377">
                            <a:moveTo>
                              <a:pt x="5906" y="7938"/>
                            </a:moveTo>
                            <a:lnTo>
                              <a:pt x="4285" y="5912"/>
                            </a:lnTo>
                            <a:cubicBezTo>
                              <a:pt x="4028" y="5592"/>
                              <a:pt x="3562" y="5541"/>
                              <a:pt x="3243" y="5796"/>
                            </a:cubicBezTo>
                            <a:cubicBezTo>
                              <a:pt x="3201" y="5830"/>
                              <a:pt x="3162" y="5870"/>
                              <a:pt x="3127" y="5912"/>
                            </a:cubicBezTo>
                            <a:lnTo>
                              <a:pt x="741" y="8895"/>
                            </a:lnTo>
                            <a:lnTo>
                              <a:pt x="9636" y="8895"/>
                            </a:lnTo>
                            <a:lnTo>
                              <a:pt x="8005" y="6721"/>
                            </a:lnTo>
                            <a:cubicBezTo>
                              <a:pt x="7760" y="6393"/>
                              <a:pt x="7295" y="6327"/>
                              <a:pt x="6967" y="6572"/>
                            </a:cubicBezTo>
                            <a:cubicBezTo>
                              <a:pt x="6911" y="6615"/>
                              <a:pt x="6861" y="6665"/>
                              <a:pt x="6818" y="6721"/>
                            </a:cubicBezTo>
                            <a:lnTo>
                              <a:pt x="5906" y="7938"/>
                            </a:lnTo>
                            <a:close/>
                            <a:moveTo>
                              <a:pt x="741" y="0"/>
                            </a:moveTo>
                            <a:lnTo>
                              <a:pt x="9636" y="0"/>
                            </a:lnTo>
                            <a:cubicBezTo>
                              <a:pt x="10045" y="0"/>
                              <a:pt x="10377" y="331"/>
                              <a:pt x="10377" y="741"/>
                            </a:cubicBezTo>
                            <a:lnTo>
                              <a:pt x="10377" y="9636"/>
                            </a:lnTo>
                            <a:cubicBezTo>
                              <a:pt x="10377" y="10045"/>
                              <a:pt x="10046" y="10377"/>
                              <a:pt x="9636" y="10377"/>
                            </a:cubicBezTo>
                            <a:lnTo>
                              <a:pt x="741" y="10377"/>
                            </a:lnTo>
                            <a:cubicBezTo>
                              <a:pt x="332" y="10377"/>
                              <a:pt x="0" y="10046"/>
                              <a:pt x="0" y="9636"/>
                            </a:cubicBezTo>
                            <a:lnTo>
                              <a:pt x="0" y="741"/>
                            </a:lnTo>
                            <a:cubicBezTo>
                              <a:pt x="0" y="332"/>
                              <a:pt x="332" y="0"/>
                              <a:pt x="741" y="0"/>
                            </a:cubicBezTo>
                            <a:close/>
                            <a:moveTo>
                              <a:pt x="7412" y="4447"/>
                            </a:moveTo>
                            <a:cubicBezTo>
                              <a:pt x="8231" y="4447"/>
                              <a:pt x="8895" y="3783"/>
                              <a:pt x="8895" y="2965"/>
                            </a:cubicBezTo>
                            <a:cubicBezTo>
                              <a:pt x="8895" y="2146"/>
                              <a:pt x="8231" y="1482"/>
                              <a:pt x="7412" y="1482"/>
                            </a:cubicBezTo>
                            <a:cubicBezTo>
                              <a:pt x="6593" y="1482"/>
                              <a:pt x="5930" y="2146"/>
                              <a:pt x="5930" y="2965"/>
                            </a:cubicBezTo>
                            <a:cubicBezTo>
                              <a:pt x="5930" y="3783"/>
                              <a:pt x="6593" y="4447"/>
                              <a:pt x="7412" y="444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文本框 66">
                        <a:extLst>
                          <a:ext uri="{FF2B5EF4-FFF2-40B4-BE49-F238E27FC236}">
                            <a16:creationId xmlns:a16="http://schemas.microsoft.com/office/drawing/2014/main" id="{417C7D37-0828-48EB-8687-E7DDD025BF15}"/>
                          </a:ext>
                        </a:extLst>
                      </p:cNvPr>
                      <p:cNvSpPr txBox="1"/>
                      <p:nvPr/>
                    </p:nvSpPr>
                    <p:spPr>
                      <a:xfrm>
                        <a:off x="10571605" y="4022527"/>
                        <a:ext cx="796379"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图片</a:t>
                        </a:r>
                        <a:r>
                          <a:rPr lang="en-US" altLang="zh-CN" sz="1400" dirty="0">
                            <a:latin typeface="微软雅黑" panose="020B0503020204020204" pitchFamily="34" charset="-122"/>
                            <a:ea typeface="微软雅黑" panose="020B0503020204020204" pitchFamily="34" charset="-122"/>
                          </a:rPr>
                          <a:t>1</a:t>
                        </a:r>
                        <a:endParaRPr lang="zh-CN" altLang="en-US" sz="1400" dirty="0">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64824A3C-FB40-4FC6-A279-71F5C71B4170}"/>
                        </a:ext>
                      </a:extLst>
                    </p:cNvPr>
                    <p:cNvGrpSpPr/>
                    <p:nvPr/>
                  </p:nvGrpSpPr>
                  <p:grpSpPr>
                    <a:xfrm>
                      <a:off x="10376677" y="4364986"/>
                      <a:ext cx="991307" cy="307777"/>
                      <a:chOff x="10376677" y="4043309"/>
                      <a:chExt cx="991307" cy="307777"/>
                    </a:xfrm>
                  </p:grpSpPr>
                  <p:sp>
                    <p:nvSpPr>
                      <p:cNvPr id="64" name="iconfont-11899-5651503">
                        <a:extLst>
                          <a:ext uri="{FF2B5EF4-FFF2-40B4-BE49-F238E27FC236}">
                            <a16:creationId xmlns:a16="http://schemas.microsoft.com/office/drawing/2014/main" id="{A63DD20F-8BAF-4A93-AB5F-4BD71E566BF0}"/>
                          </a:ext>
                        </a:extLst>
                      </p:cNvPr>
                      <p:cNvSpPr/>
                      <p:nvPr/>
                    </p:nvSpPr>
                    <p:spPr>
                      <a:xfrm>
                        <a:off x="10376677" y="4075929"/>
                        <a:ext cx="239602" cy="270697"/>
                      </a:xfrm>
                      <a:custGeom>
                        <a:avLst/>
                        <a:gdLst>
                          <a:gd name="T0" fmla="*/ 5906 w 10377"/>
                          <a:gd name="T1" fmla="*/ 7938 h 10377"/>
                          <a:gd name="T2" fmla="*/ 4285 w 10377"/>
                          <a:gd name="T3" fmla="*/ 5912 h 10377"/>
                          <a:gd name="T4" fmla="*/ 3243 w 10377"/>
                          <a:gd name="T5" fmla="*/ 5796 h 10377"/>
                          <a:gd name="T6" fmla="*/ 3127 w 10377"/>
                          <a:gd name="T7" fmla="*/ 5912 h 10377"/>
                          <a:gd name="T8" fmla="*/ 741 w 10377"/>
                          <a:gd name="T9" fmla="*/ 8895 h 10377"/>
                          <a:gd name="T10" fmla="*/ 9636 w 10377"/>
                          <a:gd name="T11" fmla="*/ 8895 h 10377"/>
                          <a:gd name="T12" fmla="*/ 8005 w 10377"/>
                          <a:gd name="T13" fmla="*/ 6721 h 10377"/>
                          <a:gd name="T14" fmla="*/ 6967 w 10377"/>
                          <a:gd name="T15" fmla="*/ 6572 h 10377"/>
                          <a:gd name="T16" fmla="*/ 6818 w 10377"/>
                          <a:gd name="T17" fmla="*/ 6721 h 10377"/>
                          <a:gd name="T18" fmla="*/ 5906 w 10377"/>
                          <a:gd name="T19" fmla="*/ 7938 h 10377"/>
                          <a:gd name="T20" fmla="*/ 741 w 10377"/>
                          <a:gd name="T21" fmla="*/ 0 h 10377"/>
                          <a:gd name="T22" fmla="*/ 9636 w 10377"/>
                          <a:gd name="T23" fmla="*/ 0 h 10377"/>
                          <a:gd name="T24" fmla="*/ 10377 w 10377"/>
                          <a:gd name="T25" fmla="*/ 741 h 10377"/>
                          <a:gd name="T26" fmla="*/ 10377 w 10377"/>
                          <a:gd name="T27" fmla="*/ 9636 h 10377"/>
                          <a:gd name="T28" fmla="*/ 9636 w 10377"/>
                          <a:gd name="T29" fmla="*/ 10377 h 10377"/>
                          <a:gd name="T30" fmla="*/ 741 w 10377"/>
                          <a:gd name="T31" fmla="*/ 10377 h 10377"/>
                          <a:gd name="T32" fmla="*/ 0 w 10377"/>
                          <a:gd name="T33" fmla="*/ 9636 h 10377"/>
                          <a:gd name="T34" fmla="*/ 0 w 10377"/>
                          <a:gd name="T35" fmla="*/ 741 h 10377"/>
                          <a:gd name="T36" fmla="*/ 741 w 10377"/>
                          <a:gd name="T37" fmla="*/ 0 h 10377"/>
                          <a:gd name="T38" fmla="*/ 7412 w 10377"/>
                          <a:gd name="T39" fmla="*/ 4447 h 10377"/>
                          <a:gd name="T40" fmla="*/ 8895 w 10377"/>
                          <a:gd name="T41" fmla="*/ 2965 h 10377"/>
                          <a:gd name="T42" fmla="*/ 7412 w 10377"/>
                          <a:gd name="T43" fmla="*/ 1482 h 10377"/>
                          <a:gd name="T44" fmla="*/ 5930 w 10377"/>
                          <a:gd name="T45" fmla="*/ 2965 h 10377"/>
                          <a:gd name="T46" fmla="*/ 7412 w 10377"/>
                          <a:gd name="T47" fmla="*/ 4447 h 10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77" h="10377">
                            <a:moveTo>
                              <a:pt x="5906" y="7938"/>
                            </a:moveTo>
                            <a:lnTo>
                              <a:pt x="4285" y="5912"/>
                            </a:lnTo>
                            <a:cubicBezTo>
                              <a:pt x="4028" y="5592"/>
                              <a:pt x="3562" y="5541"/>
                              <a:pt x="3243" y="5796"/>
                            </a:cubicBezTo>
                            <a:cubicBezTo>
                              <a:pt x="3201" y="5830"/>
                              <a:pt x="3162" y="5870"/>
                              <a:pt x="3127" y="5912"/>
                            </a:cubicBezTo>
                            <a:lnTo>
                              <a:pt x="741" y="8895"/>
                            </a:lnTo>
                            <a:lnTo>
                              <a:pt x="9636" y="8895"/>
                            </a:lnTo>
                            <a:lnTo>
                              <a:pt x="8005" y="6721"/>
                            </a:lnTo>
                            <a:cubicBezTo>
                              <a:pt x="7760" y="6393"/>
                              <a:pt x="7295" y="6327"/>
                              <a:pt x="6967" y="6572"/>
                            </a:cubicBezTo>
                            <a:cubicBezTo>
                              <a:pt x="6911" y="6615"/>
                              <a:pt x="6861" y="6665"/>
                              <a:pt x="6818" y="6721"/>
                            </a:cubicBezTo>
                            <a:lnTo>
                              <a:pt x="5906" y="7938"/>
                            </a:lnTo>
                            <a:close/>
                            <a:moveTo>
                              <a:pt x="741" y="0"/>
                            </a:moveTo>
                            <a:lnTo>
                              <a:pt x="9636" y="0"/>
                            </a:lnTo>
                            <a:cubicBezTo>
                              <a:pt x="10045" y="0"/>
                              <a:pt x="10377" y="331"/>
                              <a:pt x="10377" y="741"/>
                            </a:cubicBezTo>
                            <a:lnTo>
                              <a:pt x="10377" y="9636"/>
                            </a:lnTo>
                            <a:cubicBezTo>
                              <a:pt x="10377" y="10045"/>
                              <a:pt x="10046" y="10377"/>
                              <a:pt x="9636" y="10377"/>
                            </a:cubicBezTo>
                            <a:lnTo>
                              <a:pt x="741" y="10377"/>
                            </a:lnTo>
                            <a:cubicBezTo>
                              <a:pt x="332" y="10377"/>
                              <a:pt x="0" y="10046"/>
                              <a:pt x="0" y="9636"/>
                            </a:cubicBezTo>
                            <a:lnTo>
                              <a:pt x="0" y="741"/>
                            </a:lnTo>
                            <a:cubicBezTo>
                              <a:pt x="0" y="332"/>
                              <a:pt x="332" y="0"/>
                              <a:pt x="741" y="0"/>
                            </a:cubicBezTo>
                            <a:close/>
                            <a:moveTo>
                              <a:pt x="7412" y="4447"/>
                            </a:moveTo>
                            <a:cubicBezTo>
                              <a:pt x="8231" y="4447"/>
                              <a:pt x="8895" y="3783"/>
                              <a:pt x="8895" y="2965"/>
                            </a:cubicBezTo>
                            <a:cubicBezTo>
                              <a:pt x="8895" y="2146"/>
                              <a:pt x="8231" y="1482"/>
                              <a:pt x="7412" y="1482"/>
                            </a:cubicBezTo>
                            <a:cubicBezTo>
                              <a:pt x="6593" y="1482"/>
                              <a:pt x="5930" y="2146"/>
                              <a:pt x="5930" y="2965"/>
                            </a:cubicBezTo>
                            <a:cubicBezTo>
                              <a:pt x="5930" y="3783"/>
                              <a:pt x="6593" y="4447"/>
                              <a:pt x="7412" y="444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文本框 64">
                        <a:extLst>
                          <a:ext uri="{FF2B5EF4-FFF2-40B4-BE49-F238E27FC236}">
                            <a16:creationId xmlns:a16="http://schemas.microsoft.com/office/drawing/2014/main" id="{4BBE83E7-0D0F-453A-9F4D-36C5F98E1A72}"/>
                          </a:ext>
                        </a:extLst>
                      </p:cNvPr>
                      <p:cNvSpPr txBox="1"/>
                      <p:nvPr/>
                    </p:nvSpPr>
                    <p:spPr>
                      <a:xfrm>
                        <a:off x="10571605" y="4043309"/>
                        <a:ext cx="796379"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图片</a:t>
                        </a:r>
                        <a:r>
                          <a:rPr lang="en-US" altLang="zh-CN" sz="1400" dirty="0">
                            <a:latin typeface="微软雅黑" panose="020B0503020204020204" pitchFamily="34" charset="-122"/>
                            <a:ea typeface="微软雅黑" panose="020B0503020204020204" pitchFamily="34" charset="-122"/>
                          </a:rPr>
                          <a:t>2</a:t>
                        </a:r>
                        <a:endParaRPr lang="zh-CN" altLang="en-US" sz="1400" dirty="0">
                          <a:latin typeface="微软雅黑" panose="020B0503020204020204" pitchFamily="34" charset="-122"/>
                          <a:ea typeface="微软雅黑" panose="020B0503020204020204" pitchFamily="34" charset="-122"/>
                        </a:endParaRPr>
                      </a:p>
                    </p:txBody>
                  </p:sp>
                </p:grpSp>
                <p:grpSp>
                  <p:nvGrpSpPr>
                    <p:cNvPr id="58" name="组合 57">
                      <a:extLst>
                        <a:ext uri="{FF2B5EF4-FFF2-40B4-BE49-F238E27FC236}">
                          <a16:creationId xmlns:a16="http://schemas.microsoft.com/office/drawing/2014/main" id="{2ABD4967-278B-49DC-BE78-EB6A4D3B3EF6}"/>
                        </a:ext>
                      </a:extLst>
                    </p:cNvPr>
                    <p:cNvGrpSpPr/>
                    <p:nvPr/>
                  </p:nvGrpSpPr>
                  <p:grpSpPr>
                    <a:xfrm>
                      <a:off x="10380374" y="4746629"/>
                      <a:ext cx="991307" cy="307777"/>
                      <a:chOff x="10376677" y="4097840"/>
                      <a:chExt cx="991307" cy="307777"/>
                    </a:xfrm>
                  </p:grpSpPr>
                  <p:sp>
                    <p:nvSpPr>
                      <p:cNvPr id="62" name="iconfont-11899-5651503">
                        <a:extLst>
                          <a:ext uri="{FF2B5EF4-FFF2-40B4-BE49-F238E27FC236}">
                            <a16:creationId xmlns:a16="http://schemas.microsoft.com/office/drawing/2014/main" id="{BC9DB3EB-60BE-4611-9656-C3FB928E934C}"/>
                          </a:ext>
                        </a:extLst>
                      </p:cNvPr>
                      <p:cNvSpPr/>
                      <p:nvPr/>
                    </p:nvSpPr>
                    <p:spPr>
                      <a:xfrm>
                        <a:off x="10376677" y="4098848"/>
                        <a:ext cx="239602" cy="270697"/>
                      </a:xfrm>
                      <a:custGeom>
                        <a:avLst/>
                        <a:gdLst>
                          <a:gd name="T0" fmla="*/ 5906 w 10377"/>
                          <a:gd name="T1" fmla="*/ 7938 h 10377"/>
                          <a:gd name="T2" fmla="*/ 4285 w 10377"/>
                          <a:gd name="T3" fmla="*/ 5912 h 10377"/>
                          <a:gd name="T4" fmla="*/ 3243 w 10377"/>
                          <a:gd name="T5" fmla="*/ 5796 h 10377"/>
                          <a:gd name="T6" fmla="*/ 3127 w 10377"/>
                          <a:gd name="T7" fmla="*/ 5912 h 10377"/>
                          <a:gd name="T8" fmla="*/ 741 w 10377"/>
                          <a:gd name="T9" fmla="*/ 8895 h 10377"/>
                          <a:gd name="T10" fmla="*/ 9636 w 10377"/>
                          <a:gd name="T11" fmla="*/ 8895 h 10377"/>
                          <a:gd name="T12" fmla="*/ 8005 w 10377"/>
                          <a:gd name="T13" fmla="*/ 6721 h 10377"/>
                          <a:gd name="T14" fmla="*/ 6967 w 10377"/>
                          <a:gd name="T15" fmla="*/ 6572 h 10377"/>
                          <a:gd name="T16" fmla="*/ 6818 w 10377"/>
                          <a:gd name="T17" fmla="*/ 6721 h 10377"/>
                          <a:gd name="T18" fmla="*/ 5906 w 10377"/>
                          <a:gd name="T19" fmla="*/ 7938 h 10377"/>
                          <a:gd name="T20" fmla="*/ 741 w 10377"/>
                          <a:gd name="T21" fmla="*/ 0 h 10377"/>
                          <a:gd name="T22" fmla="*/ 9636 w 10377"/>
                          <a:gd name="T23" fmla="*/ 0 h 10377"/>
                          <a:gd name="T24" fmla="*/ 10377 w 10377"/>
                          <a:gd name="T25" fmla="*/ 741 h 10377"/>
                          <a:gd name="T26" fmla="*/ 10377 w 10377"/>
                          <a:gd name="T27" fmla="*/ 9636 h 10377"/>
                          <a:gd name="T28" fmla="*/ 9636 w 10377"/>
                          <a:gd name="T29" fmla="*/ 10377 h 10377"/>
                          <a:gd name="T30" fmla="*/ 741 w 10377"/>
                          <a:gd name="T31" fmla="*/ 10377 h 10377"/>
                          <a:gd name="T32" fmla="*/ 0 w 10377"/>
                          <a:gd name="T33" fmla="*/ 9636 h 10377"/>
                          <a:gd name="T34" fmla="*/ 0 w 10377"/>
                          <a:gd name="T35" fmla="*/ 741 h 10377"/>
                          <a:gd name="T36" fmla="*/ 741 w 10377"/>
                          <a:gd name="T37" fmla="*/ 0 h 10377"/>
                          <a:gd name="T38" fmla="*/ 7412 w 10377"/>
                          <a:gd name="T39" fmla="*/ 4447 h 10377"/>
                          <a:gd name="T40" fmla="*/ 8895 w 10377"/>
                          <a:gd name="T41" fmla="*/ 2965 h 10377"/>
                          <a:gd name="T42" fmla="*/ 7412 w 10377"/>
                          <a:gd name="T43" fmla="*/ 1482 h 10377"/>
                          <a:gd name="T44" fmla="*/ 5930 w 10377"/>
                          <a:gd name="T45" fmla="*/ 2965 h 10377"/>
                          <a:gd name="T46" fmla="*/ 7412 w 10377"/>
                          <a:gd name="T47" fmla="*/ 4447 h 10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77" h="10377">
                            <a:moveTo>
                              <a:pt x="5906" y="7938"/>
                            </a:moveTo>
                            <a:lnTo>
                              <a:pt x="4285" y="5912"/>
                            </a:lnTo>
                            <a:cubicBezTo>
                              <a:pt x="4028" y="5592"/>
                              <a:pt x="3562" y="5541"/>
                              <a:pt x="3243" y="5796"/>
                            </a:cubicBezTo>
                            <a:cubicBezTo>
                              <a:pt x="3201" y="5830"/>
                              <a:pt x="3162" y="5870"/>
                              <a:pt x="3127" y="5912"/>
                            </a:cubicBezTo>
                            <a:lnTo>
                              <a:pt x="741" y="8895"/>
                            </a:lnTo>
                            <a:lnTo>
                              <a:pt x="9636" y="8895"/>
                            </a:lnTo>
                            <a:lnTo>
                              <a:pt x="8005" y="6721"/>
                            </a:lnTo>
                            <a:cubicBezTo>
                              <a:pt x="7760" y="6393"/>
                              <a:pt x="7295" y="6327"/>
                              <a:pt x="6967" y="6572"/>
                            </a:cubicBezTo>
                            <a:cubicBezTo>
                              <a:pt x="6911" y="6615"/>
                              <a:pt x="6861" y="6665"/>
                              <a:pt x="6818" y="6721"/>
                            </a:cubicBezTo>
                            <a:lnTo>
                              <a:pt x="5906" y="7938"/>
                            </a:lnTo>
                            <a:close/>
                            <a:moveTo>
                              <a:pt x="741" y="0"/>
                            </a:moveTo>
                            <a:lnTo>
                              <a:pt x="9636" y="0"/>
                            </a:lnTo>
                            <a:cubicBezTo>
                              <a:pt x="10045" y="0"/>
                              <a:pt x="10377" y="331"/>
                              <a:pt x="10377" y="741"/>
                            </a:cubicBezTo>
                            <a:lnTo>
                              <a:pt x="10377" y="9636"/>
                            </a:lnTo>
                            <a:cubicBezTo>
                              <a:pt x="10377" y="10045"/>
                              <a:pt x="10046" y="10377"/>
                              <a:pt x="9636" y="10377"/>
                            </a:cubicBezTo>
                            <a:lnTo>
                              <a:pt x="741" y="10377"/>
                            </a:lnTo>
                            <a:cubicBezTo>
                              <a:pt x="332" y="10377"/>
                              <a:pt x="0" y="10046"/>
                              <a:pt x="0" y="9636"/>
                            </a:cubicBezTo>
                            <a:lnTo>
                              <a:pt x="0" y="741"/>
                            </a:lnTo>
                            <a:cubicBezTo>
                              <a:pt x="0" y="332"/>
                              <a:pt x="332" y="0"/>
                              <a:pt x="741" y="0"/>
                            </a:cubicBezTo>
                            <a:close/>
                            <a:moveTo>
                              <a:pt x="7412" y="4447"/>
                            </a:moveTo>
                            <a:cubicBezTo>
                              <a:pt x="8231" y="4447"/>
                              <a:pt x="8895" y="3783"/>
                              <a:pt x="8895" y="2965"/>
                            </a:cubicBezTo>
                            <a:cubicBezTo>
                              <a:pt x="8895" y="2146"/>
                              <a:pt x="8231" y="1482"/>
                              <a:pt x="7412" y="1482"/>
                            </a:cubicBezTo>
                            <a:cubicBezTo>
                              <a:pt x="6593" y="1482"/>
                              <a:pt x="5930" y="2146"/>
                              <a:pt x="5930" y="2965"/>
                            </a:cubicBezTo>
                            <a:cubicBezTo>
                              <a:pt x="5930" y="3783"/>
                              <a:pt x="6593" y="4447"/>
                              <a:pt x="7412" y="444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文本框 62">
                        <a:extLst>
                          <a:ext uri="{FF2B5EF4-FFF2-40B4-BE49-F238E27FC236}">
                            <a16:creationId xmlns:a16="http://schemas.microsoft.com/office/drawing/2014/main" id="{E0290729-AE57-4ABF-B49F-D3B386F0EF4A}"/>
                          </a:ext>
                        </a:extLst>
                      </p:cNvPr>
                      <p:cNvSpPr txBox="1"/>
                      <p:nvPr/>
                    </p:nvSpPr>
                    <p:spPr>
                      <a:xfrm>
                        <a:off x="10571605" y="4097840"/>
                        <a:ext cx="796379"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图片</a:t>
                        </a:r>
                        <a:r>
                          <a:rPr lang="en-US" altLang="zh-CN" sz="1400" dirty="0">
                            <a:latin typeface="微软雅黑" panose="020B0503020204020204" pitchFamily="34" charset="-122"/>
                            <a:ea typeface="微软雅黑" panose="020B0503020204020204" pitchFamily="34" charset="-122"/>
                          </a:rPr>
                          <a:t>3</a:t>
                        </a:r>
                        <a:endParaRPr lang="zh-CN" altLang="en-US" sz="1400" dirty="0">
                          <a:latin typeface="微软雅黑" panose="020B0503020204020204" pitchFamily="34" charset="-122"/>
                          <a:ea typeface="微软雅黑" panose="020B0503020204020204" pitchFamily="34" charset="-122"/>
                        </a:endParaRPr>
                      </a:p>
                    </p:txBody>
                  </p:sp>
                </p:grpSp>
                <p:cxnSp>
                  <p:nvCxnSpPr>
                    <p:cNvPr id="60" name="直接箭头连接符 59">
                      <a:extLst>
                        <a:ext uri="{FF2B5EF4-FFF2-40B4-BE49-F238E27FC236}">
                          <a16:creationId xmlns:a16="http://schemas.microsoft.com/office/drawing/2014/main" id="{88ABDCB0-9650-4545-A8FF-E518B4A24675}"/>
                        </a:ext>
                      </a:extLst>
                    </p:cNvPr>
                    <p:cNvCxnSpPr/>
                    <p:nvPr/>
                  </p:nvCxnSpPr>
                  <p:spPr>
                    <a:xfrm flipH="1">
                      <a:off x="8563873" y="4510376"/>
                      <a:ext cx="181280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69" name="文本框 68">
                    <a:extLst>
                      <a:ext uri="{FF2B5EF4-FFF2-40B4-BE49-F238E27FC236}">
                        <a16:creationId xmlns:a16="http://schemas.microsoft.com/office/drawing/2014/main" id="{23769B1F-951A-4B6D-8B5C-96E114F2FF0B}"/>
                      </a:ext>
                    </a:extLst>
                  </p:cNvPr>
                  <p:cNvSpPr txBox="1"/>
                  <p:nvPr/>
                </p:nvSpPr>
                <p:spPr>
                  <a:xfrm>
                    <a:off x="8836884" y="5657107"/>
                    <a:ext cx="1450886" cy="338554"/>
                  </a:xfrm>
                  <a:prstGeom prst="rect">
                    <a:avLst/>
                  </a:prstGeom>
                  <a:noFill/>
                </p:spPr>
                <p:txBody>
                  <a:bodyPr wrap="square" rtlCol="0">
                    <a:spAutoFit/>
                  </a:bodyPr>
                  <a:lstStyle/>
                  <a:p>
                    <a:r>
                      <a:rPr lang="en-US" altLang="zh-CN" sz="1600" dirty="0">
                        <a:solidFill>
                          <a:srgbClr val="C00000"/>
                        </a:solidFill>
                        <a:latin typeface="微软雅黑" panose="020B0503020204020204" pitchFamily="34" charset="-122"/>
                        <a:ea typeface="微软雅黑" panose="020B0503020204020204" pitchFamily="34" charset="-122"/>
                      </a:rPr>
                      <a:t>1</a:t>
                    </a:r>
                    <a:r>
                      <a:rPr lang="zh-CN" altLang="en-US" sz="1600" dirty="0">
                        <a:solidFill>
                          <a:srgbClr val="C00000"/>
                        </a:solidFill>
                        <a:latin typeface="微软雅黑" panose="020B0503020204020204" pitchFamily="34" charset="-122"/>
                        <a:ea typeface="微软雅黑" panose="020B0503020204020204" pitchFamily="34" charset="-122"/>
                      </a:rPr>
                      <a:t>个</a:t>
                    </a:r>
                    <a:r>
                      <a:rPr lang="en-US" altLang="zh-CN" sz="1600" dirty="0">
                        <a:solidFill>
                          <a:srgbClr val="C00000"/>
                        </a:solidFill>
                        <a:latin typeface="微软雅黑" panose="020B0503020204020204" pitchFamily="34" charset="-122"/>
                        <a:ea typeface="微软雅黑" panose="020B0503020204020204" pitchFamily="34" charset="-122"/>
                      </a:rPr>
                      <a:t>TCP</a:t>
                    </a:r>
                    <a:r>
                      <a:rPr lang="zh-CN" altLang="en-US" sz="1600" dirty="0">
                        <a:solidFill>
                          <a:srgbClr val="C00000"/>
                        </a:solidFill>
                        <a:latin typeface="微软雅黑" panose="020B0503020204020204" pitchFamily="34" charset="-122"/>
                        <a:ea typeface="微软雅黑" panose="020B0503020204020204" pitchFamily="34" charset="-122"/>
                      </a:rPr>
                      <a:t>连接</a:t>
                    </a:r>
                  </a:p>
                </p:txBody>
              </p:sp>
            </p:grpSp>
          </p:grpSp>
        </p:grpSp>
      </p:grpSp>
      <p:grpSp>
        <p:nvGrpSpPr>
          <p:cNvPr id="24" name="组合 23">
            <a:extLst>
              <a:ext uri="{FF2B5EF4-FFF2-40B4-BE49-F238E27FC236}">
                <a16:creationId xmlns:a16="http://schemas.microsoft.com/office/drawing/2014/main" id="{41EB8CAD-6263-4543-A0D9-0AB268251B0B}"/>
              </a:ext>
            </a:extLst>
          </p:cNvPr>
          <p:cNvGrpSpPr/>
          <p:nvPr/>
        </p:nvGrpSpPr>
        <p:grpSpPr>
          <a:xfrm>
            <a:off x="8053437" y="1466657"/>
            <a:ext cx="3617622" cy="1975333"/>
            <a:chOff x="7954577" y="1326199"/>
            <a:chExt cx="3617622" cy="1975333"/>
          </a:xfrm>
        </p:grpSpPr>
        <p:pic>
          <p:nvPicPr>
            <p:cNvPr id="23" name="图片 22">
              <a:extLst>
                <a:ext uri="{FF2B5EF4-FFF2-40B4-BE49-F238E27FC236}">
                  <a16:creationId xmlns:a16="http://schemas.microsoft.com/office/drawing/2014/main" id="{4ECCF49D-9C45-4EE8-BC12-2F3FD5F44A28}"/>
                </a:ext>
              </a:extLst>
            </p:cNvPr>
            <p:cNvPicPr>
              <a:picLocks noChangeAspect="1"/>
            </p:cNvPicPr>
            <p:nvPr/>
          </p:nvPicPr>
          <p:blipFill rotWithShape="1">
            <a:blip r:embed="rId4"/>
            <a:srcRect b="4116"/>
            <a:stretch/>
          </p:blipFill>
          <p:spPr>
            <a:xfrm>
              <a:off x="7954577" y="1326199"/>
              <a:ext cx="3617622" cy="1631381"/>
            </a:xfrm>
            <a:prstGeom prst="rect">
              <a:avLst/>
            </a:prstGeom>
            <a:ln>
              <a:solidFill>
                <a:schemeClr val="accent1"/>
              </a:solidFill>
            </a:ln>
          </p:spPr>
        </p:pic>
        <p:sp>
          <p:nvSpPr>
            <p:cNvPr id="61" name="文本框 60">
              <a:extLst>
                <a:ext uri="{FF2B5EF4-FFF2-40B4-BE49-F238E27FC236}">
                  <a16:creationId xmlns:a16="http://schemas.microsoft.com/office/drawing/2014/main" id="{14D35C44-9047-48BF-8873-3D46B6BBE794}"/>
                </a:ext>
              </a:extLst>
            </p:cNvPr>
            <p:cNvSpPr txBox="1"/>
            <p:nvPr/>
          </p:nvSpPr>
          <p:spPr>
            <a:xfrm>
              <a:off x="8124717" y="2932200"/>
              <a:ext cx="344524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网页中的多个图片可以同时传输</a:t>
              </a:r>
              <a:endParaRPr lang="zh-CN" altLang="en-US" dirty="0">
                <a:solidFill>
                  <a:srgbClr val="C00000"/>
                </a:solidFill>
                <a:latin typeface="微软雅黑" panose="020B0503020204020204" pitchFamily="34" charset="-122"/>
                <a:ea typeface="微软雅黑" panose="020B0503020204020204" pitchFamily="34" charset="-122"/>
              </a:endParaRPr>
            </a:p>
          </p:txBody>
        </p:sp>
      </p:grpSp>
      <p:sp>
        <p:nvSpPr>
          <p:cNvPr id="59"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6.9.2  QUIC </a:t>
            </a:r>
            <a:endParaRPr kumimoji="1" lang="zh-CN" altLang="en-US" dirty="0"/>
          </a:p>
        </p:txBody>
      </p:sp>
      <p:sp>
        <p:nvSpPr>
          <p:cNvPr id="70"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173</a:t>
            </a:fld>
            <a:endParaRPr kumimoji="1" lang="zh-CN" altLang="en-US" dirty="0"/>
          </a:p>
        </p:txBody>
      </p:sp>
    </p:spTree>
    <p:custDataLst>
      <p:tags r:id="rId1"/>
    </p:custDataLst>
    <p:extLst>
      <p:ext uri="{BB962C8B-B14F-4D97-AF65-F5344CB8AC3E}">
        <p14:creationId xmlns:p14="http://schemas.microsoft.com/office/powerpoint/2010/main" val="37581856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505B82-4842-4DD4-9334-E2C2DEE2C30C}"/>
              </a:ext>
            </a:extLst>
          </p:cNvPr>
          <p:cNvSpPr>
            <a:spLocks noGrp="1"/>
          </p:cNvSpPr>
          <p:nvPr>
            <p:ph type="title"/>
          </p:nvPr>
        </p:nvSpPr>
        <p:spPr/>
        <p:txBody>
          <a:bodyPr>
            <a:normAutofit/>
          </a:bodyPr>
          <a:lstStyle/>
          <a:p>
            <a:pPr>
              <a:lnSpc>
                <a:spcPct val="120000"/>
              </a:lnSpc>
            </a:pPr>
            <a:r>
              <a:rPr kumimoji="1" lang="en-US" altLang="zh-CN" dirty="0"/>
              <a:t>QUIC</a:t>
            </a:r>
            <a:r>
              <a:rPr kumimoji="1" lang="zh-CN" altLang="en-US" dirty="0"/>
              <a:t>在网络体系结构中的位置</a:t>
            </a:r>
            <a:endParaRPr kumimoji="1" lang="en-US" altLang="zh-CN" dirty="0"/>
          </a:p>
        </p:txBody>
      </p:sp>
      <p:sp>
        <p:nvSpPr>
          <p:cNvPr id="4" name="灯片编号占位符 3">
            <a:extLst>
              <a:ext uri="{FF2B5EF4-FFF2-40B4-BE49-F238E27FC236}">
                <a16:creationId xmlns:a16="http://schemas.microsoft.com/office/drawing/2014/main" id="{19E3FE55-E46E-4D11-965B-64C65240158E}"/>
              </a:ext>
            </a:extLst>
          </p:cNvPr>
          <p:cNvSpPr>
            <a:spLocks noGrp="1"/>
          </p:cNvSpPr>
          <p:nvPr>
            <p:ph type="sldNum" sz="quarter" idx="12"/>
          </p:nvPr>
        </p:nvSpPr>
        <p:spPr/>
        <p:txBody>
          <a:bodyPr/>
          <a:lstStyle/>
          <a:p>
            <a:fld id="{8D4D1E41-7A09-AB4A-A4E1-09765ADA2698}" type="slidenum">
              <a:rPr kumimoji="1" lang="zh-CN" altLang="en-US" smtClean="0"/>
              <a:t>174</a:t>
            </a:fld>
            <a:endParaRPr kumimoji="1" lang="zh-CN" altLang="en-US" dirty="0"/>
          </a:p>
        </p:txBody>
      </p:sp>
      <p:grpSp>
        <p:nvGrpSpPr>
          <p:cNvPr id="24" name="组合 23">
            <a:extLst>
              <a:ext uri="{FF2B5EF4-FFF2-40B4-BE49-F238E27FC236}">
                <a16:creationId xmlns:a16="http://schemas.microsoft.com/office/drawing/2014/main" id="{6D5AD0C2-64A6-4476-8218-B908E3BAE929}"/>
              </a:ext>
            </a:extLst>
          </p:cNvPr>
          <p:cNvGrpSpPr/>
          <p:nvPr/>
        </p:nvGrpSpPr>
        <p:grpSpPr>
          <a:xfrm>
            <a:off x="6239435" y="1765599"/>
            <a:ext cx="5517208" cy="3567415"/>
            <a:chOff x="1307508" y="1817911"/>
            <a:chExt cx="9360491" cy="3976813"/>
          </a:xfrm>
        </p:grpSpPr>
        <p:grpSp>
          <p:nvGrpSpPr>
            <p:cNvPr id="12" name="组合 11">
              <a:extLst>
                <a:ext uri="{FF2B5EF4-FFF2-40B4-BE49-F238E27FC236}">
                  <a16:creationId xmlns:a16="http://schemas.microsoft.com/office/drawing/2014/main" id="{48514411-16BF-4362-99B3-8E99A29E6B00}"/>
                </a:ext>
              </a:extLst>
            </p:cNvPr>
            <p:cNvGrpSpPr/>
            <p:nvPr/>
          </p:nvGrpSpPr>
          <p:grpSpPr>
            <a:xfrm>
              <a:off x="1307508" y="1817911"/>
              <a:ext cx="3918858" cy="3385459"/>
              <a:chOff x="576941" y="1752599"/>
              <a:chExt cx="3918858" cy="2873810"/>
            </a:xfrm>
          </p:grpSpPr>
          <p:grpSp>
            <p:nvGrpSpPr>
              <p:cNvPr id="3" name="组合 2">
                <a:extLst>
                  <a:ext uri="{FF2B5EF4-FFF2-40B4-BE49-F238E27FC236}">
                    <a16:creationId xmlns:a16="http://schemas.microsoft.com/office/drawing/2014/main" id="{1B475F22-A06B-4305-B2DA-5777B3CFEEDE}"/>
                  </a:ext>
                </a:extLst>
              </p:cNvPr>
              <p:cNvGrpSpPr/>
              <p:nvPr/>
            </p:nvGrpSpPr>
            <p:grpSpPr>
              <a:xfrm>
                <a:off x="576941" y="1752599"/>
                <a:ext cx="3918858" cy="1153883"/>
                <a:chOff x="685798" y="1349829"/>
                <a:chExt cx="3918858" cy="1153883"/>
              </a:xfrm>
            </p:grpSpPr>
            <p:sp>
              <p:nvSpPr>
                <p:cNvPr id="7" name="矩形: 圆角 6">
                  <a:extLst>
                    <a:ext uri="{FF2B5EF4-FFF2-40B4-BE49-F238E27FC236}">
                      <a16:creationId xmlns:a16="http://schemas.microsoft.com/office/drawing/2014/main" id="{37355D35-B959-440B-BA95-304022A5D587}"/>
                    </a:ext>
                  </a:extLst>
                </p:cNvPr>
                <p:cNvSpPr/>
                <p:nvPr/>
              </p:nvSpPr>
              <p:spPr>
                <a:xfrm>
                  <a:off x="685799" y="1349829"/>
                  <a:ext cx="3918857" cy="576942"/>
                </a:xfrm>
                <a:prstGeom prst="roundRect">
                  <a:avLst/>
                </a:prstGeom>
                <a:solidFill>
                  <a:srgbClr val="FFE599"/>
                </a:solidFill>
                <a:ln w="28575">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应用</a:t>
                  </a:r>
                  <a:r>
                    <a:rPr lang="en-US" altLang="zh-CN" sz="2000" b="1" dirty="0">
                      <a:solidFill>
                        <a:schemeClr val="tx1"/>
                      </a:solidFill>
                      <a:latin typeface="微软雅黑" panose="020B0503020204020204" pitchFamily="34" charset="-122"/>
                      <a:ea typeface="微软雅黑" panose="020B0503020204020204" pitchFamily="34" charset="-122"/>
                    </a:rPr>
                    <a:t>: </a:t>
                  </a:r>
                  <a:r>
                    <a:rPr lang="zh-CN" altLang="en-US" sz="2000" b="1" dirty="0">
                      <a:solidFill>
                        <a:schemeClr val="tx1"/>
                      </a:solidFill>
                      <a:latin typeface="微软雅黑" panose="020B0503020204020204" pitchFamily="34" charset="-122"/>
                      <a:ea typeface="微软雅黑" panose="020B0503020204020204" pitchFamily="34" charset="-122"/>
                    </a:rPr>
                    <a:t>浏览器；</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r>
                    <a:rPr lang="zh-CN" altLang="en-US" sz="2000" b="1" dirty="0">
                      <a:solidFill>
                        <a:schemeClr val="tx1"/>
                      </a:solidFill>
                      <a:latin typeface="微软雅黑" panose="020B0503020204020204" pitchFamily="34" charset="-122"/>
                      <a:ea typeface="微软雅黑" panose="020B0503020204020204" pitchFamily="34" charset="-122"/>
                    </a:rPr>
                    <a:t>短视频；</a:t>
                  </a:r>
                  <a:r>
                    <a:rPr lang="en-US" altLang="zh-CN" sz="2000" b="1" dirty="0">
                      <a:solidFill>
                        <a:schemeClr val="tx1"/>
                      </a:solidFill>
                      <a:latin typeface="微软雅黑" panose="020B0503020204020204" pitchFamily="34" charset="-122"/>
                      <a:ea typeface="微软雅黑" panose="020B0503020204020204" pitchFamily="34" charset="-12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28440419-014D-4080-A60C-C00888C1B3D7}"/>
                    </a:ext>
                  </a:extLst>
                </p:cNvPr>
                <p:cNvSpPr/>
                <p:nvPr/>
              </p:nvSpPr>
              <p:spPr>
                <a:xfrm>
                  <a:off x="685798" y="1926770"/>
                  <a:ext cx="3918857" cy="576942"/>
                </a:xfrm>
                <a:prstGeom prst="roundRect">
                  <a:avLst/>
                </a:prstGeom>
                <a:solidFill>
                  <a:srgbClr val="FFE599"/>
                </a:solidFill>
                <a:ln w="28575">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rPr>
                    <a:t>HTTP/2</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sp>
            <p:nvSpPr>
              <p:cNvPr id="9" name="矩形: 圆角 8">
                <a:extLst>
                  <a:ext uri="{FF2B5EF4-FFF2-40B4-BE49-F238E27FC236}">
                    <a16:creationId xmlns:a16="http://schemas.microsoft.com/office/drawing/2014/main" id="{5F6B28D7-F8CD-4BEB-B582-B33B54A6EB1F}"/>
                  </a:ext>
                </a:extLst>
              </p:cNvPr>
              <p:cNvSpPr/>
              <p:nvPr/>
            </p:nvSpPr>
            <p:spPr>
              <a:xfrm>
                <a:off x="576942" y="2906476"/>
                <a:ext cx="3918857" cy="576942"/>
              </a:xfrm>
              <a:prstGeom prst="roundRect">
                <a:avLst/>
              </a:prstGeom>
              <a:solidFill>
                <a:srgbClr val="FFE599"/>
              </a:solidFill>
              <a:ln w="28575">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TLS(</a:t>
                </a:r>
                <a:r>
                  <a:rPr lang="zh-CN" altLang="en-US" b="1" dirty="0">
                    <a:solidFill>
                      <a:schemeClr val="tx1"/>
                    </a:solidFill>
                    <a:latin typeface="微软雅黑" panose="020B0503020204020204" pitchFamily="34" charset="-122"/>
                    <a:ea typeface="微软雅黑" panose="020B0503020204020204" pitchFamily="34" charset="-122"/>
                  </a:rPr>
                  <a:t>传输层安全性协议</a:t>
                </a:r>
                <a:r>
                  <a:rPr lang="en-US" altLang="zh-CN" b="1" dirty="0">
                    <a:solidFill>
                      <a:schemeClr val="tx1"/>
                    </a:solidFill>
                    <a:latin typeface="微软雅黑" panose="020B0503020204020204" pitchFamily="34" charset="-122"/>
                    <a:ea typeface="微软雅黑" panose="020B0503020204020204" pitchFamily="34" charset="-122"/>
                  </a:rPr>
                  <a:t>)</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CF36686D-FA0E-4C87-9D65-D58EB897ED32}"/>
                  </a:ext>
                </a:extLst>
              </p:cNvPr>
              <p:cNvSpPr/>
              <p:nvPr/>
            </p:nvSpPr>
            <p:spPr>
              <a:xfrm>
                <a:off x="576942" y="3472544"/>
                <a:ext cx="3918857" cy="576942"/>
              </a:xfrm>
              <a:prstGeom prst="roundRect">
                <a:avLst/>
              </a:prstGeom>
              <a:solidFill>
                <a:srgbClr val="FFE599"/>
              </a:solidFill>
              <a:ln w="28575">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rPr>
                  <a:t>TCP</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11" name="矩形: 圆角 10">
                <a:extLst>
                  <a:ext uri="{FF2B5EF4-FFF2-40B4-BE49-F238E27FC236}">
                    <a16:creationId xmlns:a16="http://schemas.microsoft.com/office/drawing/2014/main" id="{F753E179-62F2-4D42-BB94-2824EC60B25A}"/>
                  </a:ext>
                </a:extLst>
              </p:cNvPr>
              <p:cNvSpPr/>
              <p:nvPr/>
            </p:nvSpPr>
            <p:spPr>
              <a:xfrm>
                <a:off x="576943" y="4049467"/>
                <a:ext cx="3918856" cy="576942"/>
              </a:xfrm>
              <a:prstGeom prst="roundRect">
                <a:avLst/>
              </a:prstGeom>
              <a:solidFill>
                <a:srgbClr val="FFE599"/>
              </a:solidFill>
              <a:ln w="28575">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rPr>
                  <a:t>IP</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grpSp>
          <p:nvGrpSpPr>
            <p:cNvPr id="13" name="组合 12">
              <a:extLst>
                <a:ext uri="{FF2B5EF4-FFF2-40B4-BE49-F238E27FC236}">
                  <a16:creationId xmlns:a16="http://schemas.microsoft.com/office/drawing/2014/main" id="{FC378940-B23F-4537-8B26-57E63F0D316F}"/>
                </a:ext>
              </a:extLst>
            </p:cNvPr>
            <p:cNvGrpSpPr/>
            <p:nvPr/>
          </p:nvGrpSpPr>
          <p:grpSpPr>
            <a:xfrm>
              <a:off x="6749141" y="1817911"/>
              <a:ext cx="3918858" cy="3385458"/>
              <a:chOff x="576941" y="1752599"/>
              <a:chExt cx="3918858" cy="2873810"/>
            </a:xfrm>
          </p:grpSpPr>
          <p:grpSp>
            <p:nvGrpSpPr>
              <p:cNvPr id="14" name="组合 13">
                <a:extLst>
                  <a:ext uri="{FF2B5EF4-FFF2-40B4-BE49-F238E27FC236}">
                    <a16:creationId xmlns:a16="http://schemas.microsoft.com/office/drawing/2014/main" id="{7A8CD310-FB22-46BD-8EA0-88BB03BCEE03}"/>
                  </a:ext>
                </a:extLst>
              </p:cNvPr>
              <p:cNvGrpSpPr/>
              <p:nvPr/>
            </p:nvGrpSpPr>
            <p:grpSpPr>
              <a:xfrm>
                <a:off x="576941" y="1752599"/>
                <a:ext cx="3918858" cy="947040"/>
                <a:chOff x="685798" y="1349829"/>
                <a:chExt cx="3918858" cy="947040"/>
              </a:xfrm>
            </p:grpSpPr>
            <p:sp>
              <p:nvSpPr>
                <p:cNvPr id="18" name="矩形: 圆角 17">
                  <a:extLst>
                    <a:ext uri="{FF2B5EF4-FFF2-40B4-BE49-F238E27FC236}">
                      <a16:creationId xmlns:a16="http://schemas.microsoft.com/office/drawing/2014/main" id="{6BACB89F-AB57-4587-81F1-3520F0898799}"/>
                    </a:ext>
                  </a:extLst>
                </p:cNvPr>
                <p:cNvSpPr/>
                <p:nvPr/>
              </p:nvSpPr>
              <p:spPr>
                <a:xfrm>
                  <a:off x="685799" y="1349829"/>
                  <a:ext cx="3918857" cy="576942"/>
                </a:xfrm>
                <a:prstGeom prst="roundRect">
                  <a:avLst/>
                </a:prstGeom>
                <a:solidFill>
                  <a:srgbClr val="FFE599"/>
                </a:solidFill>
                <a:ln w="28575">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应用</a:t>
                  </a:r>
                  <a:r>
                    <a:rPr lang="en-US" altLang="zh-CN" sz="2000" b="1" dirty="0">
                      <a:solidFill>
                        <a:schemeClr val="tx1"/>
                      </a:solidFill>
                      <a:latin typeface="微软雅黑" panose="020B0503020204020204" pitchFamily="34" charset="-122"/>
                      <a:ea typeface="微软雅黑" panose="020B0503020204020204" pitchFamily="34" charset="-122"/>
                    </a:rPr>
                    <a:t>: </a:t>
                  </a:r>
                  <a:r>
                    <a:rPr lang="zh-CN" altLang="en-US" sz="2000" b="1" dirty="0">
                      <a:solidFill>
                        <a:schemeClr val="tx1"/>
                      </a:solidFill>
                      <a:latin typeface="微软雅黑" panose="020B0503020204020204" pitchFamily="34" charset="-122"/>
                      <a:ea typeface="微软雅黑" panose="020B0503020204020204" pitchFamily="34" charset="-122"/>
                    </a:rPr>
                    <a:t>浏览器；</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r>
                    <a:rPr lang="zh-CN" altLang="en-US" sz="2000" b="1" dirty="0">
                      <a:solidFill>
                        <a:schemeClr val="tx1"/>
                      </a:solidFill>
                      <a:latin typeface="微软雅黑" panose="020B0503020204020204" pitchFamily="34" charset="-122"/>
                      <a:ea typeface="微软雅黑" panose="020B0503020204020204" pitchFamily="34" charset="-122"/>
                    </a:rPr>
                    <a:t>短视频；</a:t>
                  </a:r>
                  <a:r>
                    <a:rPr lang="en-US" altLang="zh-CN" sz="2000" b="1" dirty="0">
                      <a:solidFill>
                        <a:schemeClr val="tx1"/>
                      </a:solidFill>
                      <a:latin typeface="微软雅黑" panose="020B0503020204020204" pitchFamily="34" charset="-122"/>
                      <a:ea typeface="微软雅黑" panose="020B0503020204020204" pitchFamily="34" charset="-12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9158A2A9-DA31-4A11-A742-3D5CBB447964}"/>
                    </a:ext>
                  </a:extLst>
                </p:cNvPr>
                <p:cNvSpPr/>
                <p:nvPr/>
              </p:nvSpPr>
              <p:spPr>
                <a:xfrm>
                  <a:off x="685798" y="1926771"/>
                  <a:ext cx="3918857" cy="370098"/>
                </a:xfrm>
                <a:prstGeom prst="roundRect">
                  <a:avLst/>
                </a:prstGeom>
                <a:solidFill>
                  <a:srgbClr val="FFE599"/>
                </a:solidFill>
                <a:ln w="28575">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rPr>
                    <a:t>HTTP over QUIC</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sp>
            <p:nvSpPr>
              <p:cNvPr id="15" name="矩形: 圆角 14">
                <a:extLst>
                  <a:ext uri="{FF2B5EF4-FFF2-40B4-BE49-F238E27FC236}">
                    <a16:creationId xmlns:a16="http://schemas.microsoft.com/office/drawing/2014/main" id="{65D36CF9-30E4-40B0-BDE9-863130075E4E}"/>
                  </a:ext>
                </a:extLst>
              </p:cNvPr>
              <p:cNvSpPr/>
              <p:nvPr/>
            </p:nvSpPr>
            <p:spPr>
              <a:xfrm>
                <a:off x="576942" y="2699639"/>
                <a:ext cx="3918857" cy="979731"/>
              </a:xfrm>
              <a:prstGeom prst="roundRect">
                <a:avLst/>
              </a:prstGeom>
              <a:solidFill>
                <a:srgbClr val="E06666"/>
              </a:solidFill>
              <a:ln w="28575">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微软雅黑" panose="020B0503020204020204" pitchFamily="34" charset="-122"/>
                    <a:ea typeface="微软雅黑" panose="020B0503020204020204" pitchFamily="34" charset="-122"/>
                  </a:rPr>
                  <a:t>QUIC</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16" name="矩形: 圆角 15">
                <a:extLst>
                  <a:ext uri="{FF2B5EF4-FFF2-40B4-BE49-F238E27FC236}">
                    <a16:creationId xmlns:a16="http://schemas.microsoft.com/office/drawing/2014/main" id="{C4D5F5EC-EDB5-409C-965A-AE1B1C7B61B5}"/>
                  </a:ext>
                </a:extLst>
              </p:cNvPr>
              <p:cNvSpPr/>
              <p:nvPr/>
            </p:nvSpPr>
            <p:spPr>
              <a:xfrm>
                <a:off x="576942" y="3679370"/>
                <a:ext cx="3918857" cy="370115"/>
              </a:xfrm>
              <a:prstGeom prst="roundRect">
                <a:avLst/>
              </a:prstGeom>
              <a:solidFill>
                <a:srgbClr val="FFE599"/>
              </a:solidFill>
              <a:ln w="28575">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rPr>
                  <a:t>UDP</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17" name="矩形: 圆角 16">
                <a:extLst>
                  <a:ext uri="{FF2B5EF4-FFF2-40B4-BE49-F238E27FC236}">
                    <a16:creationId xmlns:a16="http://schemas.microsoft.com/office/drawing/2014/main" id="{AD6E9CDE-6B92-4BC1-A3DF-8140511F98FE}"/>
                  </a:ext>
                </a:extLst>
              </p:cNvPr>
              <p:cNvSpPr/>
              <p:nvPr/>
            </p:nvSpPr>
            <p:spPr>
              <a:xfrm>
                <a:off x="576942" y="4049467"/>
                <a:ext cx="3918857" cy="576942"/>
              </a:xfrm>
              <a:prstGeom prst="roundRect">
                <a:avLst/>
              </a:prstGeom>
              <a:solidFill>
                <a:srgbClr val="FFE599"/>
              </a:solidFill>
              <a:ln w="28575">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rPr>
                  <a:t>IP</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sp>
          <p:nvSpPr>
            <p:cNvPr id="21" name="文本框 20">
              <a:extLst>
                <a:ext uri="{FF2B5EF4-FFF2-40B4-BE49-F238E27FC236}">
                  <a16:creationId xmlns:a16="http://schemas.microsoft.com/office/drawing/2014/main" id="{8510B1EE-748E-4FB8-BB09-2753C1E26893}"/>
                </a:ext>
              </a:extLst>
            </p:cNvPr>
            <p:cNvSpPr txBox="1"/>
            <p:nvPr/>
          </p:nvSpPr>
          <p:spPr>
            <a:xfrm>
              <a:off x="1341281" y="5387086"/>
              <a:ext cx="3885083" cy="40763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的传输架构</a:t>
              </a:r>
            </a:p>
          </p:txBody>
        </p:sp>
        <p:sp>
          <p:nvSpPr>
            <p:cNvPr id="22" name="文本框 21">
              <a:extLst>
                <a:ext uri="{FF2B5EF4-FFF2-40B4-BE49-F238E27FC236}">
                  <a16:creationId xmlns:a16="http://schemas.microsoft.com/office/drawing/2014/main" id="{8CAA3B7A-1E16-4CB7-80F1-23142534A9BD}"/>
                </a:ext>
              </a:extLst>
            </p:cNvPr>
            <p:cNvSpPr txBox="1"/>
            <p:nvPr/>
          </p:nvSpPr>
          <p:spPr>
            <a:xfrm>
              <a:off x="6630715" y="5347692"/>
              <a:ext cx="4037283" cy="40763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QUIC</a:t>
              </a:r>
              <a:r>
                <a:rPr lang="zh-CN" altLang="en-US" dirty="0">
                  <a:latin typeface="微软雅黑" panose="020B0503020204020204" pitchFamily="34" charset="-122"/>
                  <a:ea typeface="微软雅黑" panose="020B0503020204020204" pitchFamily="34" charset="-122"/>
                </a:rPr>
                <a:t>的传输架构</a:t>
              </a:r>
            </a:p>
          </p:txBody>
        </p:sp>
        <p:sp>
          <p:nvSpPr>
            <p:cNvPr id="23" name="箭头: 右 22">
              <a:extLst>
                <a:ext uri="{FF2B5EF4-FFF2-40B4-BE49-F238E27FC236}">
                  <a16:creationId xmlns:a16="http://schemas.microsoft.com/office/drawing/2014/main" id="{8783010B-9E16-4E90-8AF8-FFA11BEE187D}"/>
                </a:ext>
              </a:extLst>
            </p:cNvPr>
            <p:cNvSpPr/>
            <p:nvPr/>
          </p:nvSpPr>
          <p:spPr>
            <a:xfrm>
              <a:off x="5340664" y="3177223"/>
              <a:ext cx="1294178" cy="747211"/>
            </a:xfrm>
            <a:prstGeom prst="rightArrow">
              <a:avLst/>
            </a:prstGeom>
            <a:solidFill>
              <a:srgbClr val="FFE5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内容占位符 2">
            <a:extLst>
              <a:ext uri="{FF2B5EF4-FFF2-40B4-BE49-F238E27FC236}">
                <a16:creationId xmlns:a16="http://schemas.microsoft.com/office/drawing/2014/main" id="{52D72AE6-8487-4C08-AC7B-1937592DD100}"/>
              </a:ext>
            </a:extLst>
          </p:cNvPr>
          <p:cNvSpPr>
            <a:spLocks noGrp="1"/>
          </p:cNvSpPr>
          <p:nvPr>
            <p:ph idx="1"/>
          </p:nvPr>
        </p:nvSpPr>
        <p:spPr>
          <a:xfrm>
            <a:off x="415060" y="1377165"/>
            <a:ext cx="5757004" cy="5112138"/>
          </a:xfrm>
        </p:spPr>
        <p:txBody>
          <a:bodyPr>
            <a:normAutofit fontScale="62500" lnSpcReduction="20000"/>
          </a:bodyPr>
          <a:lstStyle/>
          <a:p>
            <a:pPr marL="360363" indent="-360363">
              <a:lnSpc>
                <a:spcPct val="140000"/>
              </a:lnSpc>
            </a:pPr>
            <a:r>
              <a:rPr lang="zh-CN" altLang="en-US" sz="3800" dirty="0">
                <a:latin typeface="微软雅黑" panose="020B0503020204020204" pitchFamily="34" charset="-122"/>
                <a:ea typeface="微软雅黑" panose="020B0503020204020204" pitchFamily="34" charset="-122"/>
              </a:rPr>
              <a:t>传统的传输架构</a:t>
            </a:r>
            <a:endParaRPr lang="en-US" altLang="zh-CN" sz="3800" dirty="0">
              <a:latin typeface="微软雅黑" panose="020B0503020204020204" pitchFamily="34" charset="-122"/>
              <a:ea typeface="微软雅黑" panose="020B0503020204020204" pitchFamily="34" charset="-122"/>
            </a:endParaRPr>
          </a:p>
          <a:p>
            <a:pPr marL="684213" lvl="1" indent="-360363">
              <a:lnSpc>
                <a:spcPct val="140000"/>
              </a:lnSpc>
            </a:pPr>
            <a:r>
              <a:rPr lang="en-US" altLang="zh-CN" sz="3200" dirty="0"/>
              <a:t>TCP</a:t>
            </a:r>
            <a:r>
              <a:rPr lang="zh-CN" altLang="en-US" sz="3200" dirty="0"/>
              <a:t>提供数据传输服务</a:t>
            </a:r>
            <a:endParaRPr lang="en-US" altLang="zh-CN" sz="3200" dirty="0"/>
          </a:p>
          <a:p>
            <a:pPr marL="684213" lvl="1" indent="-360363">
              <a:lnSpc>
                <a:spcPct val="140000"/>
              </a:lnSpc>
            </a:pPr>
            <a:r>
              <a:rPr lang="en-US" altLang="zh-CN" sz="3200" dirty="0"/>
              <a:t>TLS</a:t>
            </a:r>
            <a:r>
              <a:rPr lang="zh-CN" altLang="en-US" sz="3200" dirty="0"/>
              <a:t>（传输层安全性协议）对数据进行加密</a:t>
            </a:r>
            <a:endParaRPr lang="en-US" altLang="zh-CN" sz="3200" dirty="0"/>
          </a:p>
          <a:p>
            <a:pPr marL="684213" lvl="1" indent="-360363">
              <a:lnSpc>
                <a:spcPct val="140000"/>
              </a:lnSpc>
            </a:pPr>
            <a:r>
              <a:rPr lang="en-US" altLang="zh-CN" sz="3200" dirty="0"/>
              <a:t>HTTP</a:t>
            </a:r>
            <a:r>
              <a:rPr lang="zh-CN" altLang="en-US" sz="3200" dirty="0"/>
              <a:t>协议定义如何发起请求</a:t>
            </a:r>
            <a:r>
              <a:rPr lang="en-US" altLang="zh-CN" sz="3200" dirty="0"/>
              <a:t>-</a:t>
            </a:r>
            <a:r>
              <a:rPr lang="zh-CN" altLang="en-US" sz="3200" dirty="0"/>
              <a:t>响应请求</a:t>
            </a:r>
            <a:endParaRPr lang="en-US" altLang="zh-CN" sz="3200" dirty="0"/>
          </a:p>
          <a:p>
            <a:pPr marL="684213" lvl="1" indent="-360363">
              <a:lnSpc>
                <a:spcPct val="140000"/>
              </a:lnSpc>
            </a:pPr>
            <a:r>
              <a:rPr lang="zh-CN" altLang="en-US" sz="3200" dirty="0"/>
              <a:t>应用在</a:t>
            </a:r>
            <a:r>
              <a:rPr lang="en-US" altLang="zh-CN" sz="3200" dirty="0"/>
              <a:t>HTTP</a:t>
            </a:r>
            <a:r>
              <a:rPr lang="zh-CN" altLang="en-US" sz="3200" dirty="0"/>
              <a:t>之上实现</a:t>
            </a:r>
            <a:endParaRPr lang="en-US" altLang="zh-CN" sz="3200" dirty="0"/>
          </a:p>
          <a:p>
            <a:pPr marL="360363" indent="-360363">
              <a:lnSpc>
                <a:spcPct val="140000"/>
              </a:lnSpc>
            </a:pPr>
            <a:r>
              <a:rPr lang="zh-CN" altLang="en-US" sz="3800" dirty="0">
                <a:latin typeface="微软雅黑" panose="020B0503020204020204" pitchFamily="34" charset="-122"/>
                <a:ea typeface="微软雅黑" panose="020B0503020204020204" pitchFamily="34" charset="-122"/>
              </a:rPr>
              <a:t>基于</a:t>
            </a:r>
            <a:r>
              <a:rPr lang="en-US" altLang="zh-CN" sz="3800" dirty="0">
                <a:latin typeface="微软雅黑" panose="020B0503020204020204" pitchFamily="34" charset="-122"/>
                <a:ea typeface="微软雅黑" panose="020B0503020204020204" pitchFamily="34" charset="-122"/>
              </a:rPr>
              <a:t>QUIC</a:t>
            </a:r>
            <a:r>
              <a:rPr lang="zh-CN" altLang="en-US" sz="3800" dirty="0">
                <a:latin typeface="微软雅黑" panose="020B0503020204020204" pitchFamily="34" charset="-122"/>
                <a:ea typeface="微软雅黑" panose="020B0503020204020204" pitchFamily="34" charset="-122"/>
              </a:rPr>
              <a:t>的传输架构</a:t>
            </a:r>
            <a:endParaRPr lang="en-US" altLang="zh-CN" sz="3800" dirty="0">
              <a:latin typeface="微软雅黑" panose="020B0503020204020204" pitchFamily="34" charset="-122"/>
              <a:ea typeface="微软雅黑" panose="020B0503020204020204" pitchFamily="34" charset="-122"/>
            </a:endParaRPr>
          </a:p>
          <a:p>
            <a:pPr marL="684213" lvl="1" indent="-360363">
              <a:lnSpc>
                <a:spcPct val="140000"/>
              </a:lnSpc>
            </a:pPr>
            <a:r>
              <a:rPr lang="en-US" altLang="zh-CN" sz="3200" dirty="0">
                <a:latin typeface="微软雅黑" panose="020B0503020204020204" pitchFamily="34" charset="-122"/>
                <a:ea typeface="微软雅黑" panose="020B0503020204020204" pitchFamily="34" charset="-122"/>
              </a:rPr>
              <a:t>QUIC</a:t>
            </a:r>
            <a:r>
              <a:rPr lang="zh-CN" altLang="en-US" sz="3200" dirty="0">
                <a:latin typeface="微软雅黑" panose="020B0503020204020204" pitchFamily="34" charset="-122"/>
                <a:ea typeface="微软雅黑" panose="020B0503020204020204" pitchFamily="34" charset="-122"/>
              </a:rPr>
              <a:t>替代</a:t>
            </a:r>
            <a:r>
              <a:rPr lang="en-US" altLang="zh-CN" sz="3200" dirty="0">
                <a:latin typeface="微软雅黑" panose="020B0503020204020204" pitchFamily="34" charset="-122"/>
                <a:ea typeface="微软雅黑" panose="020B0503020204020204" pitchFamily="34" charset="-122"/>
              </a:rPr>
              <a:t>TCP</a:t>
            </a: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TLS</a:t>
            </a:r>
            <a:r>
              <a:rPr lang="zh-CN" altLang="en-US" sz="3200" dirty="0">
                <a:latin typeface="微软雅黑" panose="020B0503020204020204" pitchFamily="34" charset="-122"/>
                <a:ea typeface="微软雅黑" panose="020B0503020204020204" pitchFamily="34" charset="-122"/>
              </a:rPr>
              <a:t>和部分</a:t>
            </a:r>
            <a:r>
              <a:rPr lang="en-US" altLang="zh-CN" sz="3200" dirty="0">
                <a:latin typeface="微软雅黑" panose="020B0503020204020204" pitchFamily="34" charset="-122"/>
                <a:ea typeface="微软雅黑" panose="020B0503020204020204" pitchFamily="34" charset="-122"/>
              </a:rPr>
              <a:t>HTTP</a:t>
            </a:r>
            <a:r>
              <a:rPr lang="zh-CN" altLang="en-US" sz="3200" dirty="0">
                <a:latin typeface="微软雅黑" panose="020B0503020204020204" pitchFamily="34" charset="-122"/>
                <a:ea typeface="微软雅黑" panose="020B0503020204020204" pitchFamily="34" charset="-122"/>
              </a:rPr>
              <a:t>的功能</a:t>
            </a:r>
            <a:endParaRPr lang="en-US" altLang="zh-CN" sz="3200" dirty="0">
              <a:latin typeface="微软雅黑" panose="020B0503020204020204" pitchFamily="34" charset="-122"/>
              <a:ea typeface="微软雅黑" panose="020B0503020204020204" pitchFamily="34" charset="-122"/>
            </a:endParaRPr>
          </a:p>
          <a:p>
            <a:pPr marL="360363" indent="-360363">
              <a:lnSpc>
                <a:spcPct val="140000"/>
              </a:lnSpc>
            </a:pPr>
            <a:r>
              <a:rPr lang="en-US" altLang="zh-CN" sz="3800" dirty="0">
                <a:latin typeface="微软雅黑" panose="020B0503020204020204" pitchFamily="34" charset="-122"/>
                <a:ea typeface="微软雅黑" panose="020B0503020204020204" pitchFamily="34" charset="-122"/>
              </a:rPr>
              <a:t>QUIC</a:t>
            </a:r>
            <a:r>
              <a:rPr lang="zh-CN" altLang="en-US" sz="3800" dirty="0">
                <a:latin typeface="微软雅黑" panose="020B0503020204020204" pitchFamily="34" charset="-122"/>
                <a:ea typeface="微软雅黑" panose="020B0503020204020204" pitchFamily="34" charset="-122"/>
              </a:rPr>
              <a:t>实现在用户态中</a:t>
            </a:r>
            <a:endParaRPr lang="en-US" altLang="zh-CN" sz="3800" dirty="0">
              <a:latin typeface="微软雅黑" panose="020B0503020204020204" pitchFamily="34" charset="-122"/>
              <a:ea typeface="微软雅黑" panose="020B0503020204020204" pitchFamily="34" charset="-122"/>
            </a:endParaRPr>
          </a:p>
          <a:p>
            <a:pPr marL="684213" lvl="1" indent="-360363">
              <a:lnSpc>
                <a:spcPct val="140000"/>
              </a:lnSpc>
            </a:pPr>
            <a:r>
              <a:rPr lang="zh-CN" altLang="en-US" sz="3200" dirty="0">
                <a:latin typeface="微软雅黑" panose="020B0503020204020204" pitchFamily="34" charset="-122"/>
                <a:ea typeface="微软雅黑" panose="020B0503020204020204" pitchFamily="34" charset="-122"/>
              </a:rPr>
              <a:t>底层基于</a:t>
            </a:r>
            <a:r>
              <a:rPr lang="en-US" altLang="zh-CN" sz="3200" dirty="0">
                <a:latin typeface="微软雅黑" panose="020B0503020204020204" pitchFamily="34" charset="-122"/>
                <a:ea typeface="微软雅黑" panose="020B0503020204020204" pitchFamily="34" charset="-122"/>
              </a:rPr>
              <a:t>UDP</a:t>
            </a:r>
            <a:r>
              <a:rPr lang="zh-CN" altLang="en-US" sz="3200" dirty="0">
                <a:latin typeface="微软雅黑" panose="020B0503020204020204" pitchFamily="34" charset="-122"/>
                <a:ea typeface="微软雅黑" panose="020B0503020204020204" pitchFamily="34" charset="-122"/>
              </a:rPr>
              <a:t>实现</a:t>
            </a:r>
            <a:endParaRPr lang="en-US" altLang="zh-CN" sz="3200" dirty="0">
              <a:latin typeface="微软雅黑" panose="020B0503020204020204" pitchFamily="34" charset="-122"/>
              <a:ea typeface="微软雅黑" panose="020B0503020204020204" pitchFamily="34" charset="-122"/>
            </a:endParaRPr>
          </a:p>
          <a:p>
            <a:pPr marL="684213" lvl="1" indent="-360363">
              <a:lnSpc>
                <a:spcPct val="130000"/>
              </a:lnSpc>
            </a:pPr>
            <a:r>
              <a:rPr lang="zh-CN" altLang="en-US" sz="3200" dirty="0">
                <a:latin typeface="微软雅黑" panose="020B0503020204020204" pitchFamily="34" charset="-122"/>
                <a:ea typeface="微软雅黑" panose="020B0503020204020204" pitchFamily="34" charset="-122"/>
              </a:rPr>
              <a:t>拥塞控制是模块化的，可以方便地使用各种</a:t>
            </a:r>
            <a:r>
              <a:rPr lang="en-US" altLang="zh-CN" sz="3200" dirty="0">
                <a:latin typeface="微软雅黑" panose="020B0503020204020204" pitchFamily="34" charset="-122"/>
                <a:ea typeface="微软雅黑" panose="020B0503020204020204" pitchFamily="34" charset="-122"/>
              </a:rPr>
              <a:t>TCP</a:t>
            </a:r>
            <a:r>
              <a:rPr lang="zh-CN" altLang="en-US" sz="3200" dirty="0">
                <a:latin typeface="微软雅黑" panose="020B0503020204020204" pitchFamily="34" charset="-122"/>
                <a:ea typeface="微软雅黑" panose="020B0503020204020204" pitchFamily="34" charset="-122"/>
              </a:rPr>
              <a:t>拥塞控制算法，如</a:t>
            </a:r>
            <a:r>
              <a:rPr lang="en-US" altLang="zh-CN" sz="3200" dirty="0">
                <a:latin typeface="微软雅黑" panose="020B0503020204020204" pitchFamily="34" charset="-122"/>
                <a:ea typeface="微软雅黑" panose="020B0503020204020204" pitchFamily="34" charset="-122"/>
              </a:rPr>
              <a:t>Cubic</a:t>
            </a:r>
            <a:r>
              <a:rPr lang="zh-CN" altLang="en-US" sz="3200" dirty="0">
                <a:latin typeface="微软雅黑" panose="020B0503020204020204" pitchFamily="34" charset="-122"/>
                <a:ea typeface="微软雅黑" panose="020B0503020204020204" pitchFamily="34" charset="-122"/>
              </a:rPr>
              <a:t>等</a:t>
            </a:r>
            <a:endParaRPr lang="en-US" altLang="zh-CN" sz="3200" dirty="0">
              <a:latin typeface="微软雅黑" panose="020B0503020204020204" pitchFamily="34" charset="-122"/>
              <a:ea typeface="微软雅黑" panose="020B0503020204020204" pitchFamily="34" charset="-122"/>
            </a:endParaRPr>
          </a:p>
        </p:txBody>
      </p:sp>
      <p:sp>
        <p:nvSpPr>
          <p:cNvPr id="2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6.9.2  QUIC </a:t>
            </a:r>
            <a:endParaRPr kumimoji="1" lang="zh-CN" altLang="en-US" dirty="0"/>
          </a:p>
        </p:txBody>
      </p:sp>
    </p:spTree>
    <p:extLst>
      <p:ext uri="{BB962C8B-B14F-4D97-AF65-F5344CB8AC3E}">
        <p14:creationId xmlns:p14="http://schemas.microsoft.com/office/powerpoint/2010/main" val="23884127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0AA693-5A1C-421B-B835-6CE580458691}"/>
              </a:ext>
            </a:extLst>
          </p:cNvPr>
          <p:cNvSpPr>
            <a:spLocks noGrp="1"/>
          </p:cNvSpPr>
          <p:nvPr>
            <p:ph type="title"/>
          </p:nvPr>
        </p:nvSpPr>
        <p:spPr>
          <a:xfrm>
            <a:off x="1307508" y="365126"/>
            <a:ext cx="8220812" cy="879086"/>
          </a:xfrm>
        </p:spPr>
        <p:txBody>
          <a:bodyPr>
            <a:normAutofit/>
          </a:bodyPr>
          <a:lstStyle/>
          <a:p>
            <a:r>
              <a:rPr lang="en-US" altLang="zh-CN" dirty="0"/>
              <a:t>QUIC</a:t>
            </a:r>
            <a:r>
              <a:rPr lang="zh-CN" altLang="en-US" dirty="0"/>
              <a:t>包格式介绍（简化）</a:t>
            </a:r>
          </a:p>
        </p:txBody>
      </p:sp>
      <p:sp>
        <p:nvSpPr>
          <p:cNvPr id="4" name="灯片编号占位符 3">
            <a:extLst>
              <a:ext uri="{FF2B5EF4-FFF2-40B4-BE49-F238E27FC236}">
                <a16:creationId xmlns:a16="http://schemas.microsoft.com/office/drawing/2014/main" id="{20F0588B-D3D6-4F9A-A565-8B2125FCF5B3}"/>
              </a:ext>
            </a:extLst>
          </p:cNvPr>
          <p:cNvSpPr>
            <a:spLocks noGrp="1"/>
          </p:cNvSpPr>
          <p:nvPr>
            <p:ph type="sldNum" sz="quarter" idx="12"/>
          </p:nvPr>
        </p:nvSpPr>
        <p:spPr/>
        <p:txBody>
          <a:bodyPr/>
          <a:lstStyle/>
          <a:p>
            <a:fld id="{8D4D1E41-7A09-AB4A-A4E1-09765ADA2698}" type="slidenum">
              <a:rPr kumimoji="1" lang="zh-CN" altLang="en-US" smtClean="0"/>
              <a:t>175</a:t>
            </a:fld>
            <a:endParaRPr kumimoji="1" lang="zh-CN" altLang="en-US" dirty="0"/>
          </a:p>
        </p:txBody>
      </p:sp>
      <p:sp>
        <p:nvSpPr>
          <p:cNvPr id="6" name="AutoShape 4" descr="http://www.circleid.com/images/uploads/11756b.png">
            <a:extLst>
              <a:ext uri="{FF2B5EF4-FFF2-40B4-BE49-F238E27FC236}">
                <a16:creationId xmlns:a16="http://schemas.microsoft.com/office/drawing/2014/main" id="{CBCD7ACA-8D13-4101-B04F-54DCE2DF4A2E}"/>
              </a:ext>
            </a:extLst>
          </p:cNvPr>
          <p:cNvSpPr>
            <a:spLocks noGrp="1" noChangeAspect="1" noChangeArrowheads="1"/>
          </p:cNvSpPr>
          <p:nvPr>
            <p:ph idx="1"/>
          </p:nvPr>
        </p:nvSpPr>
        <p:spPr bwMode="auto">
          <a:xfrm>
            <a:off x="461273" y="1698943"/>
            <a:ext cx="5931358" cy="47122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pPr>
              <a:lnSpc>
                <a:spcPct val="110000"/>
              </a:lnSpc>
            </a:pPr>
            <a:r>
              <a:rPr lang="zh-CN" altLang="en-US" dirty="0"/>
              <a:t>部分相关字段：</a:t>
            </a:r>
            <a:endParaRPr lang="en-US" altLang="zh-CN" dirty="0"/>
          </a:p>
          <a:p>
            <a:pPr lvl="1">
              <a:lnSpc>
                <a:spcPct val="110000"/>
              </a:lnSpc>
            </a:pPr>
            <a:r>
              <a:rPr lang="zh-CN" altLang="en-US" dirty="0"/>
              <a:t>连接标识符</a:t>
            </a:r>
            <a:r>
              <a:rPr lang="en-US" altLang="zh-CN" dirty="0"/>
              <a:t>(Connection ID)</a:t>
            </a:r>
            <a:r>
              <a:rPr lang="zh-CN" altLang="en-US" dirty="0"/>
              <a:t>：用于对连接进行表示和识别</a:t>
            </a:r>
            <a:endParaRPr lang="en-US" altLang="zh-CN" dirty="0"/>
          </a:p>
          <a:p>
            <a:pPr lvl="1">
              <a:lnSpc>
                <a:spcPct val="110000"/>
              </a:lnSpc>
            </a:pPr>
            <a:r>
              <a:rPr lang="zh-CN" altLang="en-US" dirty="0"/>
              <a:t>包号</a:t>
            </a:r>
            <a:r>
              <a:rPr lang="en-US" altLang="zh-CN" dirty="0"/>
              <a:t>(Packet Number)</a:t>
            </a:r>
            <a:r>
              <a:rPr lang="zh-CN" altLang="en-US" dirty="0"/>
              <a:t>：单调递增。即同一个连接中，每个</a:t>
            </a:r>
            <a:r>
              <a:rPr lang="en-US" altLang="zh-CN" dirty="0"/>
              <a:t>QUIC</a:t>
            </a:r>
            <a:r>
              <a:rPr lang="zh-CN" altLang="en-US" dirty="0"/>
              <a:t>包的包号都不一样</a:t>
            </a:r>
            <a:endParaRPr lang="en-US" altLang="zh-CN" dirty="0"/>
          </a:p>
          <a:p>
            <a:pPr>
              <a:lnSpc>
                <a:spcPct val="110000"/>
              </a:lnSpc>
            </a:pPr>
            <a:r>
              <a:rPr lang="en-US" altLang="zh-CN" dirty="0"/>
              <a:t>QUIC</a:t>
            </a:r>
            <a:r>
              <a:rPr lang="zh-CN" altLang="en-US" dirty="0"/>
              <a:t>底层使用</a:t>
            </a:r>
            <a:r>
              <a:rPr lang="en-US" altLang="zh-CN" dirty="0"/>
              <a:t>UDP</a:t>
            </a:r>
            <a:r>
              <a:rPr lang="zh-CN" altLang="en-US" dirty="0"/>
              <a:t>进传输</a:t>
            </a:r>
            <a:endParaRPr lang="en-US" altLang="zh-CN" dirty="0"/>
          </a:p>
          <a:p>
            <a:pPr lvl="1">
              <a:lnSpc>
                <a:spcPct val="110000"/>
              </a:lnSpc>
            </a:pPr>
            <a:r>
              <a:rPr lang="en-US" altLang="zh-CN" dirty="0"/>
              <a:t>QUIC</a:t>
            </a:r>
            <a:r>
              <a:rPr lang="zh-CN" altLang="en-US" dirty="0"/>
              <a:t>包作为</a:t>
            </a:r>
            <a:r>
              <a:rPr lang="en-US" altLang="zh-CN" dirty="0"/>
              <a:t>UDP</a:t>
            </a:r>
            <a:r>
              <a:rPr lang="zh-CN" altLang="en-US" dirty="0"/>
              <a:t>的数据载荷</a:t>
            </a:r>
            <a:endParaRPr lang="en-US" altLang="zh-CN" dirty="0"/>
          </a:p>
          <a:p>
            <a:pPr lvl="1">
              <a:lnSpc>
                <a:spcPct val="110000"/>
              </a:lnSpc>
            </a:pPr>
            <a:r>
              <a:rPr lang="en-US" altLang="zh-CN" dirty="0"/>
              <a:t>IANA</a:t>
            </a:r>
            <a:r>
              <a:rPr lang="zh-CN" altLang="en-US" dirty="0"/>
              <a:t>（互联网数字分配机构）建议</a:t>
            </a:r>
            <a:r>
              <a:rPr lang="en-US" altLang="zh-CN" dirty="0"/>
              <a:t>QUIC</a:t>
            </a:r>
            <a:r>
              <a:rPr lang="zh-CN" altLang="en-US" dirty="0"/>
              <a:t>使用</a:t>
            </a:r>
            <a:r>
              <a:rPr lang="en-US" altLang="zh-CN" dirty="0"/>
              <a:t>UDP</a:t>
            </a:r>
            <a:r>
              <a:rPr lang="zh-CN" altLang="en-US" dirty="0"/>
              <a:t>的</a:t>
            </a:r>
            <a:r>
              <a:rPr lang="en-US" altLang="zh-CN" dirty="0"/>
              <a:t>443</a:t>
            </a:r>
            <a:r>
              <a:rPr lang="zh-CN" altLang="en-US" dirty="0"/>
              <a:t>端口</a:t>
            </a:r>
          </a:p>
        </p:txBody>
      </p:sp>
      <p:grpSp>
        <p:nvGrpSpPr>
          <p:cNvPr id="30" name="组合 29">
            <a:extLst>
              <a:ext uri="{FF2B5EF4-FFF2-40B4-BE49-F238E27FC236}">
                <a16:creationId xmlns:a16="http://schemas.microsoft.com/office/drawing/2014/main" id="{C5CB5067-8D58-4165-A33E-F2359A32EFA9}"/>
              </a:ext>
            </a:extLst>
          </p:cNvPr>
          <p:cNvGrpSpPr/>
          <p:nvPr/>
        </p:nvGrpSpPr>
        <p:grpSpPr>
          <a:xfrm>
            <a:off x="7867651" y="4691437"/>
            <a:ext cx="3777343" cy="489857"/>
            <a:chOff x="5714999" y="1634559"/>
            <a:chExt cx="3777343" cy="489857"/>
          </a:xfrm>
        </p:grpSpPr>
        <p:sp>
          <p:nvSpPr>
            <p:cNvPr id="14" name="矩形 13">
              <a:extLst>
                <a:ext uri="{FF2B5EF4-FFF2-40B4-BE49-F238E27FC236}">
                  <a16:creationId xmlns:a16="http://schemas.microsoft.com/office/drawing/2014/main" id="{A420364A-950A-463B-A4AB-C2C7784B15DD}"/>
                </a:ext>
              </a:extLst>
            </p:cNvPr>
            <p:cNvSpPr/>
            <p:nvPr/>
          </p:nvSpPr>
          <p:spPr>
            <a:xfrm>
              <a:off x="5714999" y="1634559"/>
              <a:ext cx="1186541" cy="489857"/>
            </a:xfrm>
            <a:prstGeom prst="rect">
              <a:avLst/>
            </a:prstGeom>
            <a:noFill/>
            <a:ln w="19050">
              <a:solidFill>
                <a:srgbClr val="5C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UDP</a:t>
              </a:r>
              <a:r>
                <a:rPr lang="zh-CN" altLang="en-US" dirty="0">
                  <a:solidFill>
                    <a:schemeClr val="tx1"/>
                  </a:solidFill>
                  <a:latin typeface="微软雅黑" panose="020B0503020204020204" pitchFamily="34" charset="-122"/>
                  <a:ea typeface="微软雅黑" panose="020B0503020204020204" pitchFamily="34" charset="-122"/>
                </a:rPr>
                <a:t>头</a:t>
              </a:r>
            </a:p>
          </p:txBody>
        </p:sp>
        <p:sp>
          <p:nvSpPr>
            <p:cNvPr id="16" name="矩形 15">
              <a:extLst>
                <a:ext uri="{FF2B5EF4-FFF2-40B4-BE49-F238E27FC236}">
                  <a16:creationId xmlns:a16="http://schemas.microsoft.com/office/drawing/2014/main" id="{45D454AF-8AF2-456F-86B1-461904C3C94E}"/>
                </a:ext>
              </a:extLst>
            </p:cNvPr>
            <p:cNvSpPr/>
            <p:nvPr/>
          </p:nvSpPr>
          <p:spPr>
            <a:xfrm>
              <a:off x="6906978" y="1634559"/>
              <a:ext cx="2585364" cy="489857"/>
            </a:xfrm>
            <a:prstGeom prst="rect">
              <a:avLst/>
            </a:prstGeom>
            <a:solidFill>
              <a:srgbClr val="5C307E"/>
            </a:solidFill>
            <a:ln w="19050">
              <a:solidFill>
                <a:srgbClr val="5C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UDP</a:t>
              </a:r>
              <a:r>
                <a:rPr lang="zh-CN" altLang="en-US" dirty="0">
                  <a:solidFill>
                    <a:schemeClr val="bg1"/>
                  </a:solidFill>
                  <a:latin typeface="微软雅黑" panose="020B0503020204020204" pitchFamily="34" charset="-122"/>
                  <a:ea typeface="微软雅黑" panose="020B0503020204020204" pitchFamily="34" charset="-122"/>
                </a:rPr>
                <a:t>的数据部分</a:t>
              </a:r>
            </a:p>
          </p:txBody>
        </p:sp>
      </p:grpSp>
      <p:grpSp>
        <p:nvGrpSpPr>
          <p:cNvPr id="51" name="组合 50">
            <a:extLst>
              <a:ext uri="{FF2B5EF4-FFF2-40B4-BE49-F238E27FC236}">
                <a16:creationId xmlns:a16="http://schemas.microsoft.com/office/drawing/2014/main" id="{4B4297EE-7448-48AA-A818-6C54EDBA5BD0}"/>
              </a:ext>
            </a:extLst>
          </p:cNvPr>
          <p:cNvGrpSpPr/>
          <p:nvPr/>
        </p:nvGrpSpPr>
        <p:grpSpPr>
          <a:xfrm>
            <a:off x="5414311" y="1471031"/>
            <a:ext cx="6392577" cy="841542"/>
            <a:chOff x="5414311" y="1471031"/>
            <a:chExt cx="6392577" cy="841542"/>
          </a:xfrm>
        </p:grpSpPr>
        <p:grpSp>
          <p:nvGrpSpPr>
            <p:cNvPr id="42" name="组合 41">
              <a:extLst>
                <a:ext uri="{FF2B5EF4-FFF2-40B4-BE49-F238E27FC236}">
                  <a16:creationId xmlns:a16="http://schemas.microsoft.com/office/drawing/2014/main" id="{782C8E18-4157-46FA-926F-5D66E54721F2}"/>
                </a:ext>
              </a:extLst>
            </p:cNvPr>
            <p:cNvGrpSpPr/>
            <p:nvPr/>
          </p:nvGrpSpPr>
          <p:grpSpPr>
            <a:xfrm>
              <a:off x="5434688" y="1471031"/>
              <a:ext cx="6351823" cy="489861"/>
              <a:chOff x="5001977" y="3110174"/>
              <a:chExt cx="6351823" cy="489861"/>
            </a:xfrm>
          </p:grpSpPr>
          <p:sp>
            <p:nvSpPr>
              <p:cNvPr id="17" name="矩形 16">
                <a:extLst>
                  <a:ext uri="{FF2B5EF4-FFF2-40B4-BE49-F238E27FC236}">
                    <a16:creationId xmlns:a16="http://schemas.microsoft.com/office/drawing/2014/main" id="{D4E1E907-D704-418C-885D-CA5E441D88C0}"/>
                  </a:ext>
                </a:extLst>
              </p:cNvPr>
              <p:cNvSpPr/>
              <p:nvPr/>
            </p:nvSpPr>
            <p:spPr>
              <a:xfrm>
                <a:off x="5001977" y="3110176"/>
                <a:ext cx="957943" cy="489857"/>
              </a:xfrm>
              <a:prstGeom prst="rect">
                <a:avLst/>
              </a:prstGeom>
              <a:noFill/>
              <a:ln w="19050">
                <a:solidFill>
                  <a:srgbClr val="5C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Flags</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309C03A6-91BC-41D1-92AA-475091B65EB6}"/>
                  </a:ext>
                </a:extLst>
              </p:cNvPr>
              <p:cNvSpPr/>
              <p:nvPr/>
            </p:nvSpPr>
            <p:spPr>
              <a:xfrm>
                <a:off x="5970804" y="3110175"/>
                <a:ext cx="2024747" cy="489857"/>
              </a:xfrm>
              <a:prstGeom prst="rect">
                <a:avLst/>
              </a:prstGeom>
              <a:noFill/>
              <a:ln w="19050">
                <a:solidFill>
                  <a:srgbClr val="5C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连接标识符</a:t>
                </a:r>
              </a:p>
            </p:txBody>
          </p:sp>
          <p:sp>
            <p:nvSpPr>
              <p:cNvPr id="19" name="矩形 18">
                <a:extLst>
                  <a:ext uri="{FF2B5EF4-FFF2-40B4-BE49-F238E27FC236}">
                    <a16:creationId xmlns:a16="http://schemas.microsoft.com/office/drawing/2014/main" id="{6099E5C7-190E-43A0-9DB8-CFC2CCE4C9CC}"/>
                  </a:ext>
                </a:extLst>
              </p:cNvPr>
              <p:cNvSpPr/>
              <p:nvPr/>
            </p:nvSpPr>
            <p:spPr>
              <a:xfrm>
                <a:off x="8006436" y="3110178"/>
                <a:ext cx="2024747" cy="489857"/>
              </a:xfrm>
              <a:prstGeom prst="rect">
                <a:avLst/>
              </a:prstGeom>
              <a:noFill/>
              <a:ln w="19050">
                <a:solidFill>
                  <a:srgbClr val="5C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包号</a:t>
                </a:r>
              </a:p>
            </p:txBody>
          </p:sp>
          <p:sp>
            <p:nvSpPr>
              <p:cNvPr id="43" name="矩形 42">
                <a:extLst>
                  <a:ext uri="{FF2B5EF4-FFF2-40B4-BE49-F238E27FC236}">
                    <a16:creationId xmlns:a16="http://schemas.microsoft.com/office/drawing/2014/main" id="{4E93D2BA-BC42-4ABF-BA11-BE7A99C8EFEB}"/>
                  </a:ext>
                </a:extLst>
              </p:cNvPr>
              <p:cNvSpPr/>
              <p:nvPr/>
            </p:nvSpPr>
            <p:spPr>
              <a:xfrm>
                <a:off x="10042067" y="3110174"/>
                <a:ext cx="1311733" cy="489857"/>
              </a:xfrm>
              <a:prstGeom prst="rect">
                <a:avLst/>
              </a:prstGeom>
              <a:noFill/>
              <a:ln w="19050">
                <a:solidFill>
                  <a:srgbClr val="5C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latin typeface="微软雅黑" panose="020B0503020204020204" pitchFamily="34" charset="-122"/>
                  <a:ea typeface="微软雅黑" panose="020B0503020204020204" pitchFamily="34" charset="-122"/>
                </a:endParaRPr>
              </a:p>
            </p:txBody>
          </p:sp>
        </p:grpSp>
        <p:sp>
          <p:nvSpPr>
            <p:cNvPr id="47" name="左大括号 46">
              <a:extLst>
                <a:ext uri="{FF2B5EF4-FFF2-40B4-BE49-F238E27FC236}">
                  <a16:creationId xmlns:a16="http://schemas.microsoft.com/office/drawing/2014/main" id="{F1554B4B-0404-44E4-B540-9EB3BB519145}"/>
                </a:ext>
              </a:extLst>
            </p:cNvPr>
            <p:cNvSpPr/>
            <p:nvPr/>
          </p:nvSpPr>
          <p:spPr>
            <a:xfrm rot="16200000">
              <a:off x="8454619" y="-1039696"/>
              <a:ext cx="311961" cy="6392577"/>
            </a:xfrm>
            <a:prstGeom prst="leftBrace">
              <a:avLst>
                <a:gd name="adj1" fmla="val 8333"/>
                <a:gd name="adj2" fmla="val 41656"/>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49" name="组合 48">
            <a:extLst>
              <a:ext uri="{FF2B5EF4-FFF2-40B4-BE49-F238E27FC236}">
                <a16:creationId xmlns:a16="http://schemas.microsoft.com/office/drawing/2014/main" id="{38074697-08ED-4D79-B19D-A9D1FCE23CFB}"/>
              </a:ext>
            </a:extLst>
          </p:cNvPr>
          <p:cNvGrpSpPr/>
          <p:nvPr/>
        </p:nvGrpSpPr>
        <p:grpSpPr>
          <a:xfrm>
            <a:off x="7562848" y="3057186"/>
            <a:ext cx="3777343" cy="880306"/>
            <a:chOff x="7576457" y="2548693"/>
            <a:chExt cx="3777343" cy="880306"/>
          </a:xfrm>
        </p:grpSpPr>
        <p:grpSp>
          <p:nvGrpSpPr>
            <p:cNvPr id="44" name="组合 43">
              <a:extLst>
                <a:ext uri="{FF2B5EF4-FFF2-40B4-BE49-F238E27FC236}">
                  <a16:creationId xmlns:a16="http://schemas.microsoft.com/office/drawing/2014/main" id="{030445A3-9AA4-44B0-A3FF-C2A5A6B3E814}"/>
                </a:ext>
              </a:extLst>
            </p:cNvPr>
            <p:cNvGrpSpPr/>
            <p:nvPr/>
          </p:nvGrpSpPr>
          <p:grpSpPr>
            <a:xfrm>
              <a:off x="7576457" y="2548693"/>
              <a:ext cx="3777343" cy="489857"/>
              <a:chOff x="6596742" y="2495944"/>
              <a:chExt cx="3777343" cy="489857"/>
            </a:xfrm>
          </p:grpSpPr>
          <p:sp>
            <p:nvSpPr>
              <p:cNvPr id="32" name="矩形 31">
                <a:extLst>
                  <a:ext uri="{FF2B5EF4-FFF2-40B4-BE49-F238E27FC236}">
                    <a16:creationId xmlns:a16="http://schemas.microsoft.com/office/drawing/2014/main" id="{086D222A-B914-483A-B642-C22EFC495BAC}"/>
                  </a:ext>
                </a:extLst>
              </p:cNvPr>
              <p:cNvSpPr/>
              <p:nvPr/>
            </p:nvSpPr>
            <p:spPr>
              <a:xfrm>
                <a:off x="6596742" y="2495944"/>
                <a:ext cx="1186541" cy="489857"/>
              </a:xfrm>
              <a:prstGeom prst="rect">
                <a:avLst/>
              </a:prstGeom>
              <a:noFill/>
              <a:ln w="19050">
                <a:solidFill>
                  <a:srgbClr val="5C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QUIC</a:t>
                </a:r>
                <a:r>
                  <a:rPr lang="zh-CN" altLang="en-US" dirty="0">
                    <a:solidFill>
                      <a:schemeClr val="tx1"/>
                    </a:solidFill>
                    <a:latin typeface="微软雅黑" panose="020B0503020204020204" pitchFamily="34" charset="-122"/>
                    <a:ea typeface="微软雅黑" panose="020B0503020204020204" pitchFamily="34" charset="-122"/>
                  </a:rPr>
                  <a:t>头</a:t>
                </a:r>
              </a:p>
            </p:txBody>
          </p:sp>
          <p:sp>
            <p:nvSpPr>
              <p:cNvPr id="33" name="矩形 32">
                <a:extLst>
                  <a:ext uri="{FF2B5EF4-FFF2-40B4-BE49-F238E27FC236}">
                    <a16:creationId xmlns:a16="http://schemas.microsoft.com/office/drawing/2014/main" id="{86F5A010-1E58-47E5-A16D-272E012BC6CE}"/>
                  </a:ext>
                </a:extLst>
              </p:cNvPr>
              <p:cNvSpPr/>
              <p:nvPr/>
            </p:nvSpPr>
            <p:spPr>
              <a:xfrm>
                <a:off x="7788721" y="2495944"/>
                <a:ext cx="2585364" cy="489857"/>
              </a:xfrm>
              <a:prstGeom prst="rect">
                <a:avLst/>
              </a:prstGeom>
              <a:solidFill>
                <a:srgbClr val="5C307E"/>
              </a:solidFill>
              <a:ln w="19050">
                <a:solidFill>
                  <a:srgbClr val="5C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QUIC</a:t>
                </a:r>
                <a:r>
                  <a:rPr lang="zh-CN" altLang="en-US" dirty="0">
                    <a:solidFill>
                      <a:schemeClr val="bg1"/>
                    </a:solidFill>
                    <a:latin typeface="微软雅黑" panose="020B0503020204020204" pitchFamily="34" charset="-122"/>
                    <a:ea typeface="微软雅黑" panose="020B0503020204020204" pitchFamily="34" charset="-122"/>
                  </a:rPr>
                  <a:t>的数据部分</a:t>
                </a:r>
              </a:p>
            </p:txBody>
          </p:sp>
        </p:grpSp>
        <p:sp>
          <p:nvSpPr>
            <p:cNvPr id="50" name="左大括号 49">
              <a:extLst>
                <a:ext uri="{FF2B5EF4-FFF2-40B4-BE49-F238E27FC236}">
                  <a16:creationId xmlns:a16="http://schemas.microsoft.com/office/drawing/2014/main" id="{A6D10F02-054C-4343-8E72-40AB126AC7C0}"/>
                </a:ext>
              </a:extLst>
            </p:cNvPr>
            <p:cNvSpPr/>
            <p:nvPr/>
          </p:nvSpPr>
          <p:spPr>
            <a:xfrm rot="16200000">
              <a:off x="9309149" y="1384348"/>
              <a:ext cx="311961" cy="3777341"/>
            </a:xfrm>
            <a:prstGeom prst="leftBrace">
              <a:avLst>
                <a:gd name="adj1" fmla="val 8333"/>
                <a:gd name="adj2" fmla="val 68051"/>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52" name="箭头: 下 51">
            <a:extLst>
              <a:ext uri="{FF2B5EF4-FFF2-40B4-BE49-F238E27FC236}">
                <a16:creationId xmlns:a16="http://schemas.microsoft.com/office/drawing/2014/main" id="{EBCD947A-2769-4672-A354-1EADE44B7B38}"/>
              </a:ext>
            </a:extLst>
          </p:cNvPr>
          <p:cNvSpPr/>
          <p:nvPr/>
        </p:nvSpPr>
        <p:spPr>
          <a:xfrm>
            <a:off x="7968343" y="2145706"/>
            <a:ext cx="228600" cy="87175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箭头: 下 53">
            <a:extLst>
              <a:ext uri="{FF2B5EF4-FFF2-40B4-BE49-F238E27FC236}">
                <a16:creationId xmlns:a16="http://schemas.microsoft.com/office/drawing/2014/main" id="{EC697AA9-AA16-4385-B6A2-8AE290CA4097}"/>
              </a:ext>
            </a:extLst>
          </p:cNvPr>
          <p:cNvSpPr/>
          <p:nvPr/>
        </p:nvSpPr>
        <p:spPr>
          <a:xfrm>
            <a:off x="10013498" y="3779957"/>
            <a:ext cx="228600" cy="87175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6.9.2  QUIC </a:t>
            </a:r>
            <a:endParaRPr kumimoji="1" lang="zh-CN" altLang="en-US" dirty="0"/>
          </a:p>
        </p:txBody>
      </p:sp>
    </p:spTree>
    <p:extLst>
      <p:ext uri="{BB962C8B-B14F-4D97-AF65-F5344CB8AC3E}">
        <p14:creationId xmlns:p14="http://schemas.microsoft.com/office/powerpoint/2010/main" val="14386375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DF6BCC-92DF-48C0-AAC1-F4E0129665EB}"/>
              </a:ext>
            </a:extLst>
          </p:cNvPr>
          <p:cNvSpPr>
            <a:spLocks noGrp="1"/>
          </p:cNvSpPr>
          <p:nvPr>
            <p:ph type="title"/>
          </p:nvPr>
        </p:nvSpPr>
        <p:spPr>
          <a:xfrm>
            <a:off x="1307508" y="365126"/>
            <a:ext cx="8220812" cy="879086"/>
          </a:xfrm>
        </p:spPr>
        <p:txBody>
          <a:bodyPr/>
          <a:lstStyle/>
          <a:p>
            <a:r>
              <a:rPr lang="zh-CN" altLang="en-US" dirty="0"/>
              <a:t>连接建立时延优化：简化演示</a:t>
            </a:r>
          </a:p>
        </p:txBody>
      </p:sp>
      <p:grpSp>
        <p:nvGrpSpPr>
          <p:cNvPr id="3" name="组合 2">
            <a:extLst>
              <a:ext uri="{FF2B5EF4-FFF2-40B4-BE49-F238E27FC236}">
                <a16:creationId xmlns:a16="http://schemas.microsoft.com/office/drawing/2014/main" id="{91F4C582-A77C-4897-8DDD-F0E90DA6972E}"/>
              </a:ext>
            </a:extLst>
          </p:cNvPr>
          <p:cNvGrpSpPr/>
          <p:nvPr/>
        </p:nvGrpSpPr>
        <p:grpSpPr>
          <a:xfrm>
            <a:off x="116859" y="1444803"/>
            <a:ext cx="4340414" cy="5201175"/>
            <a:chOff x="-102864" y="1818028"/>
            <a:chExt cx="4340414" cy="5201175"/>
          </a:xfrm>
        </p:grpSpPr>
        <p:grpSp>
          <p:nvGrpSpPr>
            <p:cNvPr id="45" name="组合 44">
              <a:extLst>
                <a:ext uri="{FF2B5EF4-FFF2-40B4-BE49-F238E27FC236}">
                  <a16:creationId xmlns:a16="http://schemas.microsoft.com/office/drawing/2014/main" id="{A3C413CF-714F-469C-9973-E7F1D3ED3696}"/>
                </a:ext>
              </a:extLst>
            </p:cNvPr>
            <p:cNvGrpSpPr/>
            <p:nvPr/>
          </p:nvGrpSpPr>
          <p:grpSpPr>
            <a:xfrm>
              <a:off x="311847" y="1818028"/>
              <a:ext cx="3925703" cy="5201175"/>
              <a:chOff x="243008" y="1830664"/>
              <a:chExt cx="3925703" cy="5201175"/>
            </a:xfrm>
          </p:grpSpPr>
          <p:grpSp>
            <p:nvGrpSpPr>
              <p:cNvPr id="41" name="组合 40">
                <a:extLst>
                  <a:ext uri="{FF2B5EF4-FFF2-40B4-BE49-F238E27FC236}">
                    <a16:creationId xmlns:a16="http://schemas.microsoft.com/office/drawing/2014/main" id="{A85DA39E-CE2D-42A8-8E2A-2793E6681341}"/>
                  </a:ext>
                </a:extLst>
              </p:cNvPr>
              <p:cNvGrpSpPr/>
              <p:nvPr/>
            </p:nvGrpSpPr>
            <p:grpSpPr>
              <a:xfrm>
                <a:off x="372355" y="1830664"/>
                <a:ext cx="3796356" cy="4584262"/>
                <a:chOff x="1034622" y="1914509"/>
                <a:chExt cx="3796356" cy="4584262"/>
              </a:xfrm>
            </p:grpSpPr>
            <p:grpSp>
              <p:nvGrpSpPr>
                <p:cNvPr id="12" name="组合 11">
                  <a:extLst>
                    <a:ext uri="{FF2B5EF4-FFF2-40B4-BE49-F238E27FC236}">
                      <a16:creationId xmlns:a16="http://schemas.microsoft.com/office/drawing/2014/main" id="{49F6D064-0A80-492A-9F64-A2CC4639453E}"/>
                    </a:ext>
                  </a:extLst>
                </p:cNvPr>
                <p:cNvGrpSpPr/>
                <p:nvPr/>
              </p:nvGrpSpPr>
              <p:grpSpPr>
                <a:xfrm>
                  <a:off x="1034622" y="1914509"/>
                  <a:ext cx="3796356" cy="4584262"/>
                  <a:chOff x="1044289" y="1914509"/>
                  <a:chExt cx="3796356" cy="4584262"/>
                </a:xfrm>
              </p:grpSpPr>
              <p:grpSp>
                <p:nvGrpSpPr>
                  <p:cNvPr id="11" name="组合 10">
                    <a:extLst>
                      <a:ext uri="{FF2B5EF4-FFF2-40B4-BE49-F238E27FC236}">
                        <a16:creationId xmlns:a16="http://schemas.microsoft.com/office/drawing/2014/main" id="{9A41208C-83BC-4D80-A8DB-CAE4A2286953}"/>
                      </a:ext>
                    </a:extLst>
                  </p:cNvPr>
                  <p:cNvGrpSpPr/>
                  <p:nvPr/>
                </p:nvGrpSpPr>
                <p:grpSpPr>
                  <a:xfrm>
                    <a:off x="1044289" y="1914509"/>
                    <a:ext cx="3004655" cy="4584262"/>
                    <a:chOff x="1044289" y="1914509"/>
                    <a:chExt cx="3004655" cy="4584262"/>
                  </a:xfrm>
                </p:grpSpPr>
                <p:pic>
                  <p:nvPicPr>
                    <p:cNvPr id="7" name="图片 6">
                      <a:extLst>
                        <a:ext uri="{FF2B5EF4-FFF2-40B4-BE49-F238E27FC236}">
                          <a16:creationId xmlns:a16="http://schemas.microsoft.com/office/drawing/2014/main" id="{52656404-FFBB-4871-A29E-25B0DD442DB1}"/>
                        </a:ext>
                      </a:extLst>
                    </p:cNvPr>
                    <p:cNvPicPr>
                      <a:picLocks noChangeAspect="1"/>
                    </p:cNvPicPr>
                    <p:nvPr/>
                  </p:nvPicPr>
                  <p:blipFill>
                    <a:blip r:embed="rId4"/>
                    <a:stretch>
                      <a:fillRect/>
                    </a:stretch>
                  </p:blipFill>
                  <p:spPr>
                    <a:xfrm>
                      <a:off x="3432429" y="1914509"/>
                      <a:ext cx="616515" cy="604298"/>
                    </a:xfrm>
                    <a:prstGeom prst="rect">
                      <a:avLst/>
                    </a:prstGeom>
                  </p:spPr>
                </p:pic>
                <p:pic>
                  <p:nvPicPr>
                    <p:cNvPr id="8" name="图片 7">
                      <a:extLst>
                        <a:ext uri="{FF2B5EF4-FFF2-40B4-BE49-F238E27FC236}">
                          <a16:creationId xmlns:a16="http://schemas.microsoft.com/office/drawing/2014/main" id="{6DD4C5DB-DD55-4D75-BD28-9FC51EDBEB98}"/>
                        </a:ext>
                      </a:extLst>
                    </p:cNvPr>
                    <p:cNvPicPr>
                      <a:picLocks noChangeAspect="1"/>
                    </p:cNvPicPr>
                    <p:nvPr/>
                  </p:nvPicPr>
                  <p:blipFill>
                    <a:blip r:embed="rId5"/>
                    <a:stretch>
                      <a:fillRect/>
                    </a:stretch>
                  </p:blipFill>
                  <p:spPr>
                    <a:xfrm>
                      <a:off x="1044289" y="1924590"/>
                      <a:ext cx="605263" cy="506579"/>
                    </a:xfrm>
                    <a:prstGeom prst="rect">
                      <a:avLst/>
                    </a:prstGeom>
                  </p:spPr>
                </p:pic>
                <p:cxnSp>
                  <p:nvCxnSpPr>
                    <p:cNvPr id="5" name="直接连接符 4">
                      <a:extLst>
                        <a:ext uri="{FF2B5EF4-FFF2-40B4-BE49-F238E27FC236}">
                          <a16:creationId xmlns:a16="http://schemas.microsoft.com/office/drawing/2014/main" id="{A57AD7A8-679E-4E43-92FD-932FD9581446}"/>
                        </a:ext>
                      </a:extLst>
                    </p:cNvPr>
                    <p:cNvCxnSpPr>
                      <a:cxnSpLocks/>
                    </p:cNvCxnSpPr>
                    <p:nvPr/>
                  </p:nvCxnSpPr>
                  <p:spPr>
                    <a:xfrm>
                      <a:off x="1306406" y="2364297"/>
                      <a:ext cx="1102" cy="41344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3A015EB-8517-4FAA-A858-A8F397F4A218}"/>
                        </a:ext>
                      </a:extLst>
                    </p:cNvPr>
                    <p:cNvCxnSpPr>
                      <a:cxnSpLocks/>
                    </p:cNvCxnSpPr>
                    <p:nvPr/>
                  </p:nvCxnSpPr>
                  <p:spPr>
                    <a:xfrm>
                      <a:off x="3708008" y="2479547"/>
                      <a:ext cx="5240" cy="4019224"/>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04AE61FF-5A92-46CF-842D-E0BD97D87C08}"/>
                      </a:ext>
                    </a:extLst>
                  </p:cNvPr>
                  <p:cNvSpPr txBox="1"/>
                  <p:nvPr/>
                </p:nvSpPr>
                <p:spPr>
                  <a:xfrm>
                    <a:off x="1465824" y="2032363"/>
                    <a:ext cx="968285"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(Client)</a:t>
                    </a:r>
                    <a:endParaRPr lang="zh-CN" altLang="en-US" sz="14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ECD8AD56-CCCB-4414-98D5-663B34B1E7F5}"/>
                      </a:ext>
                    </a:extLst>
                  </p:cNvPr>
                  <p:cNvSpPr txBox="1"/>
                  <p:nvPr/>
                </p:nvSpPr>
                <p:spPr>
                  <a:xfrm>
                    <a:off x="3872360" y="2056520"/>
                    <a:ext cx="968285" cy="307777"/>
                  </a:xfrm>
                  <a:prstGeom prst="rect">
                    <a:avLst/>
                  </a:prstGeom>
                  <a:noFill/>
                  <a:ln>
                    <a:noFill/>
                  </a:ln>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(Server)</a:t>
                    </a:r>
                    <a:endParaRPr lang="zh-CN" altLang="en-US" sz="1400" dirty="0">
                      <a:latin typeface="微软雅黑" panose="020B0503020204020204" pitchFamily="34" charset="-122"/>
                      <a:ea typeface="微软雅黑" panose="020B0503020204020204" pitchFamily="34" charset="-122"/>
                    </a:endParaRPr>
                  </a:p>
                </p:txBody>
              </p:sp>
            </p:grpSp>
            <p:grpSp>
              <p:nvGrpSpPr>
                <p:cNvPr id="40" name="组合 39">
                  <a:extLst>
                    <a:ext uri="{FF2B5EF4-FFF2-40B4-BE49-F238E27FC236}">
                      <a16:creationId xmlns:a16="http://schemas.microsoft.com/office/drawing/2014/main" id="{FD92BC2D-A0CB-42B9-9B1B-22AEA0C35B26}"/>
                    </a:ext>
                  </a:extLst>
                </p:cNvPr>
                <p:cNvGrpSpPr/>
                <p:nvPr/>
              </p:nvGrpSpPr>
              <p:grpSpPr>
                <a:xfrm>
                  <a:off x="1288174" y="2504041"/>
                  <a:ext cx="2425074" cy="3294540"/>
                  <a:chOff x="1288174" y="2504041"/>
                  <a:chExt cx="2425074" cy="3294540"/>
                </a:xfrm>
              </p:grpSpPr>
              <p:grpSp>
                <p:nvGrpSpPr>
                  <p:cNvPr id="23" name="组合 22">
                    <a:extLst>
                      <a:ext uri="{FF2B5EF4-FFF2-40B4-BE49-F238E27FC236}">
                        <a16:creationId xmlns:a16="http://schemas.microsoft.com/office/drawing/2014/main" id="{C730E051-D3E9-4102-8E06-E953487AC0B3}"/>
                      </a:ext>
                    </a:extLst>
                  </p:cNvPr>
                  <p:cNvGrpSpPr/>
                  <p:nvPr/>
                </p:nvGrpSpPr>
                <p:grpSpPr>
                  <a:xfrm>
                    <a:off x="1296739" y="2504041"/>
                    <a:ext cx="2396072" cy="457200"/>
                    <a:chOff x="1296739" y="2504041"/>
                    <a:chExt cx="2396072" cy="457200"/>
                  </a:xfrm>
                </p:grpSpPr>
                <p:cxnSp>
                  <p:nvCxnSpPr>
                    <p:cNvPr id="17" name="直接箭头连接符 16">
                      <a:extLst>
                        <a:ext uri="{FF2B5EF4-FFF2-40B4-BE49-F238E27FC236}">
                          <a16:creationId xmlns:a16="http://schemas.microsoft.com/office/drawing/2014/main" id="{44306868-2157-470B-A224-BFD0D208F003}"/>
                        </a:ext>
                      </a:extLst>
                    </p:cNvPr>
                    <p:cNvCxnSpPr>
                      <a:cxnSpLocks/>
                    </p:cNvCxnSpPr>
                    <p:nvPr/>
                  </p:nvCxnSpPr>
                  <p:spPr>
                    <a:xfrm>
                      <a:off x="1296739" y="2504041"/>
                      <a:ext cx="2396072"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AA319918-631B-4677-AC66-DE4AD4BD1F62}"/>
                        </a:ext>
                      </a:extLst>
                    </p:cNvPr>
                    <p:cNvSpPr/>
                    <p:nvPr/>
                  </p:nvSpPr>
                  <p:spPr>
                    <a:xfrm>
                      <a:off x="2012684" y="2612592"/>
                      <a:ext cx="827314" cy="2503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tx1"/>
                          </a:solidFill>
                        </a:rPr>
                        <a:t>你好</a:t>
                      </a:r>
                    </a:p>
                  </p:txBody>
                </p:sp>
              </p:grpSp>
              <p:grpSp>
                <p:nvGrpSpPr>
                  <p:cNvPr id="24" name="组合 23">
                    <a:extLst>
                      <a:ext uri="{FF2B5EF4-FFF2-40B4-BE49-F238E27FC236}">
                        <a16:creationId xmlns:a16="http://schemas.microsoft.com/office/drawing/2014/main" id="{80CF1999-BEBC-4CDE-93AD-9F1A2A9B8C50}"/>
                      </a:ext>
                    </a:extLst>
                  </p:cNvPr>
                  <p:cNvGrpSpPr/>
                  <p:nvPr/>
                </p:nvGrpSpPr>
                <p:grpSpPr>
                  <a:xfrm>
                    <a:off x="1288175" y="3048163"/>
                    <a:ext cx="2415406" cy="293914"/>
                    <a:chOff x="1288175" y="3048163"/>
                    <a:chExt cx="2415406" cy="293914"/>
                  </a:xfrm>
                </p:grpSpPr>
                <p:cxnSp>
                  <p:nvCxnSpPr>
                    <p:cNvPr id="21" name="直接箭头连接符 20">
                      <a:extLst>
                        <a:ext uri="{FF2B5EF4-FFF2-40B4-BE49-F238E27FC236}">
                          <a16:creationId xmlns:a16="http://schemas.microsoft.com/office/drawing/2014/main" id="{A1C00164-3CAA-482D-92EC-C9610F55D8C6}"/>
                        </a:ext>
                      </a:extLst>
                    </p:cNvPr>
                    <p:cNvCxnSpPr>
                      <a:cxnSpLocks/>
                    </p:cNvCxnSpPr>
                    <p:nvPr/>
                  </p:nvCxnSpPr>
                  <p:spPr>
                    <a:xfrm flipH="1">
                      <a:off x="1288175" y="3048163"/>
                      <a:ext cx="2415406" cy="2939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479334CD-6D54-4C76-8428-05D95CAAF7C1}"/>
                        </a:ext>
                      </a:extLst>
                    </p:cNvPr>
                    <p:cNvSpPr/>
                    <p:nvPr/>
                  </p:nvSpPr>
                  <p:spPr>
                    <a:xfrm>
                      <a:off x="2012684" y="3091706"/>
                      <a:ext cx="827314" cy="2503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tx1"/>
                          </a:solidFill>
                        </a:rPr>
                        <a:t>你好</a:t>
                      </a:r>
                    </a:p>
                  </p:txBody>
                </p:sp>
              </p:grpSp>
              <p:grpSp>
                <p:nvGrpSpPr>
                  <p:cNvPr id="27" name="组合 26">
                    <a:extLst>
                      <a:ext uri="{FF2B5EF4-FFF2-40B4-BE49-F238E27FC236}">
                        <a16:creationId xmlns:a16="http://schemas.microsoft.com/office/drawing/2014/main" id="{70F0B8F1-B9AC-4AA0-BC51-950D46928E5D}"/>
                      </a:ext>
                    </a:extLst>
                  </p:cNvPr>
                  <p:cNvGrpSpPr/>
                  <p:nvPr/>
                </p:nvGrpSpPr>
                <p:grpSpPr>
                  <a:xfrm>
                    <a:off x="1317176" y="3558950"/>
                    <a:ext cx="2396072" cy="457200"/>
                    <a:chOff x="1317175" y="2416113"/>
                    <a:chExt cx="2396072" cy="457200"/>
                  </a:xfrm>
                </p:grpSpPr>
                <p:cxnSp>
                  <p:nvCxnSpPr>
                    <p:cNvPr id="28" name="直接箭头连接符 27">
                      <a:extLst>
                        <a:ext uri="{FF2B5EF4-FFF2-40B4-BE49-F238E27FC236}">
                          <a16:creationId xmlns:a16="http://schemas.microsoft.com/office/drawing/2014/main" id="{4306EC85-F2BA-4BAF-9B8D-AA4B47E7983F}"/>
                        </a:ext>
                      </a:extLst>
                    </p:cNvPr>
                    <p:cNvCxnSpPr>
                      <a:cxnSpLocks/>
                    </p:cNvCxnSpPr>
                    <p:nvPr/>
                  </p:nvCxnSpPr>
                  <p:spPr>
                    <a:xfrm>
                      <a:off x="1317175" y="2416113"/>
                      <a:ext cx="2396072"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553C9C74-6318-4856-B58D-5DBE1095A90E}"/>
                        </a:ext>
                      </a:extLst>
                    </p:cNvPr>
                    <p:cNvSpPr/>
                    <p:nvPr/>
                  </p:nvSpPr>
                  <p:spPr>
                    <a:xfrm>
                      <a:off x="1685484" y="2498069"/>
                      <a:ext cx="1681228" cy="2578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tx1"/>
                          </a:solidFill>
                        </a:rPr>
                        <a:t>咱们加密吧</a:t>
                      </a:r>
                    </a:p>
                  </p:txBody>
                </p:sp>
              </p:grpSp>
              <p:grpSp>
                <p:nvGrpSpPr>
                  <p:cNvPr id="31" name="组合 30">
                    <a:extLst>
                      <a:ext uri="{FF2B5EF4-FFF2-40B4-BE49-F238E27FC236}">
                        <a16:creationId xmlns:a16="http://schemas.microsoft.com/office/drawing/2014/main" id="{58097035-6BDB-4E63-8808-1440A5E18EEC}"/>
                      </a:ext>
                    </a:extLst>
                  </p:cNvPr>
                  <p:cNvGrpSpPr/>
                  <p:nvPr/>
                </p:nvGrpSpPr>
                <p:grpSpPr>
                  <a:xfrm>
                    <a:off x="1288174" y="4074011"/>
                    <a:ext cx="2415406" cy="467721"/>
                    <a:chOff x="1288175" y="2858051"/>
                    <a:chExt cx="2415406" cy="467721"/>
                  </a:xfrm>
                </p:grpSpPr>
                <p:cxnSp>
                  <p:nvCxnSpPr>
                    <p:cNvPr id="32" name="直接箭头连接符 31">
                      <a:extLst>
                        <a:ext uri="{FF2B5EF4-FFF2-40B4-BE49-F238E27FC236}">
                          <a16:creationId xmlns:a16="http://schemas.microsoft.com/office/drawing/2014/main" id="{F3DBC421-96BD-44FE-96A6-87D064095254}"/>
                        </a:ext>
                      </a:extLst>
                    </p:cNvPr>
                    <p:cNvCxnSpPr>
                      <a:cxnSpLocks/>
                    </p:cNvCxnSpPr>
                    <p:nvPr/>
                  </p:nvCxnSpPr>
                  <p:spPr>
                    <a:xfrm flipH="1">
                      <a:off x="1288175" y="2926556"/>
                      <a:ext cx="2415406" cy="2939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4150C21C-6A49-4AC1-95B0-3CCFB1B34937}"/>
                        </a:ext>
                      </a:extLst>
                    </p:cNvPr>
                    <p:cNvSpPr/>
                    <p:nvPr/>
                  </p:nvSpPr>
                  <p:spPr>
                    <a:xfrm>
                      <a:off x="1850017" y="2858051"/>
                      <a:ext cx="1430840" cy="4677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tx1"/>
                          </a:solidFill>
                        </a:rPr>
                        <a:t>好的，我的密钥是</a:t>
                      </a:r>
                      <a:r>
                        <a:rPr lang="en-US" altLang="zh-CN" dirty="0">
                          <a:solidFill>
                            <a:schemeClr val="tx1"/>
                          </a:solidFill>
                        </a:rPr>
                        <a:t>xx</a:t>
                      </a:r>
                      <a:endParaRPr lang="zh-CN" altLang="en-US" dirty="0">
                        <a:solidFill>
                          <a:schemeClr val="tx1"/>
                        </a:solidFill>
                      </a:endParaRPr>
                    </a:p>
                  </p:txBody>
                </p:sp>
              </p:grpSp>
              <p:grpSp>
                <p:nvGrpSpPr>
                  <p:cNvPr id="34" name="组合 33">
                    <a:extLst>
                      <a:ext uri="{FF2B5EF4-FFF2-40B4-BE49-F238E27FC236}">
                        <a16:creationId xmlns:a16="http://schemas.microsoft.com/office/drawing/2014/main" id="{E72C6CDC-A707-4FFA-BCA0-BE1181466430}"/>
                      </a:ext>
                    </a:extLst>
                  </p:cNvPr>
                  <p:cNvGrpSpPr/>
                  <p:nvPr/>
                </p:nvGrpSpPr>
                <p:grpSpPr>
                  <a:xfrm>
                    <a:off x="1288174" y="4615543"/>
                    <a:ext cx="2396072" cy="531010"/>
                    <a:chOff x="1155930" y="3190920"/>
                    <a:chExt cx="2396072" cy="531010"/>
                  </a:xfrm>
                </p:grpSpPr>
                <p:cxnSp>
                  <p:nvCxnSpPr>
                    <p:cNvPr id="35" name="直接箭头连接符 34">
                      <a:extLst>
                        <a:ext uri="{FF2B5EF4-FFF2-40B4-BE49-F238E27FC236}">
                          <a16:creationId xmlns:a16="http://schemas.microsoft.com/office/drawing/2014/main" id="{39C3B5F7-845D-4AF9-BA35-B970E6F44A1C}"/>
                        </a:ext>
                      </a:extLst>
                    </p:cNvPr>
                    <p:cNvCxnSpPr>
                      <a:cxnSpLocks/>
                    </p:cNvCxnSpPr>
                    <p:nvPr/>
                  </p:nvCxnSpPr>
                  <p:spPr>
                    <a:xfrm>
                      <a:off x="1155930" y="3190920"/>
                      <a:ext cx="2396072"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EDA9FB42-78F4-4776-BFAA-A3E7BBF327BE}"/>
                        </a:ext>
                      </a:extLst>
                    </p:cNvPr>
                    <p:cNvSpPr/>
                    <p:nvPr/>
                  </p:nvSpPr>
                  <p:spPr>
                    <a:xfrm>
                      <a:off x="1589127" y="3264730"/>
                      <a:ext cx="1681228"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tx1"/>
                          </a:solidFill>
                        </a:rPr>
                        <a:t>收到！我的密钥是</a:t>
                      </a:r>
                      <a:r>
                        <a:rPr lang="en-US" altLang="zh-CN" dirty="0" err="1">
                          <a:solidFill>
                            <a:schemeClr val="tx1"/>
                          </a:solidFill>
                        </a:rPr>
                        <a:t>yy</a:t>
                      </a:r>
                      <a:endParaRPr lang="zh-CN" altLang="en-US" dirty="0">
                        <a:solidFill>
                          <a:schemeClr val="tx1"/>
                        </a:solidFill>
                      </a:endParaRPr>
                    </a:p>
                  </p:txBody>
                </p:sp>
              </p:grpSp>
              <p:grpSp>
                <p:nvGrpSpPr>
                  <p:cNvPr id="42" name="组合 41">
                    <a:extLst>
                      <a:ext uri="{FF2B5EF4-FFF2-40B4-BE49-F238E27FC236}">
                        <a16:creationId xmlns:a16="http://schemas.microsoft.com/office/drawing/2014/main" id="{74A1C8A6-A4F3-4371-BF1A-9797C90E1449}"/>
                      </a:ext>
                    </a:extLst>
                  </p:cNvPr>
                  <p:cNvGrpSpPr/>
                  <p:nvPr/>
                </p:nvGrpSpPr>
                <p:grpSpPr>
                  <a:xfrm>
                    <a:off x="1288174" y="5299880"/>
                    <a:ext cx="2415406" cy="498701"/>
                    <a:chOff x="1288175" y="2872204"/>
                    <a:chExt cx="2415406" cy="498701"/>
                  </a:xfrm>
                </p:grpSpPr>
                <p:cxnSp>
                  <p:nvCxnSpPr>
                    <p:cNvPr id="43" name="直接箭头连接符 42">
                      <a:extLst>
                        <a:ext uri="{FF2B5EF4-FFF2-40B4-BE49-F238E27FC236}">
                          <a16:creationId xmlns:a16="http://schemas.microsoft.com/office/drawing/2014/main" id="{1113085C-4D5D-462D-B5E1-DF3DE58AD7C5}"/>
                        </a:ext>
                      </a:extLst>
                    </p:cNvPr>
                    <p:cNvCxnSpPr>
                      <a:cxnSpLocks/>
                    </p:cNvCxnSpPr>
                    <p:nvPr/>
                  </p:nvCxnSpPr>
                  <p:spPr>
                    <a:xfrm flipH="1">
                      <a:off x="1288175" y="2938815"/>
                      <a:ext cx="2415406" cy="2939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3C194067-C0CC-4EAF-AE97-0E3313D44222}"/>
                        </a:ext>
                      </a:extLst>
                    </p:cNvPr>
                    <p:cNvSpPr/>
                    <p:nvPr/>
                  </p:nvSpPr>
                  <p:spPr>
                    <a:xfrm>
                      <a:off x="1810680" y="2872204"/>
                      <a:ext cx="1430840" cy="4987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tx1"/>
                          </a:solidFill>
                        </a:rPr>
                        <a:t>收到！可以加密通话了！</a:t>
                      </a:r>
                    </a:p>
                  </p:txBody>
                </p:sp>
              </p:grpSp>
            </p:grpSp>
          </p:grpSp>
          <p:sp>
            <p:nvSpPr>
              <p:cNvPr id="47" name="文本框 46">
                <a:extLst>
                  <a:ext uri="{FF2B5EF4-FFF2-40B4-BE49-F238E27FC236}">
                    <a16:creationId xmlns:a16="http://schemas.microsoft.com/office/drawing/2014/main" id="{D8C1C774-B848-4203-A739-2BC4D95911F2}"/>
                  </a:ext>
                </a:extLst>
              </p:cNvPr>
              <p:cNvSpPr txBox="1"/>
              <p:nvPr/>
            </p:nvSpPr>
            <p:spPr>
              <a:xfrm>
                <a:off x="243008" y="6385508"/>
                <a:ext cx="3196582" cy="646331"/>
              </a:xfrm>
              <a:prstGeom prst="rect">
                <a:avLst/>
              </a:prstGeom>
              <a:noFill/>
            </p:spPr>
            <p:txBody>
              <a:bodyPr wrap="square" rtlCol="0">
                <a:spAutoFit/>
              </a:bodyPr>
              <a:lstStyle/>
              <a:p>
                <a:pPr algn="ctr"/>
                <a:r>
                  <a:rPr lang="en-US" altLang="zh-CN" dirty="0">
                    <a:solidFill>
                      <a:srgbClr val="C00000"/>
                    </a:solidFill>
                    <a:latin typeface="微软雅黑" panose="020B0503020204020204" pitchFamily="34" charset="-122"/>
                    <a:ea typeface="微软雅黑" panose="020B0503020204020204" pitchFamily="34" charset="-122"/>
                  </a:rPr>
                  <a:t>TCL</a:t>
                </a:r>
                <a:r>
                  <a:rPr lang="zh-CN" altLang="en-US" dirty="0">
                    <a:solidFill>
                      <a:srgbClr val="C00000"/>
                    </a:solidFill>
                    <a:latin typeface="微软雅黑" panose="020B0503020204020204" pitchFamily="34" charset="-122"/>
                    <a:ea typeface="微软雅黑" panose="020B0503020204020204" pitchFamily="34" charset="-122"/>
                  </a:rPr>
                  <a:t>建连、</a:t>
                </a:r>
                <a:r>
                  <a:rPr lang="en-US" altLang="zh-CN" dirty="0">
                    <a:solidFill>
                      <a:srgbClr val="C00000"/>
                    </a:solidFill>
                    <a:latin typeface="微软雅黑" panose="020B0503020204020204" pitchFamily="34" charset="-122"/>
                    <a:ea typeface="微软雅黑" panose="020B0503020204020204" pitchFamily="34" charset="-122"/>
                  </a:rPr>
                  <a:t>TLS</a:t>
                </a:r>
                <a:r>
                  <a:rPr lang="zh-CN" altLang="en-US" dirty="0">
                    <a:solidFill>
                      <a:srgbClr val="C00000"/>
                    </a:solidFill>
                    <a:latin typeface="微软雅黑" panose="020B0503020204020204" pitchFamily="34" charset="-122"/>
                    <a:ea typeface="微软雅黑" panose="020B0503020204020204" pitchFamily="34" charset="-122"/>
                  </a:rPr>
                  <a:t>建连串行进行</a:t>
                </a:r>
                <a:endParaRPr lang="en-US" altLang="zh-CN" dirty="0">
                  <a:solidFill>
                    <a:srgbClr val="C00000"/>
                  </a:solidFill>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建连需要</a:t>
                </a:r>
                <a:r>
                  <a:rPr lang="en-US" altLang="zh-CN" dirty="0">
                    <a:solidFill>
                      <a:srgbClr val="C00000"/>
                    </a:solidFill>
                    <a:latin typeface="微软雅黑" panose="020B0503020204020204" pitchFamily="34" charset="-122"/>
                    <a:ea typeface="微软雅黑" panose="020B0503020204020204" pitchFamily="34" charset="-122"/>
                  </a:rPr>
                  <a:t>3RTT</a:t>
                </a:r>
                <a:endParaRPr lang="zh-CN" altLang="en-US" dirty="0">
                  <a:solidFill>
                    <a:srgbClr val="C00000"/>
                  </a:solidFill>
                  <a:latin typeface="微软雅黑" panose="020B0503020204020204" pitchFamily="34" charset="-122"/>
                  <a:ea typeface="微软雅黑" panose="020B0503020204020204" pitchFamily="34" charset="-122"/>
                </a:endParaRPr>
              </a:p>
            </p:txBody>
          </p:sp>
        </p:grpSp>
        <p:cxnSp>
          <p:nvCxnSpPr>
            <p:cNvPr id="79" name="直接箭头连接符 78">
              <a:extLst>
                <a:ext uri="{FF2B5EF4-FFF2-40B4-BE49-F238E27FC236}">
                  <a16:creationId xmlns:a16="http://schemas.microsoft.com/office/drawing/2014/main" id="{6D1F6189-30AC-4DFF-A6D2-A1BE002FFBB7}"/>
                </a:ext>
              </a:extLst>
            </p:cNvPr>
            <p:cNvCxnSpPr>
              <a:cxnSpLocks/>
            </p:cNvCxnSpPr>
            <p:nvPr/>
          </p:nvCxnSpPr>
          <p:spPr>
            <a:xfrm>
              <a:off x="690372" y="5813272"/>
              <a:ext cx="2396072"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0D5DC9B5-4365-490C-BF9E-47AB36B657B2}"/>
                </a:ext>
              </a:extLst>
            </p:cNvPr>
            <p:cNvSpPr/>
            <p:nvPr/>
          </p:nvSpPr>
          <p:spPr>
            <a:xfrm>
              <a:off x="1362401" y="5783862"/>
              <a:ext cx="1210701" cy="5711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rPr>
                <a:t>***(</a:t>
              </a:r>
              <a:r>
                <a:rPr lang="zh-CN" altLang="en-US" dirty="0">
                  <a:solidFill>
                    <a:schemeClr val="tx1"/>
                  </a:solidFill>
                </a:rPr>
                <a:t>加密后的数据）</a:t>
              </a:r>
            </a:p>
          </p:txBody>
        </p:sp>
        <p:grpSp>
          <p:nvGrpSpPr>
            <p:cNvPr id="84" name="组合 83">
              <a:extLst>
                <a:ext uri="{FF2B5EF4-FFF2-40B4-BE49-F238E27FC236}">
                  <a16:creationId xmlns:a16="http://schemas.microsoft.com/office/drawing/2014/main" id="{CB9F6F59-9892-4E4F-BEF0-C728189180A6}"/>
                </a:ext>
              </a:extLst>
            </p:cNvPr>
            <p:cNvGrpSpPr/>
            <p:nvPr/>
          </p:nvGrpSpPr>
          <p:grpSpPr>
            <a:xfrm>
              <a:off x="-102864" y="2451860"/>
              <a:ext cx="685757" cy="3112064"/>
              <a:chOff x="-102864" y="2451860"/>
              <a:chExt cx="685757" cy="3112064"/>
            </a:xfrm>
          </p:grpSpPr>
          <p:sp>
            <p:nvSpPr>
              <p:cNvPr id="83" name="左大括号 82">
                <a:extLst>
                  <a:ext uri="{FF2B5EF4-FFF2-40B4-BE49-F238E27FC236}">
                    <a16:creationId xmlns:a16="http://schemas.microsoft.com/office/drawing/2014/main" id="{1B07273D-C4F3-48C6-869E-F888A0CBEACE}"/>
                  </a:ext>
                </a:extLst>
              </p:cNvPr>
              <p:cNvSpPr/>
              <p:nvPr/>
            </p:nvSpPr>
            <p:spPr>
              <a:xfrm>
                <a:off x="311847" y="2451860"/>
                <a:ext cx="271037" cy="3112064"/>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rgbClr val="C00000"/>
                  </a:solidFill>
                </a:endParaRPr>
              </a:p>
            </p:txBody>
          </p:sp>
          <p:sp>
            <p:nvSpPr>
              <p:cNvPr id="87" name="文本框 86">
                <a:extLst>
                  <a:ext uri="{FF2B5EF4-FFF2-40B4-BE49-F238E27FC236}">
                    <a16:creationId xmlns:a16="http://schemas.microsoft.com/office/drawing/2014/main" id="{9634CA97-B0DF-4945-949D-66B6B073B331}"/>
                  </a:ext>
                </a:extLst>
              </p:cNvPr>
              <p:cNvSpPr txBox="1"/>
              <p:nvPr/>
            </p:nvSpPr>
            <p:spPr>
              <a:xfrm>
                <a:off x="-102864" y="3691069"/>
                <a:ext cx="685757" cy="369332"/>
              </a:xfrm>
              <a:prstGeom prst="rect">
                <a:avLst/>
              </a:prstGeom>
              <a:noFill/>
            </p:spPr>
            <p:txBody>
              <a:bodyPr wrap="squar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3rtt</a:t>
                </a:r>
                <a:endParaRPr lang="zh-CN" altLang="en-US" dirty="0">
                  <a:solidFill>
                    <a:srgbClr val="C00000"/>
                  </a:solidFill>
                  <a:latin typeface="微软雅黑" panose="020B0503020204020204" pitchFamily="34" charset="-122"/>
                  <a:ea typeface="微软雅黑" panose="020B0503020204020204" pitchFamily="34" charset="-122"/>
                </a:endParaRPr>
              </a:p>
            </p:txBody>
          </p:sp>
        </p:grpSp>
      </p:grpSp>
      <p:grpSp>
        <p:nvGrpSpPr>
          <p:cNvPr id="57" name="组合 56">
            <a:extLst>
              <a:ext uri="{FF2B5EF4-FFF2-40B4-BE49-F238E27FC236}">
                <a16:creationId xmlns:a16="http://schemas.microsoft.com/office/drawing/2014/main" id="{7F9B9094-3D5E-43CB-BF57-B8A4CA7A3C6F}"/>
              </a:ext>
            </a:extLst>
          </p:cNvPr>
          <p:cNvGrpSpPr/>
          <p:nvPr/>
        </p:nvGrpSpPr>
        <p:grpSpPr>
          <a:xfrm>
            <a:off x="3862489" y="1284065"/>
            <a:ext cx="4463403" cy="5313395"/>
            <a:chOff x="3899613" y="1687780"/>
            <a:chExt cx="4463403" cy="5313395"/>
          </a:xfrm>
        </p:grpSpPr>
        <p:grpSp>
          <p:nvGrpSpPr>
            <p:cNvPr id="98" name="组合 97">
              <a:extLst>
                <a:ext uri="{FF2B5EF4-FFF2-40B4-BE49-F238E27FC236}">
                  <a16:creationId xmlns:a16="http://schemas.microsoft.com/office/drawing/2014/main" id="{1F6DBB8A-B14C-443F-91F2-E1D725F8972E}"/>
                </a:ext>
              </a:extLst>
            </p:cNvPr>
            <p:cNvGrpSpPr/>
            <p:nvPr/>
          </p:nvGrpSpPr>
          <p:grpSpPr>
            <a:xfrm>
              <a:off x="3899613" y="2239541"/>
              <a:ext cx="4463403" cy="4761634"/>
              <a:chOff x="4170055" y="2349965"/>
              <a:chExt cx="4463403" cy="4761634"/>
            </a:xfrm>
          </p:grpSpPr>
          <p:grpSp>
            <p:nvGrpSpPr>
              <p:cNvPr id="99" name="组合 98">
                <a:extLst>
                  <a:ext uri="{FF2B5EF4-FFF2-40B4-BE49-F238E27FC236}">
                    <a16:creationId xmlns:a16="http://schemas.microsoft.com/office/drawing/2014/main" id="{F95C9E9B-B2EA-4F4B-9543-D47294445FA4}"/>
                  </a:ext>
                </a:extLst>
              </p:cNvPr>
              <p:cNvGrpSpPr/>
              <p:nvPr/>
            </p:nvGrpSpPr>
            <p:grpSpPr>
              <a:xfrm>
                <a:off x="4170055" y="2349965"/>
                <a:ext cx="4463403" cy="4761634"/>
                <a:chOff x="-317073" y="2379096"/>
                <a:chExt cx="4463403" cy="4761634"/>
              </a:xfrm>
            </p:grpSpPr>
            <p:grpSp>
              <p:nvGrpSpPr>
                <p:cNvPr id="108" name="组合 107">
                  <a:extLst>
                    <a:ext uri="{FF2B5EF4-FFF2-40B4-BE49-F238E27FC236}">
                      <a16:creationId xmlns:a16="http://schemas.microsoft.com/office/drawing/2014/main" id="{77291EB3-3231-4531-826A-F5C1F14D7C23}"/>
                    </a:ext>
                  </a:extLst>
                </p:cNvPr>
                <p:cNvGrpSpPr/>
                <p:nvPr/>
              </p:nvGrpSpPr>
              <p:grpSpPr>
                <a:xfrm>
                  <a:off x="616240" y="2379096"/>
                  <a:ext cx="2425073" cy="2853434"/>
                  <a:chOff x="1278507" y="2462941"/>
                  <a:chExt cx="2425073" cy="2853434"/>
                </a:xfrm>
              </p:grpSpPr>
              <p:grpSp>
                <p:nvGrpSpPr>
                  <p:cNvPr id="109" name="组合 108">
                    <a:extLst>
                      <a:ext uri="{FF2B5EF4-FFF2-40B4-BE49-F238E27FC236}">
                        <a16:creationId xmlns:a16="http://schemas.microsoft.com/office/drawing/2014/main" id="{C0673928-D829-458B-80CA-EE9EF5B28193}"/>
                      </a:ext>
                    </a:extLst>
                  </p:cNvPr>
                  <p:cNvGrpSpPr/>
                  <p:nvPr/>
                </p:nvGrpSpPr>
                <p:grpSpPr>
                  <a:xfrm>
                    <a:off x="1307508" y="2462941"/>
                    <a:ext cx="2396072" cy="603534"/>
                    <a:chOff x="1307508" y="2462941"/>
                    <a:chExt cx="2396072" cy="603534"/>
                  </a:xfrm>
                </p:grpSpPr>
                <p:cxnSp>
                  <p:nvCxnSpPr>
                    <p:cNvPr id="119" name="直接箭头连接符 118">
                      <a:extLst>
                        <a:ext uri="{FF2B5EF4-FFF2-40B4-BE49-F238E27FC236}">
                          <a16:creationId xmlns:a16="http://schemas.microsoft.com/office/drawing/2014/main" id="{79ED6B75-79B2-4E66-AE55-DEC6023D69B7}"/>
                        </a:ext>
                      </a:extLst>
                    </p:cNvPr>
                    <p:cNvCxnSpPr>
                      <a:cxnSpLocks/>
                    </p:cNvCxnSpPr>
                    <p:nvPr/>
                  </p:nvCxnSpPr>
                  <p:spPr>
                    <a:xfrm>
                      <a:off x="1307508" y="2569029"/>
                      <a:ext cx="2396072"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矩形 119">
                      <a:extLst>
                        <a:ext uri="{FF2B5EF4-FFF2-40B4-BE49-F238E27FC236}">
                          <a16:creationId xmlns:a16="http://schemas.microsoft.com/office/drawing/2014/main" id="{F33FED07-8AA1-42E0-AAA0-4DEBD30D6F01}"/>
                        </a:ext>
                      </a:extLst>
                    </p:cNvPr>
                    <p:cNvSpPr/>
                    <p:nvPr/>
                  </p:nvSpPr>
                  <p:spPr>
                    <a:xfrm>
                      <a:off x="1868369" y="2462941"/>
                      <a:ext cx="1450119" cy="6035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tx1"/>
                          </a:solidFill>
                        </a:rPr>
                        <a:t>你好，咱们加密通话吧</a:t>
                      </a:r>
                    </a:p>
                  </p:txBody>
                </p:sp>
              </p:grpSp>
              <p:grpSp>
                <p:nvGrpSpPr>
                  <p:cNvPr id="110" name="组合 109">
                    <a:extLst>
                      <a:ext uri="{FF2B5EF4-FFF2-40B4-BE49-F238E27FC236}">
                        <a16:creationId xmlns:a16="http://schemas.microsoft.com/office/drawing/2014/main" id="{3BE67B8E-03E5-4B79-8098-80F42CB29FBD}"/>
                      </a:ext>
                    </a:extLst>
                  </p:cNvPr>
                  <p:cNvGrpSpPr/>
                  <p:nvPr/>
                </p:nvGrpSpPr>
                <p:grpSpPr>
                  <a:xfrm>
                    <a:off x="1278507" y="3276269"/>
                    <a:ext cx="2415406" cy="603535"/>
                    <a:chOff x="1278507" y="3276269"/>
                    <a:chExt cx="2415406" cy="603535"/>
                  </a:xfrm>
                </p:grpSpPr>
                <p:cxnSp>
                  <p:nvCxnSpPr>
                    <p:cNvPr id="117" name="直接箭头连接符 116">
                      <a:extLst>
                        <a:ext uri="{FF2B5EF4-FFF2-40B4-BE49-F238E27FC236}">
                          <a16:creationId xmlns:a16="http://schemas.microsoft.com/office/drawing/2014/main" id="{664EB98E-C874-4113-84F6-C3C2AE97A358}"/>
                        </a:ext>
                      </a:extLst>
                    </p:cNvPr>
                    <p:cNvCxnSpPr>
                      <a:cxnSpLocks/>
                    </p:cNvCxnSpPr>
                    <p:nvPr/>
                  </p:nvCxnSpPr>
                  <p:spPr>
                    <a:xfrm flipH="1">
                      <a:off x="1278507" y="3341030"/>
                      <a:ext cx="2415406" cy="2939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矩形 117">
                      <a:extLst>
                        <a:ext uri="{FF2B5EF4-FFF2-40B4-BE49-F238E27FC236}">
                          <a16:creationId xmlns:a16="http://schemas.microsoft.com/office/drawing/2014/main" id="{78DC8DCA-AD10-4504-8A89-52EEF405CFC7}"/>
                        </a:ext>
                      </a:extLst>
                    </p:cNvPr>
                    <p:cNvSpPr/>
                    <p:nvPr/>
                  </p:nvSpPr>
                  <p:spPr>
                    <a:xfrm>
                      <a:off x="1868369" y="3276269"/>
                      <a:ext cx="1546603" cy="6035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tx1"/>
                          </a:solidFill>
                        </a:rPr>
                        <a:t>你好，好的，我的密钥是</a:t>
                      </a:r>
                      <a:r>
                        <a:rPr lang="en-US" altLang="zh-CN" dirty="0">
                          <a:solidFill>
                            <a:schemeClr val="tx1"/>
                          </a:solidFill>
                        </a:rPr>
                        <a:t>xx</a:t>
                      </a:r>
                      <a:endParaRPr lang="zh-CN" altLang="en-US" dirty="0">
                        <a:solidFill>
                          <a:schemeClr val="tx1"/>
                        </a:solidFill>
                      </a:endParaRPr>
                    </a:p>
                  </p:txBody>
                </p:sp>
              </p:grpSp>
              <p:grpSp>
                <p:nvGrpSpPr>
                  <p:cNvPr id="111" name="组合 110">
                    <a:extLst>
                      <a:ext uri="{FF2B5EF4-FFF2-40B4-BE49-F238E27FC236}">
                        <a16:creationId xmlns:a16="http://schemas.microsoft.com/office/drawing/2014/main" id="{CA563513-F3F8-4510-A752-93D98F8A1123}"/>
                      </a:ext>
                    </a:extLst>
                  </p:cNvPr>
                  <p:cNvGrpSpPr/>
                  <p:nvPr/>
                </p:nvGrpSpPr>
                <p:grpSpPr>
                  <a:xfrm>
                    <a:off x="1288174" y="4129362"/>
                    <a:ext cx="2396072" cy="493607"/>
                    <a:chOff x="1155930" y="2704739"/>
                    <a:chExt cx="2396072" cy="493607"/>
                  </a:xfrm>
                </p:grpSpPr>
                <p:cxnSp>
                  <p:nvCxnSpPr>
                    <p:cNvPr id="115" name="直接箭头连接符 114">
                      <a:extLst>
                        <a:ext uri="{FF2B5EF4-FFF2-40B4-BE49-F238E27FC236}">
                          <a16:creationId xmlns:a16="http://schemas.microsoft.com/office/drawing/2014/main" id="{A955B639-66CB-4EB1-BF3F-577BEE9614FF}"/>
                        </a:ext>
                      </a:extLst>
                    </p:cNvPr>
                    <p:cNvCxnSpPr>
                      <a:cxnSpLocks/>
                    </p:cNvCxnSpPr>
                    <p:nvPr/>
                  </p:nvCxnSpPr>
                  <p:spPr>
                    <a:xfrm>
                      <a:off x="1155930" y="2725254"/>
                      <a:ext cx="2396072"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矩形 115">
                      <a:extLst>
                        <a:ext uri="{FF2B5EF4-FFF2-40B4-BE49-F238E27FC236}">
                          <a16:creationId xmlns:a16="http://schemas.microsoft.com/office/drawing/2014/main" id="{5BE4607C-BD32-4DA3-989C-05B1AF3B1150}"/>
                        </a:ext>
                      </a:extLst>
                    </p:cNvPr>
                    <p:cNvSpPr/>
                    <p:nvPr/>
                  </p:nvSpPr>
                  <p:spPr>
                    <a:xfrm>
                      <a:off x="1523244" y="2704739"/>
                      <a:ext cx="1681228" cy="4936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tx1"/>
                          </a:solidFill>
                        </a:rPr>
                        <a:t>收到！我的密钥是</a:t>
                      </a:r>
                      <a:r>
                        <a:rPr lang="en-US" altLang="zh-CN" dirty="0" err="1">
                          <a:solidFill>
                            <a:schemeClr val="tx1"/>
                          </a:solidFill>
                        </a:rPr>
                        <a:t>yy</a:t>
                      </a:r>
                      <a:endParaRPr lang="zh-CN" altLang="en-US" dirty="0">
                        <a:solidFill>
                          <a:schemeClr val="tx1"/>
                        </a:solidFill>
                      </a:endParaRPr>
                    </a:p>
                  </p:txBody>
                </p:sp>
              </p:grpSp>
              <p:grpSp>
                <p:nvGrpSpPr>
                  <p:cNvPr id="112" name="组合 111">
                    <a:extLst>
                      <a:ext uri="{FF2B5EF4-FFF2-40B4-BE49-F238E27FC236}">
                        <a16:creationId xmlns:a16="http://schemas.microsoft.com/office/drawing/2014/main" id="{7CB37AC9-129B-4F68-ABDF-A200D261647D}"/>
                      </a:ext>
                    </a:extLst>
                  </p:cNvPr>
                  <p:cNvGrpSpPr/>
                  <p:nvPr/>
                </p:nvGrpSpPr>
                <p:grpSpPr>
                  <a:xfrm>
                    <a:off x="1288174" y="4771581"/>
                    <a:ext cx="2415406" cy="544794"/>
                    <a:chOff x="1288175" y="2343905"/>
                    <a:chExt cx="2415406" cy="544794"/>
                  </a:xfrm>
                </p:grpSpPr>
                <p:cxnSp>
                  <p:nvCxnSpPr>
                    <p:cNvPr id="113" name="直接箭头连接符 112">
                      <a:extLst>
                        <a:ext uri="{FF2B5EF4-FFF2-40B4-BE49-F238E27FC236}">
                          <a16:creationId xmlns:a16="http://schemas.microsoft.com/office/drawing/2014/main" id="{A97FF29A-2F4C-4966-A47A-6258E076CE5C}"/>
                        </a:ext>
                      </a:extLst>
                    </p:cNvPr>
                    <p:cNvCxnSpPr>
                      <a:cxnSpLocks/>
                    </p:cNvCxnSpPr>
                    <p:nvPr/>
                  </p:nvCxnSpPr>
                  <p:spPr>
                    <a:xfrm flipH="1">
                      <a:off x="1288175" y="2423378"/>
                      <a:ext cx="2415406" cy="2939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A6CEFD04-9FA5-4575-A323-251B51C83766}"/>
                        </a:ext>
                      </a:extLst>
                    </p:cNvPr>
                    <p:cNvSpPr/>
                    <p:nvPr/>
                  </p:nvSpPr>
                  <p:spPr>
                    <a:xfrm>
                      <a:off x="1850017" y="2343905"/>
                      <a:ext cx="1430840" cy="5447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tx1"/>
                          </a:solidFill>
                        </a:rPr>
                        <a:t>收到！可以加密通话了！</a:t>
                      </a:r>
                    </a:p>
                  </p:txBody>
                </p:sp>
              </p:grpSp>
            </p:grpSp>
            <p:sp>
              <p:nvSpPr>
                <p:cNvPr id="106" name="文本框 105">
                  <a:extLst>
                    <a:ext uri="{FF2B5EF4-FFF2-40B4-BE49-F238E27FC236}">
                      <a16:creationId xmlns:a16="http://schemas.microsoft.com/office/drawing/2014/main" id="{BC20F297-BEC8-4F93-81BB-3E27C537DE46}"/>
                    </a:ext>
                  </a:extLst>
                </p:cNvPr>
                <p:cNvSpPr txBox="1"/>
                <p:nvPr/>
              </p:nvSpPr>
              <p:spPr>
                <a:xfrm>
                  <a:off x="-317073" y="6494399"/>
                  <a:ext cx="4463403" cy="646331"/>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传输建连与加密建连同时进行</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建连需要</a:t>
                  </a:r>
                  <a:r>
                    <a:rPr lang="en-US" altLang="zh-CN" dirty="0">
                      <a:solidFill>
                        <a:srgbClr val="C00000"/>
                      </a:solidFill>
                      <a:latin typeface="微软雅黑" panose="020B0503020204020204" pitchFamily="34" charset="-122"/>
                      <a:ea typeface="微软雅黑" panose="020B0503020204020204" pitchFamily="34" charset="-122"/>
                    </a:rPr>
                    <a:t>2RTT</a:t>
                  </a:r>
                  <a:endParaRPr lang="zh-CN" altLang="en-US" dirty="0">
                    <a:solidFill>
                      <a:srgbClr val="C00000"/>
                    </a:solidFill>
                    <a:latin typeface="微软雅黑" panose="020B0503020204020204" pitchFamily="34" charset="-122"/>
                    <a:ea typeface="微软雅黑" panose="020B0503020204020204" pitchFamily="34" charset="-122"/>
                  </a:endParaRPr>
                </a:p>
              </p:txBody>
            </p:sp>
          </p:grpSp>
          <p:cxnSp>
            <p:nvCxnSpPr>
              <p:cNvPr id="100" name="直接箭头连接符 99">
                <a:extLst>
                  <a:ext uri="{FF2B5EF4-FFF2-40B4-BE49-F238E27FC236}">
                    <a16:creationId xmlns:a16="http://schemas.microsoft.com/office/drawing/2014/main" id="{EF43C01A-0D27-4318-BC48-08F99996B031}"/>
                  </a:ext>
                </a:extLst>
              </p:cNvPr>
              <p:cNvCxnSpPr>
                <a:cxnSpLocks/>
              </p:cNvCxnSpPr>
              <p:nvPr/>
            </p:nvCxnSpPr>
            <p:spPr>
              <a:xfrm>
                <a:off x="5124378" y="5527701"/>
                <a:ext cx="2396072"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矩形 100">
                <a:extLst>
                  <a:ext uri="{FF2B5EF4-FFF2-40B4-BE49-F238E27FC236}">
                    <a16:creationId xmlns:a16="http://schemas.microsoft.com/office/drawing/2014/main" id="{ECA3FC86-43DE-46A8-8D91-B27E38C2C96E}"/>
                  </a:ext>
                </a:extLst>
              </p:cNvPr>
              <p:cNvSpPr/>
              <p:nvPr/>
            </p:nvSpPr>
            <p:spPr>
              <a:xfrm>
                <a:off x="5796407" y="5498291"/>
                <a:ext cx="1210701" cy="5711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rPr>
                  <a:t>***(</a:t>
                </a:r>
                <a:r>
                  <a:rPr lang="zh-CN" altLang="en-US" dirty="0">
                    <a:solidFill>
                      <a:schemeClr val="tx1"/>
                    </a:solidFill>
                  </a:rPr>
                  <a:t>加密后的数据）</a:t>
                </a:r>
              </a:p>
            </p:txBody>
          </p:sp>
          <p:grpSp>
            <p:nvGrpSpPr>
              <p:cNvPr id="102" name="组合 101">
                <a:extLst>
                  <a:ext uri="{FF2B5EF4-FFF2-40B4-BE49-F238E27FC236}">
                    <a16:creationId xmlns:a16="http://schemas.microsoft.com/office/drawing/2014/main" id="{4FD626F6-45D2-494C-9040-F6E52FB49BA1}"/>
                  </a:ext>
                </a:extLst>
              </p:cNvPr>
              <p:cNvGrpSpPr/>
              <p:nvPr/>
            </p:nvGrpSpPr>
            <p:grpSpPr>
              <a:xfrm>
                <a:off x="4347785" y="2402415"/>
                <a:ext cx="718644" cy="2647657"/>
                <a:chOff x="-135760" y="2451860"/>
                <a:chExt cx="718644" cy="3112064"/>
              </a:xfrm>
            </p:grpSpPr>
            <p:sp>
              <p:nvSpPr>
                <p:cNvPr id="103" name="左大括号 102">
                  <a:extLst>
                    <a:ext uri="{FF2B5EF4-FFF2-40B4-BE49-F238E27FC236}">
                      <a16:creationId xmlns:a16="http://schemas.microsoft.com/office/drawing/2014/main" id="{E9D2E6AD-65D1-4065-968C-4951BA65A06F}"/>
                    </a:ext>
                  </a:extLst>
                </p:cNvPr>
                <p:cNvSpPr/>
                <p:nvPr/>
              </p:nvSpPr>
              <p:spPr>
                <a:xfrm>
                  <a:off x="311847" y="2451860"/>
                  <a:ext cx="271037" cy="3112064"/>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04" name="文本框 103">
                  <a:extLst>
                    <a:ext uri="{FF2B5EF4-FFF2-40B4-BE49-F238E27FC236}">
                      <a16:creationId xmlns:a16="http://schemas.microsoft.com/office/drawing/2014/main" id="{4D108B34-2886-4900-B4F5-E4FF948F84F6}"/>
                    </a:ext>
                  </a:extLst>
                </p:cNvPr>
                <p:cNvSpPr txBox="1"/>
                <p:nvPr/>
              </p:nvSpPr>
              <p:spPr>
                <a:xfrm>
                  <a:off x="-135760" y="3596007"/>
                  <a:ext cx="685757" cy="434114"/>
                </a:xfrm>
                <a:prstGeom prst="rect">
                  <a:avLst/>
                </a:prstGeom>
                <a:noFill/>
              </p:spPr>
              <p:txBody>
                <a:bodyPr wrap="squar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2rtt</a:t>
                  </a:r>
                  <a:endParaRPr lang="zh-CN" altLang="en-US" dirty="0">
                    <a:solidFill>
                      <a:srgbClr val="C00000"/>
                    </a:solidFill>
                    <a:latin typeface="微软雅黑" panose="020B0503020204020204" pitchFamily="34" charset="-122"/>
                    <a:ea typeface="微软雅黑" panose="020B0503020204020204" pitchFamily="34" charset="-122"/>
                  </a:endParaRPr>
                </a:p>
              </p:txBody>
            </p:sp>
          </p:grpSp>
        </p:grpSp>
        <p:grpSp>
          <p:nvGrpSpPr>
            <p:cNvPr id="56" name="组合 55">
              <a:extLst>
                <a:ext uri="{FF2B5EF4-FFF2-40B4-BE49-F238E27FC236}">
                  <a16:creationId xmlns:a16="http://schemas.microsoft.com/office/drawing/2014/main" id="{0DD0E166-9EC6-45D7-A5C6-5434F062D82C}"/>
                </a:ext>
              </a:extLst>
            </p:cNvPr>
            <p:cNvGrpSpPr/>
            <p:nvPr/>
          </p:nvGrpSpPr>
          <p:grpSpPr>
            <a:xfrm>
              <a:off x="4594977" y="1687780"/>
              <a:ext cx="605263" cy="4574181"/>
              <a:chOff x="852402" y="1827063"/>
              <a:chExt cx="605263" cy="4574181"/>
            </a:xfrm>
          </p:grpSpPr>
          <p:pic>
            <p:nvPicPr>
              <p:cNvPr id="140" name="图片 139">
                <a:extLst>
                  <a:ext uri="{FF2B5EF4-FFF2-40B4-BE49-F238E27FC236}">
                    <a16:creationId xmlns:a16="http://schemas.microsoft.com/office/drawing/2014/main" id="{926FF176-7CD2-4D15-A01B-00ACF84CCF26}"/>
                  </a:ext>
                </a:extLst>
              </p:cNvPr>
              <p:cNvPicPr>
                <a:picLocks noChangeAspect="1"/>
              </p:cNvPicPr>
              <p:nvPr/>
            </p:nvPicPr>
            <p:blipFill>
              <a:blip r:embed="rId5"/>
              <a:stretch>
                <a:fillRect/>
              </a:stretch>
            </p:blipFill>
            <p:spPr>
              <a:xfrm>
                <a:off x="852402" y="1827063"/>
                <a:ext cx="605263" cy="506579"/>
              </a:xfrm>
              <a:prstGeom prst="rect">
                <a:avLst/>
              </a:prstGeom>
            </p:spPr>
          </p:pic>
          <p:cxnSp>
            <p:nvCxnSpPr>
              <p:cNvPr id="141" name="直接连接符 140">
                <a:extLst>
                  <a:ext uri="{FF2B5EF4-FFF2-40B4-BE49-F238E27FC236}">
                    <a16:creationId xmlns:a16="http://schemas.microsoft.com/office/drawing/2014/main" id="{62603C75-4694-493A-BFA3-81801AF415C6}"/>
                  </a:ext>
                </a:extLst>
              </p:cNvPr>
              <p:cNvCxnSpPr>
                <a:cxnSpLocks/>
              </p:cNvCxnSpPr>
              <p:nvPr/>
            </p:nvCxnSpPr>
            <p:spPr>
              <a:xfrm>
                <a:off x="1114519" y="2266770"/>
                <a:ext cx="1102" cy="4134474"/>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142" name="图片 141">
              <a:extLst>
                <a:ext uri="{FF2B5EF4-FFF2-40B4-BE49-F238E27FC236}">
                  <a16:creationId xmlns:a16="http://schemas.microsoft.com/office/drawing/2014/main" id="{A6369B83-0087-4C52-9D1D-00C7E6542865}"/>
                </a:ext>
              </a:extLst>
            </p:cNvPr>
            <p:cNvPicPr>
              <a:picLocks noChangeAspect="1"/>
            </p:cNvPicPr>
            <p:nvPr/>
          </p:nvPicPr>
          <p:blipFill>
            <a:blip r:embed="rId4"/>
            <a:stretch>
              <a:fillRect/>
            </a:stretch>
          </p:blipFill>
          <p:spPr>
            <a:xfrm>
              <a:off x="6975128" y="1694146"/>
              <a:ext cx="616515" cy="604298"/>
            </a:xfrm>
            <a:prstGeom prst="rect">
              <a:avLst/>
            </a:prstGeom>
          </p:spPr>
        </p:pic>
        <p:cxnSp>
          <p:nvCxnSpPr>
            <p:cNvPr id="143" name="直接连接符 142">
              <a:extLst>
                <a:ext uri="{FF2B5EF4-FFF2-40B4-BE49-F238E27FC236}">
                  <a16:creationId xmlns:a16="http://schemas.microsoft.com/office/drawing/2014/main" id="{1FA8EB73-0A28-43D1-AC75-E22DB4C3B810}"/>
                </a:ext>
              </a:extLst>
            </p:cNvPr>
            <p:cNvCxnSpPr>
              <a:cxnSpLocks/>
            </p:cNvCxnSpPr>
            <p:nvPr/>
          </p:nvCxnSpPr>
          <p:spPr>
            <a:xfrm>
              <a:off x="7250707" y="2259184"/>
              <a:ext cx="5240" cy="4019224"/>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BB6258A9-350E-49C8-AC30-484604B473A3}"/>
              </a:ext>
            </a:extLst>
          </p:cNvPr>
          <p:cNvGrpSpPr/>
          <p:nvPr/>
        </p:nvGrpSpPr>
        <p:grpSpPr>
          <a:xfrm>
            <a:off x="8049372" y="1284065"/>
            <a:ext cx="3435517" cy="4487495"/>
            <a:chOff x="8184117" y="1680590"/>
            <a:chExt cx="3435517" cy="4487495"/>
          </a:xfrm>
        </p:grpSpPr>
        <p:grpSp>
          <p:nvGrpSpPr>
            <p:cNvPr id="86" name="组合 85">
              <a:extLst>
                <a:ext uri="{FF2B5EF4-FFF2-40B4-BE49-F238E27FC236}">
                  <a16:creationId xmlns:a16="http://schemas.microsoft.com/office/drawing/2014/main" id="{BB98F0DE-BAE0-4DA1-85E0-82A7B4D59E79}"/>
                </a:ext>
              </a:extLst>
            </p:cNvPr>
            <p:cNvGrpSpPr/>
            <p:nvPr/>
          </p:nvGrpSpPr>
          <p:grpSpPr>
            <a:xfrm>
              <a:off x="8184117" y="2229620"/>
              <a:ext cx="3375625" cy="3938465"/>
              <a:chOff x="4427278" y="2349965"/>
              <a:chExt cx="3375625" cy="3938465"/>
            </a:xfrm>
          </p:grpSpPr>
          <p:grpSp>
            <p:nvGrpSpPr>
              <p:cNvPr id="49" name="组合 48">
                <a:extLst>
                  <a:ext uri="{FF2B5EF4-FFF2-40B4-BE49-F238E27FC236}">
                    <a16:creationId xmlns:a16="http://schemas.microsoft.com/office/drawing/2014/main" id="{6F2DA51F-8626-4160-BE96-90207F3A5621}"/>
                  </a:ext>
                </a:extLst>
              </p:cNvPr>
              <p:cNvGrpSpPr/>
              <p:nvPr/>
            </p:nvGrpSpPr>
            <p:grpSpPr>
              <a:xfrm>
                <a:off x="4819238" y="2349965"/>
                <a:ext cx="2983665" cy="3938465"/>
                <a:chOff x="332110" y="2379096"/>
                <a:chExt cx="2983665" cy="3938465"/>
              </a:xfrm>
            </p:grpSpPr>
            <p:grpSp>
              <p:nvGrpSpPr>
                <p:cNvPr id="53" name="组合 52">
                  <a:extLst>
                    <a:ext uri="{FF2B5EF4-FFF2-40B4-BE49-F238E27FC236}">
                      <a16:creationId xmlns:a16="http://schemas.microsoft.com/office/drawing/2014/main" id="{4D4BA07E-D3EC-4D19-9994-DC9FAB8E791D}"/>
                    </a:ext>
                  </a:extLst>
                </p:cNvPr>
                <p:cNvGrpSpPr/>
                <p:nvPr/>
              </p:nvGrpSpPr>
              <p:grpSpPr>
                <a:xfrm>
                  <a:off x="616240" y="2379096"/>
                  <a:ext cx="2425073" cy="2640587"/>
                  <a:chOff x="1278507" y="2462941"/>
                  <a:chExt cx="2425073" cy="2640587"/>
                </a:xfrm>
              </p:grpSpPr>
              <p:grpSp>
                <p:nvGrpSpPr>
                  <p:cNvPr id="54" name="组合 53">
                    <a:extLst>
                      <a:ext uri="{FF2B5EF4-FFF2-40B4-BE49-F238E27FC236}">
                        <a16:creationId xmlns:a16="http://schemas.microsoft.com/office/drawing/2014/main" id="{CEF077CE-07DE-4036-A584-B40E1B616BF3}"/>
                      </a:ext>
                    </a:extLst>
                  </p:cNvPr>
                  <p:cNvGrpSpPr/>
                  <p:nvPr/>
                </p:nvGrpSpPr>
                <p:grpSpPr>
                  <a:xfrm>
                    <a:off x="1307508" y="2462941"/>
                    <a:ext cx="2396072" cy="603534"/>
                    <a:chOff x="1307508" y="2462941"/>
                    <a:chExt cx="2396072" cy="603534"/>
                  </a:xfrm>
                </p:grpSpPr>
                <p:cxnSp>
                  <p:nvCxnSpPr>
                    <p:cNvPr id="70" name="直接箭头连接符 69">
                      <a:extLst>
                        <a:ext uri="{FF2B5EF4-FFF2-40B4-BE49-F238E27FC236}">
                          <a16:creationId xmlns:a16="http://schemas.microsoft.com/office/drawing/2014/main" id="{8CAD07F2-B62D-42D3-BE2B-CA2A30EE3ABE}"/>
                        </a:ext>
                      </a:extLst>
                    </p:cNvPr>
                    <p:cNvCxnSpPr>
                      <a:cxnSpLocks/>
                    </p:cNvCxnSpPr>
                    <p:nvPr/>
                  </p:nvCxnSpPr>
                  <p:spPr>
                    <a:xfrm>
                      <a:off x="1307508" y="2569029"/>
                      <a:ext cx="2396072"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4B07D5A1-54A5-4A22-A7FD-9FB01F4BA86C}"/>
                        </a:ext>
                      </a:extLst>
                    </p:cNvPr>
                    <p:cNvSpPr/>
                    <p:nvPr/>
                  </p:nvSpPr>
                  <p:spPr>
                    <a:xfrm>
                      <a:off x="1868369" y="2462941"/>
                      <a:ext cx="1450119" cy="6035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tx1"/>
                          </a:solidFill>
                        </a:rPr>
                        <a:t>你好，咱们加密通话吧</a:t>
                      </a:r>
                    </a:p>
                  </p:txBody>
                </p:sp>
              </p:grpSp>
              <p:grpSp>
                <p:nvGrpSpPr>
                  <p:cNvPr id="55" name="组合 54">
                    <a:extLst>
                      <a:ext uri="{FF2B5EF4-FFF2-40B4-BE49-F238E27FC236}">
                        <a16:creationId xmlns:a16="http://schemas.microsoft.com/office/drawing/2014/main" id="{9B442464-6D22-4BBB-867D-9075C4A061C7}"/>
                      </a:ext>
                    </a:extLst>
                  </p:cNvPr>
                  <p:cNvGrpSpPr/>
                  <p:nvPr/>
                </p:nvGrpSpPr>
                <p:grpSpPr>
                  <a:xfrm>
                    <a:off x="1278507" y="3276269"/>
                    <a:ext cx="2415406" cy="603535"/>
                    <a:chOff x="1278507" y="3276269"/>
                    <a:chExt cx="2415406" cy="603535"/>
                  </a:xfrm>
                </p:grpSpPr>
                <p:cxnSp>
                  <p:nvCxnSpPr>
                    <p:cNvPr id="68" name="直接箭头连接符 67">
                      <a:extLst>
                        <a:ext uri="{FF2B5EF4-FFF2-40B4-BE49-F238E27FC236}">
                          <a16:creationId xmlns:a16="http://schemas.microsoft.com/office/drawing/2014/main" id="{207FB45D-697D-421F-9B7C-4C919D554B6C}"/>
                        </a:ext>
                      </a:extLst>
                    </p:cNvPr>
                    <p:cNvCxnSpPr>
                      <a:cxnSpLocks/>
                    </p:cNvCxnSpPr>
                    <p:nvPr/>
                  </p:nvCxnSpPr>
                  <p:spPr>
                    <a:xfrm flipH="1">
                      <a:off x="1278507" y="3341030"/>
                      <a:ext cx="2415406" cy="2939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25669933-6B80-4581-964F-1FFEA9A20277}"/>
                        </a:ext>
                      </a:extLst>
                    </p:cNvPr>
                    <p:cNvSpPr/>
                    <p:nvPr/>
                  </p:nvSpPr>
                  <p:spPr>
                    <a:xfrm>
                      <a:off x="1868369" y="3276269"/>
                      <a:ext cx="1546603" cy="6035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tx1"/>
                          </a:solidFill>
                        </a:rPr>
                        <a:t>你好，好的，我的密钥是</a:t>
                      </a:r>
                      <a:r>
                        <a:rPr lang="en-US" altLang="zh-CN" dirty="0">
                          <a:solidFill>
                            <a:schemeClr val="tx1"/>
                          </a:solidFill>
                        </a:rPr>
                        <a:t>xx</a:t>
                      </a:r>
                      <a:endParaRPr lang="zh-CN" altLang="en-US" dirty="0">
                        <a:solidFill>
                          <a:schemeClr val="tx1"/>
                        </a:solidFill>
                      </a:endParaRPr>
                    </a:p>
                  </p:txBody>
                </p:sp>
              </p:grpSp>
              <p:grpSp>
                <p:nvGrpSpPr>
                  <p:cNvPr id="58" name="组合 57">
                    <a:extLst>
                      <a:ext uri="{FF2B5EF4-FFF2-40B4-BE49-F238E27FC236}">
                        <a16:creationId xmlns:a16="http://schemas.microsoft.com/office/drawing/2014/main" id="{092E0630-22D5-4393-A5BF-B05FBE3633D3}"/>
                      </a:ext>
                    </a:extLst>
                  </p:cNvPr>
                  <p:cNvGrpSpPr/>
                  <p:nvPr/>
                </p:nvGrpSpPr>
                <p:grpSpPr>
                  <a:xfrm>
                    <a:off x="1288174" y="4016906"/>
                    <a:ext cx="2396072" cy="1086622"/>
                    <a:chOff x="1155930" y="2592283"/>
                    <a:chExt cx="2396072" cy="1086622"/>
                  </a:xfrm>
                </p:grpSpPr>
                <p:cxnSp>
                  <p:nvCxnSpPr>
                    <p:cNvPr id="62" name="直接箭头连接符 61">
                      <a:extLst>
                        <a:ext uri="{FF2B5EF4-FFF2-40B4-BE49-F238E27FC236}">
                          <a16:creationId xmlns:a16="http://schemas.microsoft.com/office/drawing/2014/main" id="{CB91CA26-9BE8-4D0F-A6BE-4763E64A82FE}"/>
                        </a:ext>
                      </a:extLst>
                    </p:cNvPr>
                    <p:cNvCxnSpPr>
                      <a:cxnSpLocks/>
                    </p:cNvCxnSpPr>
                    <p:nvPr/>
                  </p:nvCxnSpPr>
                  <p:spPr>
                    <a:xfrm>
                      <a:off x="1155930" y="2725254"/>
                      <a:ext cx="2396072"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93C87653-8EA7-4CE1-9D9B-4365DB98EA4C}"/>
                        </a:ext>
                      </a:extLst>
                    </p:cNvPr>
                    <p:cNvSpPr/>
                    <p:nvPr/>
                  </p:nvSpPr>
                  <p:spPr>
                    <a:xfrm>
                      <a:off x="1558164" y="2592283"/>
                      <a:ext cx="1724564" cy="108662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tx1"/>
                          </a:solidFill>
                        </a:rPr>
                        <a:t>收到！我的密钥是</a:t>
                      </a:r>
                      <a:r>
                        <a:rPr lang="en-US" altLang="zh-CN" dirty="0" err="1">
                          <a:solidFill>
                            <a:schemeClr val="tx1"/>
                          </a:solidFill>
                        </a:rPr>
                        <a:t>yy</a:t>
                      </a:r>
                      <a:r>
                        <a:rPr lang="en-US" altLang="zh-CN" dirty="0">
                          <a:solidFill>
                            <a:schemeClr val="tx1"/>
                          </a:solidFill>
                        </a:rPr>
                        <a:t>;</a:t>
                      </a:r>
                    </a:p>
                    <a:p>
                      <a:pPr algn="ctr"/>
                      <a:r>
                        <a:rPr lang="en-US" altLang="zh-CN" dirty="0">
                          <a:solidFill>
                            <a:schemeClr val="tx1"/>
                          </a:solidFill>
                        </a:rPr>
                        <a:t>***(</a:t>
                      </a:r>
                      <a:r>
                        <a:rPr lang="zh-CN" altLang="en-US" dirty="0">
                          <a:solidFill>
                            <a:schemeClr val="tx1"/>
                          </a:solidFill>
                        </a:rPr>
                        <a:t>加密后的数据）</a:t>
                      </a:r>
                    </a:p>
                  </p:txBody>
                </p:sp>
              </p:grpSp>
            </p:grpSp>
            <p:sp>
              <p:nvSpPr>
                <p:cNvPr id="51" name="文本框 50">
                  <a:extLst>
                    <a:ext uri="{FF2B5EF4-FFF2-40B4-BE49-F238E27FC236}">
                      <a16:creationId xmlns:a16="http://schemas.microsoft.com/office/drawing/2014/main" id="{9AC993BE-3171-4CD0-9C42-80F2D7189034}"/>
                    </a:ext>
                  </a:extLst>
                </p:cNvPr>
                <p:cNvSpPr txBox="1"/>
                <p:nvPr/>
              </p:nvSpPr>
              <p:spPr>
                <a:xfrm>
                  <a:off x="332110" y="5671230"/>
                  <a:ext cx="2983665" cy="646331"/>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第一段数据随密钥同时发送建连仅需</a:t>
                  </a:r>
                  <a:r>
                    <a:rPr lang="en-US" altLang="zh-CN" dirty="0">
                      <a:solidFill>
                        <a:srgbClr val="C00000"/>
                      </a:solidFill>
                      <a:latin typeface="微软雅黑" panose="020B0503020204020204" pitchFamily="34" charset="-122"/>
                      <a:ea typeface="微软雅黑" panose="020B0503020204020204" pitchFamily="34" charset="-122"/>
                    </a:rPr>
                    <a:t>1RTT</a:t>
                  </a:r>
                  <a:endParaRPr lang="zh-CN" altLang="en-US" dirty="0">
                    <a:solidFill>
                      <a:srgbClr val="C00000"/>
                    </a:solidFill>
                    <a:latin typeface="微软雅黑" panose="020B0503020204020204" pitchFamily="34" charset="-122"/>
                    <a:ea typeface="微软雅黑" panose="020B0503020204020204" pitchFamily="34" charset="-122"/>
                  </a:endParaRPr>
                </a:p>
              </p:txBody>
            </p:sp>
          </p:grpSp>
          <p:grpSp>
            <p:nvGrpSpPr>
              <p:cNvPr id="89" name="组合 88">
                <a:extLst>
                  <a:ext uri="{FF2B5EF4-FFF2-40B4-BE49-F238E27FC236}">
                    <a16:creationId xmlns:a16="http://schemas.microsoft.com/office/drawing/2014/main" id="{A2112111-EF43-4E24-BA13-97AFBAE3CA15}"/>
                  </a:ext>
                </a:extLst>
              </p:cNvPr>
              <p:cNvGrpSpPr/>
              <p:nvPr/>
            </p:nvGrpSpPr>
            <p:grpSpPr>
              <a:xfrm>
                <a:off x="4427278" y="2402416"/>
                <a:ext cx="685757" cy="1145152"/>
                <a:chOff x="-56267" y="2451861"/>
                <a:chExt cx="685757" cy="1346015"/>
              </a:xfrm>
            </p:grpSpPr>
            <p:sp>
              <p:nvSpPr>
                <p:cNvPr id="90" name="左大括号 89">
                  <a:extLst>
                    <a:ext uri="{FF2B5EF4-FFF2-40B4-BE49-F238E27FC236}">
                      <a16:creationId xmlns:a16="http://schemas.microsoft.com/office/drawing/2014/main" id="{36FAEDBA-2E33-437B-8D0B-2DF4A53E4859}"/>
                    </a:ext>
                  </a:extLst>
                </p:cNvPr>
                <p:cNvSpPr/>
                <p:nvPr/>
              </p:nvSpPr>
              <p:spPr>
                <a:xfrm>
                  <a:off x="451469" y="2451861"/>
                  <a:ext cx="131415" cy="134601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1" name="文本框 90">
                  <a:extLst>
                    <a:ext uri="{FF2B5EF4-FFF2-40B4-BE49-F238E27FC236}">
                      <a16:creationId xmlns:a16="http://schemas.microsoft.com/office/drawing/2014/main" id="{497640AE-7829-45D5-A254-D3A5BF200012}"/>
                    </a:ext>
                  </a:extLst>
                </p:cNvPr>
                <p:cNvSpPr txBox="1"/>
                <p:nvPr/>
              </p:nvSpPr>
              <p:spPr>
                <a:xfrm>
                  <a:off x="-56267" y="2742314"/>
                  <a:ext cx="685757" cy="434114"/>
                </a:xfrm>
                <a:prstGeom prst="rect">
                  <a:avLst/>
                </a:prstGeom>
                <a:noFill/>
              </p:spPr>
              <p:txBody>
                <a:bodyPr wrap="squar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1rtt</a:t>
                  </a:r>
                  <a:endParaRPr lang="zh-CN" altLang="en-US" dirty="0">
                    <a:solidFill>
                      <a:srgbClr val="C00000"/>
                    </a:solidFill>
                    <a:latin typeface="微软雅黑" panose="020B0503020204020204" pitchFamily="34" charset="-122"/>
                    <a:ea typeface="微软雅黑" panose="020B0503020204020204" pitchFamily="34" charset="-122"/>
                  </a:endParaRPr>
                </a:p>
              </p:txBody>
            </p:sp>
          </p:grpSp>
        </p:grpSp>
        <p:grpSp>
          <p:nvGrpSpPr>
            <p:cNvPr id="144" name="组合 143">
              <a:extLst>
                <a:ext uri="{FF2B5EF4-FFF2-40B4-BE49-F238E27FC236}">
                  <a16:creationId xmlns:a16="http://schemas.microsoft.com/office/drawing/2014/main" id="{2C47A1BC-8D86-4760-BB46-CD78DEF854D0}"/>
                </a:ext>
              </a:extLst>
            </p:cNvPr>
            <p:cNvGrpSpPr/>
            <p:nvPr/>
          </p:nvGrpSpPr>
          <p:grpSpPr>
            <a:xfrm>
              <a:off x="8611637" y="1680590"/>
              <a:ext cx="605263" cy="3698268"/>
              <a:chOff x="852402" y="1827063"/>
              <a:chExt cx="605263" cy="3698268"/>
            </a:xfrm>
          </p:grpSpPr>
          <p:pic>
            <p:nvPicPr>
              <p:cNvPr id="145" name="图片 144">
                <a:extLst>
                  <a:ext uri="{FF2B5EF4-FFF2-40B4-BE49-F238E27FC236}">
                    <a16:creationId xmlns:a16="http://schemas.microsoft.com/office/drawing/2014/main" id="{193B8B8C-E2F6-4EDE-B1CE-E37112312430}"/>
                  </a:ext>
                </a:extLst>
              </p:cNvPr>
              <p:cNvPicPr>
                <a:picLocks noChangeAspect="1"/>
              </p:cNvPicPr>
              <p:nvPr/>
            </p:nvPicPr>
            <p:blipFill>
              <a:blip r:embed="rId5"/>
              <a:stretch>
                <a:fillRect/>
              </a:stretch>
            </p:blipFill>
            <p:spPr>
              <a:xfrm>
                <a:off x="852402" y="1827063"/>
                <a:ext cx="605263" cy="506579"/>
              </a:xfrm>
              <a:prstGeom prst="rect">
                <a:avLst/>
              </a:prstGeom>
            </p:spPr>
          </p:pic>
          <p:cxnSp>
            <p:nvCxnSpPr>
              <p:cNvPr id="146" name="直接连接符 145">
                <a:extLst>
                  <a:ext uri="{FF2B5EF4-FFF2-40B4-BE49-F238E27FC236}">
                    <a16:creationId xmlns:a16="http://schemas.microsoft.com/office/drawing/2014/main" id="{07AD6446-A69B-49FE-BFA6-11F15980379B}"/>
                  </a:ext>
                </a:extLst>
              </p:cNvPr>
              <p:cNvCxnSpPr>
                <a:cxnSpLocks/>
              </p:cNvCxnSpPr>
              <p:nvPr/>
            </p:nvCxnSpPr>
            <p:spPr>
              <a:xfrm flipH="1">
                <a:off x="1111630" y="2266770"/>
                <a:ext cx="2889" cy="3258561"/>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147" name="图片 146">
              <a:extLst>
                <a:ext uri="{FF2B5EF4-FFF2-40B4-BE49-F238E27FC236}">
                  <a16:creationId xmlns:a16="http://schemas.microsoft.com/office/drawing/2014/main" id="{B989DB7E-4CC9-4698-9870-1730E516F52C}"/>
                </a:ext>
              </a:extLst>
            </p:cNvPr>
            <p:cNvPicPr>
              <a:picLocks noChangeAspect="1"/>
            </p:cNvPicPr>
            <p:nvPr/>
          </p:nvPicPr>
          <p:blipFill>
            <a:blip r:embed="rId4"/>
            <a:stretch>
              <a:fillRect/>
            </a:stretch>
          </p:blipFill>
          <p:spPr>
            <a:xfrm>
              <a:off x="11003119" y="1759458"/>
              <a:ext cx="616515" cy="604298"/>
            </a:xfrm>
            <a:prstGeom prst="rect">
              <a:avLst/>
            </a:prstGeom>
          </p:spPr>
        </p:pic>
        <p:cxnSp>
          <p:nvCxnSpPr>
            <p:cNvPr id="148" name="直接连接符 147">
              <a:extLst>
                <a:ext uri="{FF2B5EF4-FFF2-40B4-BE49-F238E27FC236}">
                  <a16:creationId xmlns:a16="http://schemas.microsoft.com/office/drawing/2014/main" id="{1BDAF9D7-D4F1-4212-ABC0-4847AD7F6EC8}"/>
                </a:ext>
              </a:extLst>
            </p:cNvPr>
            <p:cNvCxnSpPr>
              <a:cxnSpLocks/>
            </p:cNvCxnSpPr>
            <p:nvPr/>
          </p:nvCxnSpPr>
          <p:spPr>
            <a:xfrm>
              <a:off x="11278698" y="2324496"/>
              <a:ext cx="6582" cy="305067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92" name="文本框 91">
            <a:extLst>
              <a:ext uri="{FF2B5EF4-FFF2-40B4-BE49-F238E27FC236}">
                <a16:creationId xmlns:a16="http://schemas.microsoft.com/office/drawing/2014/main" id="{16065AC6-14B9-4098-B7C1-332EC7D3136A}"/>
              </a:ext>
            </a:extLst>
          </p:cNvPr>
          <p:cNvSpPr txBox="1"/>
          <p:nvPr/>
        </p:nvSpPr>
        <p:spPr>
          <a:xfrm>
            <a:off x="718292" y="1247113"/>
            <a:ext cx="2846430"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传统</a:t>
            </a:r>
            <a:r>
              <a:rPr lang="en-US" altLang="zh-CN" sz="2000" dirty="0">
                <a:latin typeface="微软雅黑" panose="020B0503020204020204" pitchFamily="34" charset="-122"/>
                <a:ea typeface="微软雅黑" panose="020B0503020204020204" pitchFamily="34" charset="-122"/>
              </a:rPr>
              <a:t>TCP</a:t>
            </a:r>
            <a:r>
              <a:rPr lang="zh-CN" altLang="en-US" sz="2000" dirty="0">
                <a:latin typeface="微软雅黑" panose="020B0503020204020204" pitchFamily="34" charset="-122"/>
                <a:ea typeface="微软雅黑" panose="020B0503020204020204" pitchFamily="34" charset="-122"/>
              </a:rPr>
              <a:t>建连</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94" name="文本框 93">
            <a:extLst>
              <a:ext uri="{FF2B5EF4-FFF2-40B4-BE49-F238E27FC236}">
                <a16:creationId xmlns:a16="http://schemas.microsoft.com/office/drawing/2014/main" id="{BB13158E-2BA8-4733-A097-333D307AEB7D}"/>
              </a:ext>
            </a:extLst>
          </p:cNvPr>
          <p:cNvSpPr txBox="1"/>
          <p:nvPr/>
        </p:nvSpPr>
        <p:spPr>
          <a:xfrm>
            <a:off x="4653045" y="1247113"/>
            <a:ext cx="2728838"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初步优化</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95" name="文本框 94">
            <a:extLst>
              <a:ext uri="{FF2B5EF4-FFF2-40B4-BE49-F238E27FC236}">
                <a16:creationId xmlns:a16="http://schemas.microsoft.com/office/drawing/2014/main" id="{9383B188-9358-42C2-A6FF-792029F30FA9}"/>
              </a:ext>
            </a:extLst>
          </p:cNvPr>
          <p:cNvSpPr txBox="1"/>
          <p:nvPr/>
        </p:nvSpPr>
        <p:spPr>
          <a:xfrm>
            <a:off x="8489390" y="1247113"/>
            <a:ext cx="2728838"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QUIC</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9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6.9.2  QUIC </a:t>
            </a:r>
            <a:endParaRPr kumimoji="1" lang="zh-CN" altLang="en-US" dirty="0"/>
          </a:p>
        </p:txBody>
      </p:sp>
      <p:sp>
        <p:nvSpPr>
          <p:cNvPr id="97" name="灯片编号占位符 3">
            <a:extLst>
              <a:ext uri="{FF2B5EF4-FFF2-40B4-BE49-F238E27FC236}">
                <a16:creationId xmlns:a16="http://schemas.microsoft.com/office/drawing/2014/main" id="{D156107B-9A9D-8F4D-B71A-7789A52137E0}"/>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176</a:t>
            </a:fld>
            <a:endParaRPr kumimoji="1" lang="zh-CN" altLang="en-US" dirty="0"/>
          </a:p>
        </p:txBody>
      </p:sp>
    </p:spTree>
    <p:custDataLst>
      <p:tags r:id="rId1"/>
    </p:custDataLst>
    <p:extLst>
      <p:ext uri="{BB962C8B-B14F-4D97-AF65-F5344CB8AC3E}">
        <p14:creationId xmlns:p14="http://schemas.microsoft.com/office/powerpoint/2010/main" val="252580083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505B82-4842-4DD4-9334-E2C2DEE2C30C}"/>
              </a:ext>
            </a:extLst>
          </p:cNvPr>
          <p:cNvSpPr>
            <a:spLocks noGrp="1"/>
          </p:cNvSpPr>
          <p:nvPr>
            <p:ph type="title"/>
          </p:nvPr>
        </p:nvSpPr>
        <p:spPr/>
        <p:txBody>
          <a:bodyPr>
            <a:normAutofit/>
          </a:bodyPr>
          <a:lstStyle/>
          <a:p>
            <a:pPr>
              <a:lnSpc>
                <a:spcPct val="120000"/>
              </a:lnSpc>
            </a:pPr>
            <a:r>
              <a:rPr kumimoji="1" lang="zh-CN" altLang="en-US" dirty="0"/>
              <a:t>明确的包序号和更精确的</a:t>
            </a:r>
            <a:r>
              <a:rPr kumimoji="1" lang="en-US" altLang="zh-CN" dirty="0"/>
              <a:t>RTT</a:t>
            </a:r>
          </a:p>
        </p:txBody>
      </p:sp>
      <p:sp>
        <p:nvSpPr>
          <p:cNvPr id="4" name="灯片编号占位符 3">
            <a:extLst>
              <a:ext uri="{FF2B5EF4-FFF2-40B4-BE49-F238E27FC236}">
                <a16:creationId xmlns:a16="http://schemas.microsoft.com/office/drawing/2014/main" id="{19E3FE55-E46E-4D11-965B-64C65240158E}"/>
              </a:ext>
            </a:extLst>
          </p:cNvPr>
          <p:cNvSpPr>
            <a:spLocks noGrp="1"/>
          </p:cNvSpPr>
          <p:nvPr>
            <p:ph type="sldNum" sz="quarter" idx="12"/>
          </p:nvPr>
        </p:nvSpPr>
        <p:spPr/>
        <p:txBody>
          <a:bodyPr/>
          <a:lstStyle/>
          <a:p>
            <a:fld id="{8D4D1E41-7A09-AB4A-A4E1-09765ADA2698}" type="slidenum">
              <a:rPr kumimoji="1" lang="zh-CN" altLang="en-US" smtClean="0"/>
              <a:t>177</a:t>
            </a:fld>
            <a:endParaRPr kumimoji="1" lang="zh-CN" altLang="en-US" dirty="0"/>
          </a:p>
        </p:txBody>
      </p:sp>
      <p:sp>
        <p:nvSpPr>
          <p:cNvPr id="5" name="内容占位符 2">
            <a:extLst>
              <a:ext uri="{FF2B5EF4-FFF2-40B4-BE49-F238E27FC236}">
                <a16:creationId xmlns:a16="http://schemas.microsoft.com/office/drawing/2014/main" id="{876D0F49-B60D-42A1-B9F3-13AD08E81743}"/>
              </a:ext>
            </a:extLst>
          </p:cNvPr>
          <p:cNvSpPr>
            <a:spLocks noGrp="1"/>
          </p:cNvSpPr>
          <p:nvPr>
            <p:ph idx="1"/>
          </p:nvPr>
        </p:nvSpPr>
        <p:spPr>
          <a:xfrm>
            <a:off x="903642" y="1452282"/>
            <a:ext cx="10327342" cy="4690334"/>
          </a:xfrm>
        </p:spPr>
        <p:txBody>
          <a:bodyPr>
            <a:normAutofit/>
          </a:bodyPr>
          <a:lstStyle/>
          <a:p>
            <a:pPr>
              <a:lnSpc>
                <a:spcPct val="120000"/>
              </a:lnSpc>
            </a:pPr>
            <a:r>
              <a:rPr lang="en-US" altLang="zh-CN" sz="2600" dirty="0"/>
              <a:t>TCP</a:t>
            </a:r>
            <a:r>
              <a:rPr lang="zh-CN" altLang="en-US" sz="2600" dirty="0"/>
              <a:t>重传歧义的问题：</a:t>
            </a:r>
            <a:endParaRPr lang="en-US" altLang="zh-CN" sz="2600" dirty="0"/>
          </a:p>
          <a:p>
            <a:pPr lvl="1">
              <a:lnSpc>
                <a:spcPct val="120000"/>
              </a:lnSpc>
            </a:pPr>
            <a:r>
              <a:rPr lang="en-US" altLang="zh-CN" sz="2200" dirty="0"/>
              <a:t>TCP</a:t>
            </a:r>
            <a:r>
              <a:rPr lang="zh-CN" altLang="en-US" sz="2200" dirty="0"/>
              <a:t>的重传包使用和原包相同的序号，因此可能某一序号被用了不止一次</a:t>
            </a:r>
            <a:endParaRPr lang="en-US" altLang="zh-CN" sz="2200" dirty="0"/>
          </a:p>
          <a:p>
            <a:pPr lvl="1">
              <a:lnSpc>
                <a:spcPct val="120000"/>
              </a:lnSpc>
            </a:pPr>
            <a:r>
              <a:rPr lang="en-US" altLang="zh-CN" sz="2200" dirty="0"/>
              <a:t>TCP</a:t>
            </a:r>
            <a:r>
              <a:rPr lang="zh-CN" altLang="en-US" sz="2200" dirty="0"/>
              <a:t>收到这一序号的</a:t>
            </a:r>
            <a:r>
              <a:rPr lang="en-US" altLang="zh-CN" sz="2200" dirty="0"/>
              <a:t>ACK</a:t>
            </a:r>
            <a:r>
              <a:rPr lang="zh-CN" altLang="en-US" sz="2200" dirty="0"/>
              <a:t>时，无法判断是针对哪个包的</a:t>
            </a:r>
            <a:r>
              <a:rPr lang="en-US" altLang="zh-CN" sz="2200" dirty="0"/>
              <a:t>ACK</a:t>
            </a:r>
            <a:r>
              <a:rPr lang="zh-CN" altLang="en-US" sz="2200" dirty="0"/>
              <a:t>，从而影响后续操作，如测量</a:t>
            </a:r>
            <a:r>
              <a:rPr lang="en-US" altLang="zh-CN" sz="2200" dirty="0"/>
              <a:t>RTT</a:t>
            </a:r>
            <a:r>
              <a:rPr lang="zh-CN" altLang="en-US" sz="2200" dirty="0"/>
              <a:t>的大小</a:t>
            </a:r>
            <a:endParaRPr lang="en-US" altLang="zh-CN" sz="2200" dirty="0"/>
          </a:p>
          <a:p>
            <a:pPr>
              <a:lnSpc>
                <a:spcPct val="120000"/>
              </a:lnSpc>
            </a:pPr>
            <a:r>
              <a:rPr lang="en-US" altLang="zh-CN" sz="2600" dirty="0"/>
              <a:t>QUIC</a:t>
            </a:r>
            <a:r>
              <a:rPr lang="zh-CN" altLang="en-US" sz="2600" dirty="0"/>
              <a:t>解决重传歧义的方法：</a:t>
            </a:r>
            <a:endParaRPr lang="en-US" altLang="zh-CN" sz="2600" dirty="0"/>
          </a:p>
          <a:p>
            <a:pPr lvl="1">
              <a:lnSpc>
                <a:spcPct val="120000"/>
              </a:lnSpc>
            </a:pPr>
            <a:r>
              <a:rPr lang="en-US" altLang="zh-CN" sz="2200" dirty="0"/>
              <a:t>QUIC</a:t>
            </a:r>
            <a:r>
              <a:rPr lang="zh-CN" altLang="en-US" sz="2200" dirty="0"/>
              <a:t>的</a:t>
            </a:r>
            <a:r>
              <a:rPr lang="en-US" altLang="zh-CN" sz="2200" dirty="0"/>
              <a:t>packet number</a:t>
            </a:r>
            <a:r>
              <a:rPr lang="zh-CN" altLang="en-US" sz="2200" dirty="0"/>
              <a:t>单调递增，对于重传包也会递增</a:t>
            </a:r>
            <a:r>
              <a:rPr lang="en-US" altLang="zh-CN" sz="2200" dirty="0"/>
              <a:t>packet number</a:t>
            </a:r>
          </a:p>
          <a:p>
            <a:pPr lvl="1">
              <a:lnSpc>
                <a:spcPct val="120000"/>
              </a:lnSpc>
            </a:pPr>
            <a:r>
              <a:rPr lang="zh-CN" altLang="en-US" sz="2200" dirty="0"/>
              <a:t>每个</a:t>
            </a:r>
            <a:r>
              <a:rPr lang="en-US" altLang="zh-CN" sz="2200" dirty="0"/>
              <a:t>packet number</a:t>
            </a:r>
            <a:r>
              <a:rPr lang="zh-CN" altLang="en-US" sz="2200" dirty="0"/>
              <a:t>只会出现一次，</a:t>
            </a:r>
            <a:r>
              <a:rPr lang="en-US" altLang="zh-CN" sz="2200" dirty="0"/>
              <a:t>ACK</a:t>
            </a:r>
            <a:r>
              <a:rPr lang="zh-CN" altLang="en-US" sz="2200" dirty="0"/>
              <a:t>没有歧义！</a:t>
            </a:r>
            <a:endParaRPr lang="en-US" altLang="zh-CN" sz="2200" dirty="0"/>
          </a:p>
          <a:p>
            <a:pPr lvl="1">
              <a:lnSpc>
                <a:spcPct val="120000"/>
              </a:lnSpc>
            </a:pPr>
            <a:r>
              <a:rPr lang="en-US" altLang="zh-CN" sz="2200" dirty="0"/>
              <a:t>QUIC</a:t>
            </a:r>
            <a:r>
              <a:rPr lang="zh-CN" altLang="en-US" sz="2200" dirty="0"/>
              <a:t>接收端记录收到包与发出</a:t>
            </a:r>
            <a:r>
              <a:rPr lang="en-US" altLang="zh-CN" sz="2200" dirty="0"/>
              <a:t>ACK</a:t>
            </a:r>
            <a:r>
              <a:rPr lang="zh-CN" altLang="en-US" sz="2200" dirty="0"/>
              <a:t>之间的时延，并发馈给发送端，方便发送端更准确地测量</a:t>
            </a:r>
            <a:r>
              <a:rPr lang="en-US" altLang="zh-CN" sz="2200" dirty="0"/>
              <a:t>RTT</a:t>
            </a:r>
          </a:p>
          <a:p>
            <a:endParaRPr lang="en-US" altLang="zh-CN" sz="2600" dirty="0"/>
          </a:p>
        </p:txBody>
      </p:sp>
      <p:sp>
        <p:nvSpPr>
          <p:cNvPr id="11"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6.9.2  QUIC </a:t>
            </a:r>
            <a:endParaRPr kumimoji="1" lang="zh-CN" altLang="en-US" dirty="0"/>
          </a:p>
        </p:txBody>
      </p:sp>
    </p:spTree>
    <p:extLst>
      <p:ext uri="{BB962C8B-B14F-4D97-AF65-F5344CB8AC3E}">
        <p14:creationId xmlns:p14="http://schemas.microsoft.com/office/powerpoint/2010/main" val="3661150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DF6BCC-92DF-48C0-AAC1-F4E0129665EB}"/>
              </a:ext>
            </a:extLst>
          </p:cNvPr>
          <p:cNvSpPr>
            <a:spLocks noGrp="1"/>
          </p:cNvSpPr>
          <p:nvPr>
            <p:ph type="title"/>
          </p:nvPr>
        </p:nvSpPr>
        <p:spPr/>
        <p:txBody>
          <a:bodyPr>
            <a:normAutofit/>
          </a:bodyPr>
          <a:lstStyle/>
          <a:p>
            <a:pPr>
              <a:lnSpc>
                <a:spcPct val="120000"/>
              </a:lnSpc>
            </a:pPr>
            <a:r>
              <a:rPr kumimoji="1" lang="en-US" altLang="zh-CN" dirty="0"/>
              <a:t>IP</a:t>
            </a:r>
            <a:r>
              <a:rPr kumimoji="1" lang="zh-CN" altLang="en-US" dirty="0"/>
              <a:t>地址</a:t>
            </a:r>
            <a:r>
              <a:rPr kumimoji="1" lang="en-US" altLang="zh-CN" dirty="0"/>
              <a:t>/</a:t>
            </a:r>
            <a:r>
              <a:rPr kumimoji="1" lang="zh-CN" altLang="en-US" dirty="0"/>
              <a:t>端口切换无需重新建立连接</a:t>
            </a:r>
            <a:endParaRPr kumimoji="1" lang="en-US" altLang="zh-CN" dirty="0"/>
          </a:p>
        </p:txBody>
      </p:sp>
      <p:sp>
        <p:nvSpPr>
          <p:cNvPr id="3" name="内容占位符 2">
            <a:extLst>
              <a:ext uri="{FF2B5EF4-FFF2-40B4-BE49-F238E27FC236}">
                <a16:creationId xmlns:a16="http://schemas.microsoft.com/office/drawing/2014/main" id="{137CB6D2-5AB4-4A3D-AC3A-7CA116F25E26}"/>
              </a:ext>
            </a:extLst>
          </p:cNvPr>
          <p:cNvSpPr>
            <a:spLocks noGrp="1"/>
          </p:cNvSpPr>
          <p:nvPr>
            <p:ph idx="1"/>
          </p:nvPr>
        </p:nvSpPr>
        <p:spPr>
          <a:xfrm>
            <a:off x="823798" y="1528899"/>
            <a:ext cx="7302681" cy="4675717"/>
          </a:xfrm>
        </p:spPr>
        <p:txBody>
          <a:bodyPr>
            <a:normAutofit lnSpcReduction="10000"/>
          </a:bodyPr>
          <a:lstStyle/>
          <a:p>
            <a:pPr>
              <a:lnSpc>
                <a:spcPct val="120000"/>
              </a:lnSpc>
            </a:pPr>
            <a:r>
              <a:rPr lang="en-US" altLang="zh-CN" sz="2400" dirty="0"/>
              <a:t>IP</a:t>
            </a:r>
            <a:r>
              <a:rPr lang="zh-CN" altLang="en-US" sz="2400" dirty="0"/>
              <a:t>地址</a:t>
            </a:r>
            <a:r>
              <a:rPr lang="en-US" altLang="zh-CN" sz="2400" dirty="0"/>
              <a:t>/</a:t>
            </a:r>
            <a:r>
              <a:rPr lang="zh-CN" altLang="en-US" sz="2400" dirty="0"/>
              <a:t>端口发生变化时，</a:t>
            </a:r>
            <a:r>
              <a:rPr lang="en-US" altLang="zh-CN" sz="2400" dirty="0"/>
              <a:t>TCP</a:t>
            </a:r>
            <a:r>
              <a:rPr lang="zh-CN" altLang="en-US" sz="2400" dirty="0"/>
              <a:t>连接会断开</a:t>
            </a:r>
            <a:endParaRPr lang="en-US" altLang="zh-CN" sz="2400" dirty="0"/>
          </a:p>
          <a:p>
            <a:pPr lvl="1">
              <a:lnSpc>
                <a:spcPct val="120000"/>
              </a:lnSpc>
            </a:pPr>
            <a:r>
              <a:rPr lang="zh-CN" altLang="en-US" sz="2200" dirty="0"/>
              <a:t>例如手机</a:t>
            </a:r>
            <a:r>
              <a:rPr lang="en-US" altLang="zh-CN" sz="2200" dirty="0"/>
              <a:t>WIFI</a:t>
            </a:r>
            <a:r>
              <a:rPr lang="zh-CN" altLang="en-US" sz="2200" dirty="0"/>
              <a:t>断开时，常常自动转而使用移动信号</a:t>
            </a:r>
            <a:endParaRPr lang="en-US" altLang="zh-CN" sz="2200" dirty="0"/>
          </a:p>
          <a:p>
            <a:pPr lvl="1">
              <a:lnSpc>
                <a:spcPct val="120000"/>
              </a:lnSpc>
            </a:pPr>
            <a:r>
              <a:rPr lang="zh-CN" altLang="en-US" sz="2200" dirty="0"/>
              <a:t>此时，</a:t>
            </a:r>
            <a:r>
              <a:rPr lang="en-US" altLang="zh-CN" sz="2200" dirty="0"/>
              <a:t>TCP</a:t>
            </a:r>
            <a:r>
              <a:rPr lang="zh-CN" altLang="en-US" sz="2200" dirty="0"/>
              <a:t>会断连，需要应用进行处理</a:t>
            </a:r>
            <a:endParaRPr lang="en-US" altLang="zh-CN" sz="2200" dirty="0"/>
          </a:p>
          <a:p>
            <a:pPr>
              <a:lnSpc>
                <a:spcPct val="120000"/>
              </a:lnSpc>
            </a:pPr>
            <a:r>
              <a:rPr lang="en-US" altLang="zh-CN" sz="2400" dirty="0"/>
              <a:t>QUIC</a:t>
            </a:r>
            <a:r>
              <a:rPr lang="zh-CN" altLang="en-US" sz="2400" dirty="0"/>
              <a:t>支持</a:t>
            </a:r>
            <a:r>
              <a:rPr lang="en-US" altLang="zh-CN" sz="2400" dirty="0"/>
              <a:t>IP/</a:t>
            </a:r>
            <a:r>
              <a:rPr lang="zh-CN" altLang="en-US" sz="2400" dirty="0"/>
              <a:t>端口切换</a:t>
            </a:r>
            <a:endParaRPr lang="en-US" altLang="zh-CN" sz="2400" dirty="0"/>
          </a:p>
          <a:p>
            <a:pPr lvl="1">
              <a:lnSpc>
                <a:spcPct val="120000"/>
              </a:lnSpc>
            </a:pPr>
            <a:r>
              <a:rPr lang="en-US" altLang="zh-CN" sz="2200" dirty="0"/>
              <a:t>QUIC</a:t>
            </a:r>
            <a:r>
              <a:rPr lang="zh-CN" altLang="en-US" sz="2200" dirty="0"/>
              <a:t>使用</a:t>
            </a:r>
            <a:r>
              <a:rPr lang="en-US" altLang="zh-CN" sz="2200" dirty="0"/>
              <a:t>Connection ID</a:t>
            </a:r>
            <a:r>
              <a:rPr lang="zh-CN" altLang="en-US" sz="2200" dirty="0"/>
              <a:t>来表示每个连接</a:t>
            </a:r>
            <a:endParaRPr lang="en-US" altLang="zh-CN" sz="2200" dirty="0"/>
          </a:p>
          <a:p>
            <a:pPr lvl="1">
              <a:lnSpc>
                <a:spcPct val="120000"/>
              </a:lnSpc>
            </a:pPr>
            <a:r>
              <a:rPr lang="en-US" altLang="zh-CN" sz="2200" dirty="0"/>
              <a:t>IP</a:t>
            </a:r>
            <a:r>
              <a:rPr lang="zh-CN" altLang="en-US" sz="2200" dirty="0"/>
              <a:t>地址或端口的变化不影响对原有连接的识别</a:t>
            </a:r>
            <a:endParaRPr lang="en-US" altLang="zh-CN" sz="2400" dirty="0"/>
          </a:p>
          <a:p>
            <a:pPr lvl="1">
              <a:lnSpc>
                <a:spcPct val="120000"/>
              </a:lnSpc>
            </a:pPr>
            <a:r>
              <a:rPr lang="zh-CN" altLang="en-US" sz="2200" dirty="0"/>
              <a:t>客户</a:t>
            </a:r>
            <a:r>
              <a:rPr lang="en-US" altLang="zh-CN" sz="2200" dirty="0"/>
              <a:t>IP</a:t>
            </a:r>
            <a:r>
              <a:rPr lang="zh-CN" altLang="en-US" sz="2200" dirty="0"/>
              <a:t>地址或端口发生变化时，</a:t>
            </a:r>
            <a:r>
              <a:rPr lang="en-US" altLang="zh-CN" sz="2200" dirty="0"/>
              <a:t>QUIC</a:t>
            </a:r>
            <a:r>
              <a:rPr lang="zh-CN" altLang="en-US" sz="2200" dirty="0"/>
              <a:t>可以快速恢复</a:t>
            </a:r>
            <a:endParaRPr lang="en-US" altLang="zh-CN" sz="2200" dirty="0"/>
          </a:p>
          <a:p>
            <a:pPr>
              <a:lnSpc>
                <a:spcPct val="120000"/>
              </a:lnSpc>
            </a:pPr>
            <a:r>
              <a:rPr lang="zh-CN" altLang="en-US" sz="2400" dirty="0"/>
              <a:t>由传输层对连接的切换进行管理</a:t>
            </a:r>
            <a:endParaRPr lang="en-US" altLang="zh-CN" sz="2400" dirty="0"/>
          </a:p>
          <a:p>
            <a:pPr lvl="1">
              <a:lnSpc>
                <a:spcPct val="120000"/>
              </a:lnSpc>
            </a:pPr>
            <a:r>
              <a:rPr lang="zh-CN" altLang="en-US" sz="2200" dirty="0"/>
              <a:t>更符合互联网体系结构</a:t>
            </a:r>
            <a:endParaRPr lang="en-US" altLang="zh-CN" sz="2200" dirty="0"/>
          </a:p>
          <a:p>
            <a:pPr lvl="1">
              <a:lnSpc>
                <a:spcPct val="120000"/>
              </a:lnSpc>
            </a:pPr>
            <a:r>
              <a:rPr lang="zh-CN" altLang="en-US" sz="2200" dirty="0"/>
              <a:t>不再需要应用重复造轮子</a:t>
            </a:r>
          </a:p>
        </p:txBody>
      </p:sp>
      <p:sp>
        <p:nvSpPr>
          <p:cNvPr id="19" name="灯片编号占位符 3">
            <a:extLst>
              <a:ext uri="{FF2B5EF4-FFF2-40B4-BE49-F238E27FC236}">
                <a16:creationId xmlns:a16="http://schemas.microsoft.com/office/drawing/2014/main" id="{8CB4A970-1527-4B4F-A523-FDD74E563180}"/>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178</a:t>
            </a:fld>
            <a:endParaRPr kumimoji="1" lang="zh-CN" altLang="en-US" dirty="0"/>
          </a:p>
        </p:txBody>
      </p:sp>
      <p:grpSp>
        <p:nvGrpSpPr>
          <p:cNvPr id="8" name="组合 7">
            <a:extLst>
              <a:ext uri="{FF2B5EF4-FFF2-40B4-BE49-F238E27FC236}">
                <a16:creationId xmlns:a16="http://schemas.microsoft.com/office/drawing/2014/main" id="{724736DD-987C-47CE-BCBE-28B5F8BBDE9A}"/>
              </a:ext>
            </a:extLst>
          </p:cNvPr>
          <p:cNvGrpSpPr/>
          <p:nvPr/>
        </p:nvGrpSpPr>
        <p:grpSpPr>
          <a:xfrm>
            <a:off x="8457576" y="1457339"/>
            <a:ext cx="3439334" cy="4645337"/>
            <a:chOff x="8563632" y="816763"/>
            <a:chExt cx="3788896" cy="5570997"/>
          </a:xfrm>
        </p:grpSpPr>
        <p:sp>
          <p:nvSpPr>
            <p:cNvPr id="20" name="文本框 19">
              <a:extLst>
                <a:ext uri="{FF2B5EF4-FFF2-40B4-BE49-F238E27FC236}">
                  <a16:creationId xmlns:a16="http://schemas.microsoft.com/office/drawing/2014/main" id="{4C9EBECC-7B18-4CFA-8F45-97B0BB65B6B9}"/>
                </a:ext>
              </a:extLst>
            </p:cNvPr>
            <p:cNvSpPr txBox="1"/>
            <p:nvPr/>
          </p:nvSpPr>
          <p:spPr>
            <a:xfrm>
              <a:off x="8595987" y="5612637"/>
              <a:ext cx="2792010" cy="775123"/>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手机上经常出现</a:t>
              </a:r>
              <a:r>
                <a:rPr lang="en-US" altLang="zh-CN" dirty="0">
                  <a:latin typeface="微软雅黑" panose="020B0503020204020204" pitchFamily="34" charset="-122"/>
                  <a:ea typeface="微软雅黑" panose="020B0503020204020204" pitchFamily="34" charset="-122"/>
                </a:rPr>
                <a:t>WIFI</a:t>
              </a:r>
              <a:r>
                <a:rPr lang="zh-CN" altLang="en-US" dirty="0">
                  <a:latin typeface="微软雅黑" panose="020B0503020204020204" pitchFamily="34" charset="-122"/>
                  <a:ea typeface="微软雅黑" panose="020B0503020204020204" pitchFamily="34" charset="-122"/>
                </a:rPr>
                <a:t>和移动网络间的相互切换</a:t>
              </a:r>
            </a:p>
          </p:txBody>
        </p:sp>
        <p:grpSp>
          <p:nvGrpSpPr>
            <p:cNvPr id="4" name="组合 3">
              <a:extLst>
                <a:ext uri="{FF2B5EF4-FFF2-40B4-BE49-F238E27FC236}">
                  <a16:creationId xmlns:a16="http://schemas.microsoft.com/office/drawing/2014/main" id="{E88E9400-44EC-4B63-B7AA-36F18CCDD41D}"/>
                </a:ext>
              </a:extLst>
            </p:cNvPr>
            <p:cNvGrpSpPr/>
            <p:nvPr/>
          </p:nvGrpSpPr>
          <p:grpSpPr>
            <a:xfrm>
              <a:off x="8563632" y="816763"/>
              <a:ext cx="2044276" cy="4606784"/>
              <a:chOff x="7349788" y="-1581433"/>
              <a:chExt cx="2044276" cy="4606784"/>
            </a:xfrm>
          </p:grpSpPr>
          <p:grpSp>
            <p:nvGrpSpPr>
              <p:cNvPr id="10" name="Group">
                <a:extLst>
                  <a:ext uri="{FF2B5EF4-FFF2-40B4-BE49-F238E27FC236}">
                    <a16:creationId xmlns:a16="http://schemas.microsoft.com/office/drawing/2014/main" id="{CD6DDE57-7F9F-4206-9C6F-D42C88E4F7C7}"/>
                  </a:ext>
                </a:extLst>
              </p:cNvPr>
              <p:cNvGrpSpPr/>
              <p:nvPr/>
            </p:nvGrpSpPr>
            <p:grpSpPr>
              <a:xfrm>
                <a:off x="7349788" y="-1581433"/>
                <a:ext cx="2044276" cy="4606784"/>
                <a:chOff x="-845000" y="-4171904"/>
                <a:chExt cx="2897118" cy="6257572"/>
              </a:xfrm>
            </p:grpSpPr>
            <p:sp>
              <p:nvSpPr>
                <p:cNvPr id="11" name="Double Arrow">
                  <a:extLst>
                    <a:ext uri="{FF2B5EF4-FFF2-40B4-BE49-F238E27FC236}">
                      <a16:creationId xmlns:a16="http://schemas.microsoft.com/office/drawing/2014/main" id="{97BA7800-73AE-45B9-A79F-43BD1A77E557}"/>
                    </a:ext>
                  </a:extLst>
                </p:cNvPr>
                <p:cNvSpPr/>
                <p:nvPr/>
              </p:nvSpPr>
              <p:spPr>
                <a:xfrm rot="16200000">
                  <a:off x="-988261" y="-1921523"/>
                  <a:ext cx="2891611" cy="927515"/>
                </a:xfrm>
                <a:prstGeom prst="leftRightArrow">
                  <a:avLst>
                    <a:gd name="adj1" fmla="val 37362"/>
                    <a:gd name="adj2" fmla="val 37135"/>
                  </a:avLst>
                </a:prstGeom>
                <a:noFill/>
                <a:ln w="38100" cap="flat">
                  <a:solidFill>
                    <a:srgbClr val="000000"/>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pic>
              <p:nvPicPr>
                <p:cNvPr id="12" name="Group" descr="Group">
                  <a:extLst>
                    <a:ext uri="{FF2B5EF4-FFF2-40B4-BE49-F238E27FC236}">
                      <a16:creationId xmlns:a16="http://schemas.microsoft.com/office/drawing/2014/main" id="{98D3C929-A14F-4AAC-BAF5-6AD4016B53C6}"/>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a:xfrm>
                  <a:off x="0" y="73766"/>
                  <a:ext cx="1129035" cy="2011902"/>
                </a:xfrm>
                <a:prstGeom prst="rect">
                  <a:avLst/>
                </a:prstGeom>
                <a:solidFill>
                  <a:schemeClr val="accent2"/>
                </a:solidFill>
                <a:ln w="12700" cap="flat">
                  <a:noFill/>
                  <a:miter lim="400000"/>
                </a:ln>
                <a:effectLst/>
              </p:spPr>
            </p:pic>
            <p:pic>
              <p:nvPicPr>
                <p:cNvPr id="13" name="Image" descr="Image">
                  <a:extLst>
                    <a:ext uri="{FF2B5EF4-FFF2-40B4-BE49-F238E27FC236}">
                      <a16:creationId xmlns:a16="http://schemas.microsoft.com/office/drawing/2014/main" id="{E39DE0E0-60AA-4283-8377-32BB990BFD13}"/>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88349" y="311931"/>
                  <a:ext cx="657601" cy="657602"/>
                </a:xfrm>
                <a:prstGeom prst="rect">
                  <a:avLst/>
                </a:prstGeom>
                <a:ln w="12700" cap="flat">
                  <a:noFill/>
                  <a:miter lim="400000"/>
                </a:ln>
                <a:effectLst/>
              </p:spPr>
            </p:pic>
            <p:pic>
              <p:nvPicPr>
                <p:cNvPr id="15" name="Image" descr="Image">
                  <a:extLst>
                    <a:ext uri="{FF2B5EF4-FFF2-40B4-BE49-F238E27FC236}">
                      <a16:creationId xmlns:a16="http://schemas.microsoft.com/office/drawing/2014/main" id="{32AD1139-AED1-46CE-BCD7-B079CDDA6594}"/>
                    </a:ext>
                  </a:extLst>
                </p:cNvPr>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a:xfrm>
                  <a:off x="-324614" y="-4171904"/>
                  <a:ext cx="1429880" cy="1429879"/>
                </a:xfrm>
                <a:prstGeom prst="rect">
                  <a:avLst/>
                </a:prstGeom>
                <a:ln w="12700" cap="flat">
                  <a:noFill/>
                  <a:miter lim="400000"/>
                </a:ln>
                <a:effectLst/>
              </p:spPr>
            </p:pic>
            <p:sp>
              <p:nvSpPr>
                <p:cNvPr id="16" name="1.2.3.4">
                  <a:extLst>
                    <a:ext uri="{FF2B5EF4-FFF2-40B4-BE49-F238E27FC236}">
                      <a16:creationId xmlns:a16="http://schemas.microsoft.com/office/drawing/2014/main" id="{2902C72F-6840-4809-A3E5-8670AEBACCF1}"/>
                    </a:ext>
                  </a:extLst>
                </p:cNvPr>
                <p:cNvSpPr txBox="1"/>
                <p:nvPr/>
              </p:nvSpPr>
              <p:spPr>
                <a:xfrm>
                  <a:off x="788282" y="-105979"/>
                  <a:ext cx="1263836" cy="618357"/>
                </a:xfrm>
                <a:prstGeom prst="rect">
                  <a:avLst/>
                </a:prstGeom>
                <a:noFill/>
                <a:ln w="12700" cap="flat">
                  <a:noFill/>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2400">
                      <a:latin typeface="헤드라인A"/>
                      <a:ea typeface="헤드라인A"/>
                      <a:cs typeface="헤드라인A"/>
                      <a:sym typeface="헤드라인A"/>
                    </a:defRPr>
                  </a:lvl1pPr>
                </a:lstStyle>
                <a:p>
                  <a:r>
                    <a:rPr sz="1800" dirty="0">
                      <a:latin typeface="微软雅黑" panose="020B0503020204020204" pitchFamily="34" charset="-122"/>
                      <a:ea typeface="微软雅黑" panose="020B0503020204020204" pitchFamily="34" charset="-122"/>
                    </a:rPr>
                    <a:t>1.2.3.4</a:t>
                  </a:r>
                </a:p>
              </p:txBody>
            </p:sp>
            <p:sp>
              <p:nvSpPr>
                <p:cNvPr id="17" name="5.6.7.8">
                  <a:extLst>
                    <a:ext uri="{FF2B5EF4-FFF2-40B4-BE49-F238E27FC236}">
                      <a16:creationId xmlns:a16="http://schemas.microsoft.com/office/drawing/2014/main" id="{ED59FB4B-1021-4FC1-A204-93AFE3CFA72E}"/>
                    </a:ext>
                  </a:extLst>
                </p:cNvPr>
                <p:cNvSpPr txBox="1"/>
                <p:nvPr/>
              </p:nvSpPr>
              <p:spPr>
                <a:xfrm>
                  <a:off x="-845000" y="-96242"/>
                  <a:ext cx="1263836" cy="618357"/>
                </a:xfrm>
                <a:prstGeom prst="rect">
                  <a:avLst/>
                </a:prstGeom>
                <a:noFill/>
                <a:ln w="12700" cap="flat">
                  <a:noFill/>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2400">
                      <a:latin typeface="헤드라인A"/>
                      <a:ea typeface="헤드라인A"/>
                      <a:cs typeface="헤드라인A"/>
                      <a:sym typeface="헤드라인A"/>
                    </a:defRPr>
                  </a:lvl1pPr>
                </a:lstStyle>
                <a:p>
                  <a:r>
                    <a:rPr sz="1800" dirty="0">
                      <a:latin typeface="微软雅黑" panose="020B0503020204020204" pitchFamily="34" charset="-122"/>
                      <a:ea typeface="微软雅黑" panose="020B0503020204020204" pitchFamily="34" charset="-122"/>
                    </a:rPr>
                    <a:t>5.6.7.8</a:t>
                  </a:r>
                </a:p>
              </p:txBody>
            </p:sp>
            <p:pic>
              <p:nvPicPr>
                <p:cNvPr id="18" name="Image" descr="Image">
                  <a:extLst>
                    <a:ext uri="{FF2B5EF4-FFF2-40B4-BE49-F238E27FC236}">
                      <a16:creationId xmlns:a16="http://schemas.microsoft.com/office/drawing/2014/main" id="{A099EB94-A1DC-4D1D-BA81-6A22A98FC5F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663270" y="-2384169"/>
                  <a:ext cx="2370822" cy="1917577"/>
                </a:xfrm>
                <a:prstGeom prst="rect">
                  <a:avLst/>
                </a:prstGeom>
                <a:ln w="12700" cap="flat">
                  <a:noFill/>
                  <a:miter lim="400000"/>
                </a:ln>
                <a:effectLst/>
              </p:spPr>
            </p:pic>
          </p:grpSp>
          <p:sp>
            <p:nvSpPr>
              <p:cNvPr id="21" name="5.6.7.8">
                <a:extLst>
                  <a:ext uri="{FF2B5EF4-FFF2-40B4-BE49-F238E27FC236}">
                    <a16:creationId xmlns:a16="http://schemas.microsoft.com/office/drawing/2014/main" id="{A0359EBF-9CF5-4BCE-96F6-669581C12442}"/>
                  </a:ext>
                </a:extLst>
              </p:cNvPr>
              <p:cNvSpPr txBox="1"/>
              <p:nvPr/>
            </p:nvSpPr>
            <p:spPr>
              <a:xfrm>
                <a:off x="7593620" y="1670180"/>
                <a:ext cx="514564" cy="533479"/>
              </a:xfrm>
              <a:prstGeom prst="rect">
                <a:avLst/>
              </a:prstGeom>
              <a:noFill/>
              <a:ln w="12700" cap="flat">
                <a:noFill/>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2400">
                    <a:latin typeface="헤드라인A"/>
                    <a:ea typeface="헤드라인A"/>
                    <a:cs typeface="헤드라인A"/>
                    <a:sym typeface="헤드라인A"/>
                  </a:defRPr>
                </a:lvl1pPr>
              </a:lstStyle>
              <a:p>
                <a:r>
                  <a:rPr lang="en-US" altLang="zh-CN" sz="2800" b="1" dirty="0"/>
                  <a:t>4G</a:t>
                </a:r>
                <a:endParaRPr sz="2800" b="1" dirty="0"/>
              </a:p>
            </p:txBody>
          </p:sp>
        </p:grpSp>
        <p:grpSp>
          <p:nvGrpSpPr>
            <p:cNvPr id="6" name="组合 5">
              <a:extLst>
                <a:ext uri="{FF2B5EF4-FFF2-40B4-BE49-F238E27FC236}">
                  <a16:creationId xmlns:a16="http://schemas.microsoft.com/office/drawing/2014/main" id="{97133864-34E4-4533-8AF2-694C483AA543}"/>
                </a:ext>
              </a:extLst>
            </p:cNvPr>
            <p:cNvGrpSpPr/>
            <p:nvPr/>
          </p:nvGrpSpPr>
          <p:grpSpPr>
            <a:xfrm>
              <a:off x="8563632" y="3783243"/>
              <a:ext cx="3788896" cy="1029783"/>
              <a:chOff x="8563632" y="3783243"/>
              <a:chExt cx="3788896" cy="1029783"/>
            </a:xfrm>
          </p:grpSpPr>
          <p:sp>
            <p:nvSpPr>
              <p:cNvPr id="22" name="文本框 21">
                <a:extLst>
                  <a:ext uri="{FF2B5EF4-FFF2-40B4-BE49-F238E27FC236}">
                    <a16:creationId xmlns:a16="http://schemas.microsoft.com/office/drawing/2014/main" id="{3036B75F-748F-4129-834B-3659A4DB027E}"/>
                  </a:ext>
                </a:extLst>
              </p:cNvPr>
              <p:cNvSpPr txBox="1"/>
              <p:nvPr/>
            </p:nvSpPr>
            <p:spPr>
              <a:xfrm>
                <a:off x="10609804" y="3931352"/>
                <a:ext cx="1742724" cy="775123"/>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切换连接导致</a:t>
                </a:r>
                <a:r>
                  <a:rPr lang="zh-CN" altLang="en-US" dirty="0">
                    <a:solidFill>
                      <a:srgbClr val="C00000"/>
                    </a:solidFill>
                    <a:latin typeface="微软雅黑" panose="020B0503020204020204" pitchFamily="34" charset="-122"/>
                    <a:ea typeface="微软雅黑" panose="020B0503020204020204" pitchFamily="34" charset="-122"/>
                  </a:rPr>
                  <a:t>客户端</a:t>
                </a:r>
                <a:r>
                  <a:rPr lang="en-US" altLang="zh-CN" dirty="0">
                    <a:solidFill>
                      <a:srgbClr val="C00000"/>
                    </a:solidFill>
                    <a:latin typeface="微软雅黑" panose="020B0503020204020204" pitchFamily="34" charset="-122"/>
                    <a:ea typeface="微软雅黑" panose="020B0503020204020204" pitchFamily="34" charset="-122"/>
                  </a:rPr>
                  <a:t>IP</a:t>
                </a:r>
                <a:r>
                  <a:rPr lang="zh-CN" altLang="en-US" dirty="0">
                    <a:solidFill>
                      <a:srgbClr val="C00000"/>
                    </a:solidFill>
                    <a:latin typeface="微软雅黑" panose="020B0503020204020204" pitchFamily="34" charset="-122"/>
                    <a:ea typeface="微软雅黑" panose="020B0503020204020204" pitchFamily="34" charset="-122"/>
                  </a:rPr>
                  <a:t>变化</a:t>
                </a:r>
              </a:p>
            </p:txBody>
          </p:sp>
          <p:sp>
            <p:nvSpPr>
              <p:cNvPr id="5" name="矩形 4">
                <a:extLst>
                  <a:ext uri="{FF2B5EF4-FFF2-40B4-BE49-F238E27FC236}">
                    <a16:creationId xmlns:a16="http://schemas.microsoft.com/office/drawing/2014/main" id="{C27D97B1-695B-4A72-A868-801FB43A8929}"/>
                  </a:ext>
                </a:extLst>
              </p:cNvPr>
              <p:cNvSpPr/>
              <p:nvPr/>
            </p:nvSpPr>
            <p:spPr>
              <a:xfrm>
                <a:off x="8563632" y="3783243"/>
                <a:ext cx="3682264" cy="1029783"/>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9" name="文本框 28">
            <a:extLst>
              <a:ext uri="{FF2B5EF4-FFF2-40B4-BE49-F238E27FC236}">
                <a16:creationId xmlns:a16="http://schemas.microsoft.com/office/drawing/2014/main" id="{9013EC36-4186-4827-B13B-CEC60B817442}"/>
              </a:ext>
            </a:extLst>
          </p:cNvPr>
          <p:cNvSpPr txBox="1"/>
          <p:nvPr/>
        </p:nvSpPr>
        <p:spPr>
          <a:xfrm>
            <a:off x="9917954" y="2132111"/>
            <a:ext cx="2007238" cy="64633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变化时，</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需要重新建立连接</a:t>
            </a:r>
          </a:p>
        </p:txBody>
      </p:sp>
      <p:sp>
        <p:nvSpPr>
          <p:cNvPr id="23"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6.9.2  QUIC </a:t>
            </a:r>
            <a:endParaRPr kumimoji="1" lang="zh-CN" altLang="en-US" dirty="0"/>
          </a:p>
        </p:txBody>
      </p:sp>
    </p:spTree>
    <p:extLst>
      <p:ext uri="{BB962C8B-B14F-4D97-AF65-F5344CB8AC3E}">
        <p14:creationId xmlns:p14="http://schemas.microsoft.com/office/powerpoint/2010/main" val="31309760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3FDC7-DE5F-4BA3-8533-64A5C4FCD3CE}"/>
              </a:ext>
            </a:extLst>
          </p:cNvPr>
          <p:cNvSpPr>
            <a:spLocks noGrp="1"/>
          </p:cNvSpPr>
          <p:nvPr>
            <p:ph type="title"/>
          </p:nvPr>
        </p:nvSpPr>
        <p:spPr/>
        <p:txBody>
          <a:bodyPr>
            <a:normAutofit/>
          </a:bodyPr>
          <a:lstStyle/>
          <a:p>
            <a:pPr>
              <a:lnSpc>
                <a:spcPct val="120000"/>
              </a:lnSpc>
            </a:pPr>
            <a:r>
              <a:rPr kumimoji="1" lang="zh-CN" altLang="en-US" dirty="0"/>
              <a:t>无队头阻塞的多流复用</a:t>
            </a:r>
            <a:endParaRPr kumimoji="1" lang="en-US" altLang="zh-CN" dirty="0"/>
          </a:p>
        </p:txBody>
      </p:sp>
      <p:sp>
        <p:nvSpPr>
          <p:cNvPr id="3" name="内容占位符 2">
            <a:extLst>
              <a:ext uri="{FF2B5EF4-FFF2-40B4-BE49-F238E27FC236}">
                <a16:creationId xmlns:a16="http://schemas.microsoft.com/office/drawing/2014/main" id="{FCA20670-1C6B-423C-9802-7AB4DD01689A}"/>
              </a:ext>
            </a:extLst>
          </p:cNvPr>
          <p:cNvSpPr>
            <a:spLocks noGrp="1"/>
          </p:cNvSpPr>
          <p:nvPr>
            <p:ph idx="1"/>
          </p:nvPr>
        </p:nvSpPr>
        <p:spPr>
          <a:xfrm>
            <a:off x="342900" y="1347754"/>
            <a:ext cx="6504065" cy="5222304"/>
          </a:xfrm>
        </p:spPr>
        <p:txBody>
          <a:bodyPr>
            <a:normAutofit fontScale="92500" lnSpcReduction="10000"/>
          </a:bodyPr>
          <a:lstStyle/>
          <a:p>
            <a:pPr>
              <a:lnSpc>
                <a:spcPct val="120000"/>
              </a:lnSpc>
            </a:pPr>
            <a:r>
              <a:rPr lang="zh-CN" altLang="en-US" dirty="0"/>
              <a:t>多流复用时的队头阻塞问题</a:t>
            </a:r>
            <a:endParaRPr lang="en-US" altLang="zh-CN" dirty="0"/>
          </a:p>
          <a:p>
            <a:pPr lvl="1">
              <a:lnSpc>
                <a:spcPct val="120000"/>
              </a:lnSpc>
            </a:pPr>
            <a:r>
              <a:rPr lang="en-US" altLang="zh-CN" dirty="0"/>
              <a:t>TCP</a:t>
            </a:r>
            <a:r>
              <a:rPr lang="zh-CN" altLang="en-US" dirty="0"/>
              <a:t>为保持数据的</a:t>
            </a:r>
            <a:r>
              <a:rPr lang="zh-CN" altLang="en-US" dirty="0">
                <a:solidFill>
                  <a:srgbClr val="C00000"/>
                </a:solidFill>
              </a:rPr>
              <a:t>有序性</a:t>
            </a:r>
            <a:r>
              <a:rPr lang="zh-CN" altLang="en-US" dirty="0"/>
              <a:t>，出现丢包时，会等待该数据到达后，再提交给上层应用</a:t>
            </a:r>
            <a:endParaRPr lang="en-US" altLang="zh-CN" dirty="0"/>
          </a:p>
          <a:p>
            <a:pPr lvl="1">
              <a:lnSpc>
                <a:spcPct val="120000"/>
              </a:lnSpc>
            </a:pPr>
            <a:r>
              <a:rPr lang="zh-CN" altLang="en-US" dirty="0">
                <a:solidFill>
                  <a:srgbClr val="C00000"/>
                </a:solidFill>
              </a:rPr>
              <a:t>多流复用</a:t>
            </a:r>
            <a:r>
              <a:rPr lang="zh-CN" altLang="en-US" dirty="0"/>
              <a:t>时，某个数据流的数据包丢失，会使得</a:t>
            </a:r>
            <a:r>
              <a:rPr lang="en-US" altLang="zh-CN" dirty="0"/>
              <a:t>TCP</a:t>
            </a:r>
            <a:r>
              <a:rPr lang="zh-CN" altLang="en-US" dirty="0"/>
              <a:t>连接上所有数据流都需要等待</a:t>
            </a:r>
            <a:endParaRPr lang="en-US" altLang="zh-CN" dirty="0"/>
          </a:p>
          <a:p>
            <a:pPr>
              <a:lnSpc>
                <a:spcPct val="120000"/>
              </a:lnSpc>
            </a:pPr>
            <a:r>
              <a:rPr lang="en-US" altLang="zh-CN" dirty="0"/>
              <a:t>QUIC</a:t>
            </a:r>
            <a:r>
              <a:rPr lang="zh-CN" altLang="en-US" dirty="0"/>
              <a:t>对队头阻塞问题的解决</a:t>
            </a:r>
            <a:endParaRPr lang="en-US" altLang="zh-CN" dirty="0"/>
          </a:p>
          <a:p>
            <a:pPr lvl="1">
              <a:lnSpc>
                <a:spcPct val="120000"/>
              </a:lnSpc>
            </a:pPr>
            <a:r>
              <a:rPr lang="zh-CN" altLang="en-US" dirty="0"/>
              <a:t>在单个连接中，建立相互独立的多个</a:t>
            </a:r>
            <a:r>
              <a:rPr lang="en-US" altLang="zh-CN" dirty="0"/>
              <a:t>QUIC</a:t>
            </a:r>
            <a:r>
              <a:rPr lang="zh-CN" altLang="en-US" dirty="0"/>
              <a:t>流，某个流的数据包丢失不影响其它流的数据交付</a:t>
            </a:r>
            <a:endParaRPr lang="en-US" altLang="zh-CN" dirty="0"/>
          </a:p>
          <a:p>
            <a:pPr lvl="1">
              <a:lnSpc>
                <a:spcPct val="120000"/>
              </a:lnSpc>
            </a:pPr>
            <a:r>
              <a:rPr lang="zh-CN" altLang="en-US" dirty="0"/>
              <a:t>分析：</a:t>
            </a:r>
            <a:r>
              <a:rPr lang="en-US" altLang="zh-CN" dirty="0"/>
              <a:t>TCP</a:t>
            </a:r>
            <a:r>
              <a:rPr lang="zh-CN" altLang="en-US" dirty="0"/>
              <a:t>保证了整个连接的数据交付的有序性（</a:t>
            </a:r>
            <a:r>
              <a:rPr lang="zh-CN" altLang="en-US" dirty="0">
                <a:solidFill>
                  <a:srgbClr val="C00000"/>
                </a:solidFill>
              </a:rPr>
              <a:t>有序</a:t>
            </a:r>
            <a:r>
              <a:rPr lang="zh-CN" altLang="en-US" dirty="0"/>
              <a:t>）</a:t>
            </a:r>
            <a:r>
              <a:rPr lang="en-US" altLang="zh-CN" dirty="0"/>
              <a:t>; QUIC</a:t>
            </a:r>
            <a:r>
              <a:rPr lang="zh-CN" altLang="en-US" dirty="0"/>
              <a:t>利用了各个流相互独立的特性，仅保持了流内部数据的有序性（</a:t>
            </a:r>
            <a:r>
              <a:rPr lang="zh-CN" altLang="en-US" dirty="0">
                <a:solidFill>
                  <a:srgbClr val="C00000"/>
                </a:solidFill>
              </a:rPr>
              <a:t>部分有序</a:t>
            </a:r>
            <a:r>
              <a:rPr lang="zh-CN" altLang="en-US" dirty="0"/>
              <a:t>），减少了不必要的等待</a:t>
            </a:r>
            <a:endParaRPr lang="en-US" altLang="zh-CN" dirty="0"/>
          </a:p>
        </p:txBody>
      </p:sp>
      <p:grpSp>
        <p:nvGrpSpPr>
          <p:cNvPr id="10" name="组合 9">
            <a:extLst>
              <a:ext uri="{FF2B5EF4-FFF2-40B4-BE49-F238E27FC236}">
                <a16:creationId xmlns:a16="http://schemas.microsoft.com/office/drawing/2014/main" id="{3BB00BEF-8F29-4E00-85F0-B68BA58FB2C2}"/>
              </a:ext>
            </a:extLst>
          </p:cNvPr>
          <p:cNvGrpSpPr/>
          <p:nvPr/>
        </p:nvGrpSpPr>
        <p:grpSpPr>
          <a:xfrm>
            <a:off x="7102916" y="4586172"/>
            <a:ext cx="4850807" cy="1983886"/>
            <a:chOff x="7211023" y="2705926"/>
            <a:chExt cx="4850807" cy="1983886"/>
          </a:xfrm>
        </p:grpSpPr>
        <p:sp>
          <p:nvSpPr>
            <p:cNvPr id="8" name="文本框 7">
              <a:extLst>
                <a:ext uri="{FF2B5EF4-FFF2-40B4-BE49-F238E27FC236}">
                  <a16:creationId xmlns:a16="http://schemas.microsoft.com/office/drawing/2014/main" id="{880CCB61-5269-41E9-864F-A1D80E65E105}"/>
                </a:ext>
              </a:extLst>
            </p:cNvPr>
            <p:cNvSpPr txBox="1"/>
            <p:nvPr/>
          </p:nvSpPr>
          <p:spPr>
            <a:xfrm>
              <a:off x="8594870" y="4043481"/>
              <a:ext cx="2611086"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红色流的包丢失，不会阻塞绿色和蓝色的流</a:t>
              </a:r>
            </a:p>
          </p:txBody>
        </p:sp>
        <p:grpSp>
          <p:nvGrpSpPr>
            <p:cNvPr id="9" name="组合 8">
              <a:extLst>
                <a:ext uri="{FF2B5EF4-FFF2-40B4-BE49-F238E27FC236}">
                  <a16:creationId xmlns:a16="http://schemas.microsoft.com/office/drawing/2014/main" id="{36C4A24F-99A9-4EEB-A9B0-6871A5D8F80A}"/>
                </a:ext>
              </a:extLst>
            </p:cNvPr>
            <p:cNvGrpSpPr/>
            <p:nvPr/>
          </p:nvGrpSpPr>
          <p:grpSpPr>
            <a:xfrm>
              <a:off x="7211023" y="2705926"/>
              <a:ext cx="4850807" cy="1446147"/>
              <a:chOff x="7211023" y="4332514"/>
              <a:chExt cx="4850807" cy="1446147"/>
            </a:xfrm>
          </p:grpSpPr>
          <p:pic>
            <p:nvPicPr>
              <p:cNvPr id="7" name="Image" descr="Image">
                <a:extLst>
                  <a:ext uri="{FF2B5EF4-FFF2-40B4-BE49-F238E27FC236}">
                    <a16:creationId xmlns:a16="http://schemas.microsoft.com/office/drawing/2014/main" id="{C6938900-515C-46F0-93AC-474ED6CB4546}"/>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t="74" b="74"/>
              <a:stretch/>
            </p:blipFill>
            <p:spPr>
              <a:xfrm>
                <a:off x="7211023" y="4332514"/>
                <a:ext cx="4850807" cy="1446147"/>
              </a:xfrm>
              <a:prstGeom prst="rect">
                <a:avLst/>
              </a:prstGeom>
              <a:ln w="12700">
                <a:miter lim="400000"/>
              </a:ln>
              <a:effectLst>
                <a:outerShdw blurRad="38100" dist="25400" dir="5400000" rotWithShape="0">
                  <a:srgbClr val="000000">
                    <a:alpha val="50000"/>
                  </a:srgbClr>
                </a:outerShdw>
              </a:effectLst>
            </p:spPr>
          </p:pic>
          <p:sp>
            <p:nvSpPr>
              <p:cNvPr id="5" name="矩形 4">
                <a:extLst>
                  <a:ext uri="{FF2B5EF4-FFF2-40B4-BE49-F238E27FC236}">
                    <a16:creationId xmlns:a16="http://schemas.microsoft.com/office/drawing/2014/main" id="{53D8374A-8A15-42F4-ABD3-1EDB49C3B8E9}"/>
                  </a:ext>
                </a:extLst>
              </p:cNvPr>
              <p:cNvSpPr/>
              <p:nvPr/>
            </p:nvSpPr>
            <p:spPr>
              <a:xfrm>
                <a:off x="10081260" y="5463540"/>
                <a:ext cx="1371600" cy="230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 name="文本框 11">
            <a:extLst>
              <a:ext uri="{FF2B5EF4-FFF2-40B4-BE49-F238E27FC236}">
                <a16:creationId xmlns:a16="http://schemas.microsoft.com/office/drawing/2014/main" id="{360D53A8-F7E2-4647-B5B3-F1A1D0A4A13E}"/>
              </a:ext>
            </a:extLst>
          </p:cNvPr>
          <p:cNvSpPr txBox="1"/>
          <p:nvPr/>
        </p:nvSpPr>
        <p:spPr>
          <a:xfrm>
            <a:off x="7534357" y="3299727"/>
            <a:ext cx="1812763" cy="26304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丢包会阻塞所有后续的流</a:t>
            </a:r>
          </a:p>
        </p:txBody>
      </p:sp>
      <p:sp>
        <p:nvSpPr>
          <p:cNvPr id="15" name="文本框 14">
            <a:extLst>
              <a:ext uri="{FF2B5EF4-FFF2-40B4-BE49-F238E27FC236}">
                <a16:creationId xmlns:a16="http://schemas.microsoft.com/office/drawing/2014/main" id="{CC1E1067-A787-444C-A259-55BDC903ACE3}"/>
              </a:ext>
            </a:extLst>
          </p:cNvPr>
          <p:cNvSpPr txBox="1"/>
          <p:nvPr/>
        </p:nvSpPr>
        <p:spPr>
          <a:xfrm>
            <a:off x="9828665" y="3299727"/>
            <a:ext cx="1818044" cy="263265"/>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QUIC</a:t>
            </a:r>
            <a:r>
              <a:rPr lang="zh-CN" altLang="en-US" dirty="0">
                <a:latin typeface="微软雅黑" panose="020B0503020204020204" pitchFamily="34" charset="-122"/>
                <a:ea typeface="微软雅黑" panose="020B0503020204020204" pitchFamily="34" charset="-122"/>
              </a:rPr>
              <a:t>丢包只会影响相关的流</a:t>
            </a:r>
          </a:p>
        </p:txBody>
      </p:sp>
      <p:grpSp>
        <p:nvGrpSpPr>
          <p:cNvPr id="29" name="组合 28">
            <a:extLst>
              <a:ext uri="{FF2B5EF4-FFF2-40B4-BE49-F238E27FC236}">
                <a16:creationId xmlns:a16="http://schemas.microsoft.com/office/drawing/2014/main" id="{29063891-3B1C-4F98-9032-DCA083CE1B8A}"/>
              </a:ext>
            </a:extLst>
          </p:cNvPr>
          <p:cNvGrpSpPr/>
          <p:nvPr/>
        </p:nvGrpSpPr>
        <p:grpSpPr>
          <a:xfrm>
            <a:off x="7273253" y="1722801"/>
            <a:ext cx="2113884" cy="1526694"/>
            <a:chOff x="7273253" y="1954013"/>
            <a:chExt cx="2113884" cy="1526694"/>
          </a:xfrm>
        </p:grpSpPr>
        <p:pic>
          <p:nvPicPr>
            <p:cNvPr id="24" name="图片 23">
              <a:extLst>
                <a:ext uri="{FF2B5EF4-FFF2-40B4-BE49-F238E27FC236}">
                  <a16:creationId xmlns:a16="http://schemas.microsoft.com/office/drawing/2014/main" id="{97B2E661-23E4-43AF-9F29-5649AABE29D8}"/>
                </a:ext>
              </a:extLst>
            </p:cNvPr>
            <p:cNvPicPr>
              <a:picLocks noChangeAspect="1"/>
            </p:cNvPicPr>
            <p:nvPr/>
          </p:nvPicPr>
          <p:blipFill>
            <a:blip r:embed="rId4"/>
            <a:stretch>
              <a:fillRect/>
            </a:stretch>
          </p:blipFill>
          <p:spPr>
            <a:xfrm>
              <a:off x="7273253" y="1954013"/>
              <a:ext cx="2113884" cy="1526694"/>
            </a:xfrm>
            <a:prstGeom prst="rect">
              <a:avLst/>
            </a:prstGeom>
          </p:spPr>
        </p:pic>
        <p:sp>
          <p:nvSpPr>
            <p:cNvPr id="27" name="矩形 26">
              <a:extLst>
                <a:ext uri="{FF2B5EF4-FFF2-40B4-BE49-F238E27FC236}">
                  <a16:creationId xmlns:a16="http://schemas.microsoft.com/office/drawing/2014/main" id="{B0979679-49C8-40A9-9FC8-D664670D5A72}"/>
                </a:ext>
              </a:extLst>
            </p:cNvPr>
            <p:cNvSpPr/>
            <p:nvPr/>
          </p:nvSpPr>
          <p:spPr>
            <a:xfrm>
              <a:off x="7284683" y="1965443"/>
              <a:ext cx="944917" cy="3178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829D8897-5BF3-41E0-833E-ED4B619A7425}"/>
              </a:ext>
            </a:extLst>
          </p:cNvPr>
          <p:cNvGrpSpPr/>
          <p:nvPr/>
        </p:nvGrpSpPr>
        <p:grpSpPr>
          <a:xfrm>
            <a:off x="9680745" y="1722799"/>
            <a:ext cx="2113885" cy="1526695"/>
            <a:chOff x="9680745" y="1875159"/>
            <a:chExt cx="2113885" cy="1526695"/>
          </a:xfrm>
        </p:grpSpPr>
        <p:pic>
          <p:nvPicPr>
            <p:cNvPr id="26" name="图片 25">
              <a:extLst>
                <a:ext uri="{FF2B5EF4-FFF2-40B4-BE49-F238E27FC236}">
                  <a16:creationId xmlns:a16="http://schemas.microsoft.com/office/drawing/2014/main" id="{A17729D1-DDA0-42DC-BE59-F9B5C37BA3B7}"/>
                </a:ext>
              </a:extLst>
            </p:cNvPr>
            <p:cNvPicPr>
              <a:picLocks noChangeAspect="1"/>
            </p:cNvPicPr>
            <p:nvPr/>
          </p:nvPicPr>
          <p:blipFill>
            <a:blip r:embed="rId5"/>
            <a:stretch>
              <a:fillRect/>
            </a:stretch>
          </p:blipFill>
          <p:spPr>
            <a:xfrm>
              <a:off x="9680745" y="1875159"/>
              <a:ext cx="2113885" cy="1526695"/>
            </a:xfrm>
            <a:prstGeom prst="rect">
              <a:avLst/>
            </a:prstGeom>
          </p:spPr>
        </p:pic>
        <p:sp>
          <p:nvSpPr>
            <p:cNvPr id="30" name="矩形 29">
              <a:extLst>
                <a:ext uri="{FF2B5EF4-FFF2-40B4-BE49-F238E27FC236}">
                  <a16:creationId xmlns:a16="http://schemas.microsoft.com/office/drawing/2014/main" id="{81945090-FF27-4834-BFDA-BA91AFDB6FBC}"/>
                </a:ext>
              </a:extLst>
            </p:cNvPr>
            <p:cNvSpPr/>
            <p:nvPr/>
          </p:nvSpPr>
          <p:spPr>
            <a:xfrm>
              <a:off x="9691176" y="1886589"/>
              <a:ext cx="944917" cy="3178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框 32">
            <a:extLst>
              <a:ext uri="{FF2B5EF4-FFF2-40B4-BE49-F238E27FC236}">
                <a16:creationId xmlns:a16="http://schemas.microsoft.com/office/drawing/2014/main" id="{5F86544E-2683-4A5A-A347-3D380CF3809E}"/>
              </a:ext>
            </a:extLst>
          </p:cNvPr>
          <p:cNvSpPr txBox="1"/>
          <p:nvPr/>
        </p:nvSpPr>
        <p:spPr>
          <a:xfrm>
            <a:off x="7000957" y="1347754"/>
            <a:ext cx="549203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动画：同时发送两个流，黄颜色的流上有丢包</a:t>
            </a:r>
          </a:p>
        </p:txBody>
      </p:sp>
      <p:sp>
        <p:nvSpPr>
          <p:cNvPr id="19"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6.9.2  QUIC </a:t>
            </a:r>
            <a:endParaRPr kumimoji="1" lang="zh-CN" altLang="en-US" dirty="0"/>
          </a:p>
        </p:txBody>
      </p:sp>
      <p:sp>
        <p:nvSpPr>
          <p:cNvPr id="20" name="灯片编号占位符 3">
            <a:extLst>
              <a:ext uri="{FF2B5EF4-FFF2-40B4-BE49-F238E27FC236}">
                <a16:creationId xmlns:a16="http://schemas.microsoft.com/office/drawing/2014/main" id="{EA29AB6F-271C-E142-9C92-0BE1FBABB0CD}"/>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179</a:t>
            </a:fld>
            <a:endParaRPr kumimoji="1" lang="zh-CN" altLang="en-US" dirty="0"/>
          </a:p>
        </p:txBody>
      </p:sp>
    </p:spTree>
    <p:extLst>
      <p:ext uri="{BB962C8B-B14F-4D97-AF65-F5344CB8AC3E}">
        <p14:creationId xmlns:p14="http://schemas.microsoft.com/office/powerpoint/2010/main" val="246852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套接字地址：通用地址</a:t>
            </a:r>
          </a:p>
        </p:txBody>
      </p:sp>
      <p:sp>
        <p:nvSpPr>
          <p:cNvPr id="3" name="Content Placeholder 2"/>
          <p:cNvSpPr>
            <a:spLocks noGrp="1"/>
          </p:cNvSpPr>
          <p:nvPr>
            <p:ph idx="1"/>
          </p:nvPr>
        </p:nvSpPr>
        <p:spPr>
          <a:xfrm>
            <a:off x="838200" y="1510758"/>
            <a:ext cx="10515600" cy="3091266"/>
          </a:xfrm>
        </p:spPr>
        <p:txBody>
          <a:bodyPr>
            <a:normAutofit fontScale="92500"/>
          </a:bodyPr>
          <a:lstStyle/>
          <a:p>
            <a:r>
              <a:rPr lang="zh-CN" altLang="en-US" sz="2600" dirty="0"/>
              <a:t>套接字</a:t>
            </a:r>
            <a:r>
              <a:rPr lang="en-US" altLang="zh-CN" sz="2600" dirty="0"/>
              <a:t>API</a:t>
            </a:r>
            <a:r>
              <a:rPr lang="zh-CN" altLang="en-US" sz="2600" dirty="0"/>
              <a:t>接口的地址类型，作为不同类型套接字地址的“虚父类”</a:t>
            </a:r>
            <a:endParaRPr lang="en-US" altLang="zh-CN" sz="2600" dirty="0"/>
          </a:p>
          <a:p>
            <a:r>
              <a:rPr lang="zh-CN" altLang="en-US" sz="2600" dirty="0"/>
              <a:t>在套接字</a:t>
            </a:r>
            <a:r>
              <a:rPr lang="en-US" altLang="zh-CN" sz="2600" dirty="0"/>
              <a:t>API</a:t>
            </a:r>
            <a:r>
              <a:rPr lang="zh-CN" altLang="en-US" sz="2600" dirty="0"/>
              <a:t>的定义中使用</a:t>
            </a:r>
            <a:r>
              <a:rPr lang="en-US" altLang="zh-CN" sz="2600" dirty="0"/>
              <a:t> </a:t>
            </a:r>
          </a:p>
          <a:p>
            <a:r>
              <a:rPr lang="zh-CN" altLang="en-US" sz="2600" dirty="0"/>
              <a:t>调用时为防止编译错误需要做</a:t>
            </a:r>
            <a:r>
              <a:rPr lang="zh-CN" altLang="en-US" sz="2600" dirty="0">
                <a:solidFill>
                  <a:srgbClr val="C00000"/>
                </a:solidFill>
              </a:rPr>
              <a:t>强制类型转换</a:t>
            </a:r>
            <a:endParaRPr lang="en-US" altLang="zh-CN" sz="2600" dirty="0">
              <a:solidFill>
                <a:srgbClr val="C00000"/>
              </a:solidFill>
            </a:endParaRPr>
          </a:p>
          <a:p>
            <a:r>
              <a:rPr lang="en-US" altLang="zh-CN" sz="2600" dirty="0" err="1"/>
              <a:t>sa_family</a:t>
            </a:r>
            <a:r>
              <a:rPr lang="zh-CN" altLang="en-US" sz="2600" dirty="0"/>
              <a:t>是</a:t>
            </a:r>
            <a:r>
              <a:rPr lang="en-US" altLang="zh-CN" sz="2600" dirty="0"/>
              <a:t>2</a:t>
            </a:r>
            <a:r>
              <a:rPr lang="zh-CN" altLang="en-US" sz="2600" dirty="0"/>
              <a:t>字节的地址家族，一般采用“</a:t>
            </a:r>
            <a:r>
              <a:rPr lang="en-US" altLang="zh-CN" sz="2600" dirty="0" err="1"/>
              <a:t>AF_xxx</a:t>
            </a:r>
            <a:r>
              <a:rPr lang="en-US" altLang="zh-CN" sz="2600" dirty="0"/>
              <a:t>”</a:t>
            </a:r>
            <a:r>
              <a:rPr lang="zh-CN" altLang="en-US" sz="2600" dirty="0"/>
              <a:t>形式，常用地址类</a:t>
            </a:r>
            <a:endParaRPr lang="en-US" altLang="zh-CN" sz="2600" dirty="0"/>
          </a:p>
          <a:p>
            <a:pPr lvl="1"/>
            <a:r>
              <a:rPr lang="en-US" altLang="zh-CN" dirty="0"/>
              <a:t>UNIX</a:t>
            </a:r>
            <a:r>
              <a:rPr lang="zh-CN" altLang="en-US" dirty="0"/>
              <a:t>域套接字</a:t>
            </a:r>
            <a:r>
              <a:rPr lang="en-US" altLang="zh-CN" dirty="0"/>
              <a:t>(</a:t>
            </a:r>
            <a:r>
              <a:rPr lang="zh-CN" altLang="en-US" dirty="0"/>
              <a:t>本地进程间通信，比管道效率高</a:t>
            </a:r>
            <a:r>
              <a:rPr lang="en-US" altLang="zh-CN" dirty="0"/>
              <a:t>)</a:t>
            </a:r>
          </a:p>
          <a:p>
            <a:pPr lvl="1"/>
            <a:r>
              <a:rPr lang="en-US" altLang="zh-CN" dirty="0"/>
              <a:t>IPv4</a:t>
            </a:r>
          </a:p>
          <a:p>
            <a:pPr lvl="1"/>
            <a:r>
              <a:rPr lang="en-US" altLang="zh-CN" dirty="0"/>
              <a:t>IPv6</a:t>
            </a:r>
            <a:endParaRPr lang="zh-CN" altLang="en-US" dirty="0"/>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18</a:t>
            </a:fld>
            <a:endParaRPr kumimoji="1" lang="zh-CN" altLang="en-US" dirty="0"/>
          </a:p>
        </p:txBody>
      </p:sp>
      <p:sp>
        <p:nvSpPr>
          <p:cNvPr id="5" name="Rectangle 4"/>
          <p:cNvSpPr/>
          <p:nvPr/>
        </p:nvSpPr>
        <p:spPr>
          <a:xfrm>
            <a:off x="2940535" y="4343841"/>
            <a:ext cx="7349165" cy="1754326"/>
          </a:xfrm>
          <a:prstGeom prst="rect">
            <a:avLst/>
          </a:prstGeom>
        </p:spPr>
        <p:txBody>
          <a:bodyPr wrap="square">
            <a:spAutoFit/>
          </a:bodyPr>
          <a:lstStyle/>
          <a:p>
            <a:r>
              <a:rPr lang="en-US" dirty="0" err="1">
                <a:solidFill>
                  <a:schemeClr val="accent5">
                    <a:lumMod val="75000"/>
                  </a:schemeClr>
                </a:solidFill>
                <a:latin typeface="Courier 10 Pitch" pitchFamily="49" charset="0"/>
              </a:rPr>
              <a:t>struct</a:t>
            </a:r>
            <a:r>
              <a:rPr lang="en-US" dirty="0">
                <a:solidFill>
                  <a:schemeClr val="accent5">
                    <a:lumMod val="75000"/>
                  </a:schemeClr>
                </a:solidFill>
                <a:latin typeface="Courier 10 Pitch" pitchFamily="49" charset="0"/>
              </a:rPr>
              <a:t> </a:t>
            </a:r>
          </a:p>
          <a:p>
            <a:r>
              <a:rPr lang="en-US" dirty="0" err="1">
                <a:latin typeface="Courier 10 Pitch" pitchFamily="49" charset="0"/>
              </a:rPr>
              <a:t>sockaddr</a:t>
            </a:r>
            <a:r>
              <a:rPr lang="en-US" dirty="0">
                <a:latin typeface="Courier 10 Pitch" pitchFamily="49" charset="0"/>
              </a:rPr>
              <a:t>{   </a:t>
            </a:r>
            <a:r>
              <a:rPr lang="en-US" dirty="0">
                <a:solidFill>
                  <a:srgbClr val="C00000"/>
                </a:solidFill>
                <a:latin typeface="Courier 10 Pitch" pitchFamily="49" charset="0"/>
              </a:rPr>
              <a:t>         /* </a:t>
            </a:r>
            <a:r>
              <a:rPr lang="en-US" dirty="0" err="1">
                <a:solidFill>
                  <a:srgbClr val="C00000"/>
                </a:solidFill>
                <a:latin typeface="Courier 10 Pitch" pitchFamily="49" charset="0"/>
              </a:rPr>
              <a:t>struct</a:t>
            </a:r>
            <a:r>
              <a:rPr lang="en-US" dirty="0">
                <a:solidFill>
                  <a:srgbClr val="C00000"/>
                </a:solidFill>
                <a:latin typeface="Courier 10 Pitch" pitchFamily="49" charset="0"/>
              </a:rPr>
              <a:t> to hold an address*/</a:t>
            </a:r>
          </a:p>
          <a:p>
            <a:r>
              <a:rPr lang="en-US" dirty="0">
                <a:latin typeface="Courier 10 Pitch" pitchFamily="49" charset="0"/>
              </a:rPr>
              <a:t>   </a:t>
            </a:r>
            <a:r>
              <a:rPr lang="en-US" dirty="0" err="1">
                <a:solidFill>
                  <a:schemeClr val="accent5">
                    <a:lumMod val="75000"/>
                  </a:schemeClr>
                </a:solidFill>
                <a:latin typeface="Courier 10 Pitch" pitchFamily="49" charset="0"/>
              </a:rPr>
              <a:t>u_char</a:t>
            </a:r>
            <a:r>
              <a:rPr lang="en-US" dirty="0">
                <a:latin typeface="Courier 10 Pitch" pitchFamily="49" charset="0"/>
              </a:rPr>
              <a:t>  </a:t>
            </a:r>
            <a:r>
              <a:rPr lang="en-US" dirty="0" err="1">
                <a:latin typeface="Courier 10 Pitch" pitchFamily="49" charset="0"/>
              </a:rPr>
              <a:t>sa_len</a:t>
            </a:r>
            <a:r>
              <a:rPr lang="en-US" dirty="0">
                <a:latin typeface="Courier 10 Pitch" pitchFamily="49" charset="0"/>
              </a:rPr>
              <a:t>;           </a:t>
            </a:r>
            <a:r>
              <a:rPr lang="en-US" dirty="0">
                <a:solidFill>
                  <a:srgbClr val="C00000"/>
                </a:solidFill>
                <a:latin typeface="Courier 10 Pitch" pitchFamily="49" charset="0"/>
              </a:rPr>
              <a:t>/*total length*/</a:t>
            </a:r>
          </a:p>
          <a:p>
            <a:r>
              <a:rPr lang="en-US" dirty="0">
                <a:latin typeface="Courier 10 Pitch" pitchFamily="49" charset="0"/>
              </a:rPr>
              <a:t>   </a:t>
            </a:r>
            <a:r>
              <a:rPr lang="en-US" dirty="0" err="1">
                <a:solidFill>
                  <a:schemeClr val="accent5">
                    <a:lumMod val="75000"/>
                  </a:schemeClr>
                </a:solidFill>
                <a:latin typeface="Courier 10 Pitch" pitchFamily="49" charset="0"/>
              </a:rPr>
              <a:t>u_short</a:t>
            </a:r>
            <a:r>
              <a:rPr lang="en-US" dirty="0">
                <a:latin typeface="Courier 10 Pitch" pitchFamily="49" charset="0"/>
              </a:rPr>
              <a:t> </a:t>
            </a:r>
            <a:r>
              <a:rPr lang="en-US" dirty="0" err="1">
                <a:latin typeface="Courier 10 Pitch" pitchFamily="49" charset="0"/>
              </a:rPr>
              <a:t>sa_family</a:t>
            </a:r>
            <a:r>
              <a:rPr lang="en-US" dirty="0">
                <a:latin typeface="Courier 10 Pitch" pitchFamily="49" charset="0"/>
              </a:rPr>
              <a:t>;        </a:t>
            </a:r>
            <a:r>
              <a:rPr lang="en-US" dirty="0">
                <a:solidFill>
                  <a:srgbClr val="C00000"/>
                </a:solidFill>
                <a:latin typeface="Courier 10 Pitch" pitchFamily="49" charset="0"/>
              </a:rPr>
              <a:t>/*type of address*/</a:t>
            </a:r>
          </a:p>
          <a:p>
            <a:r>
              <a:rPr lang="en-US" dirty="0">
                <a:latin typeface="Courier 10 Pitch" pitchFamily="49" charset="0"/>
              </a:rPr>
              <a:t>   </a:t>
            </a:r>
            <a:r>
              <a:rPr lang="en-US" dirty="0">
                <a:solidFill>
                  <a:schemeClr val="accent5">
                    <a:lumMod val="75000"/>
                  </a:schemeClr>
                </a:solidFill>
                <a:latin typeface="Courier 10 Pitch" pitchFamily="49" charset="0"/>
              </a:rPr>
              <a:t>char</a:t>
            </a:r>
            <a:r>
              <a:rPr lang="en-US" dirty="0">
                <a:latin typeface="Courier 10 Pitch" pitchFamily="49" charset="0"/>
              </a:rPr>
              <a:t>    </a:t>
            </a:r>
            <a:r>
              <a:rPr lang="en-US" dirty="0" err="1">
                <a:latin typeface="Courier 10 Pitch" pitchFamily="49" charset="0"/>
              </a:rPr>
              <a:t>sa_data</a:t>
            </a:r>
            <a:r>
              <a:rPr lang="en-US" dirty="0">
                <a:latin typeface="Courier 10 Pitch" pitchFamily="49" charset="0"/>
              </a:rPr>
              <a:t>[14];      </a:t>
            </a:r>
            <a:r>
              <a:rPr lang="en-US" dirty="0">
                <a:solidFill>
                  <a:srgbClr val="C00000"/>
                </a:solidFill>
                <a:latin typeface="Courier 10 Pitch" pitchFamily="49" charset="0"/>
              </a:rPr>
              <a:t>/*value of address*/</a:t>
            </a:r>
          </a:p>
          <a:p>
            <a:r>
              <a:rPr lang="en-US" dirty="0">
                <a:latin typeface="Courier 10 Pitch" pitchFamily="49" charset="0"/>
              </a:rPr>
              <a:t>}</a:t>
            </a: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6.2 </a:t>
            </a:r>
            <a:r>
              <a:rPr kumimoji="1" lang="zh-CN" altLang="en-US" dirty="0"/>
              <a:t>套接字编程</a:t>
            </a:r>
          </a:p>
        </p:txBody>
      </p:sp>
    </p:spTree>
    <p:extLst>
      <p:ext uri="{BB962C8B-B14F-4D97-AF65-F5344CB8AC3E}">
        <p14:creationId xmlns:p14="http://schemas.microsoft.com/office/powerpoint/2010/main" val="309965149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505B82-4842-4DD4-9334-E2C2DEE2C30C}"/>
              </a:ext>
            </a:extLst>
          </p:cNvPr>
          <p:cNvSpPr>
            <a:spLocks noGrp="1"/>
          </p:cNvSpPr>
          <p:nvPr>
            <p:ph type="title"/>
          </p:nvPr>
        </p:nvSpPr>
        <p:spPr/>
        <p:txBody>
          <a:bodyPr/>
          <a:lstStyle/>
          <a:p>
            <a:r>
              <a:rPr lang="en-US" altLang="zh-CN" dirty="0"/>
              <a:t>QUIC</a:t>
            </a:r>
            <a:r>
              <a:rPr lang="zh-CN" altLang="en-US" dirty="0"/>
              <a:t>易于部署和更新</a:t>
            </a:r>
          </a:p>
        </p:txBody>
      </p:sp>
      <p:sp>
        <p:nvSpPr>
          <p:cNvPr id="4" name="灯片编号占位符 3">
            <a:extLst>
              <a:ext uri="{FF2B5EF4-FFF2-40B4-BE49-F238E27FC236}">
                <a16:creationId xmlns:a16="http://schemas.microsoft.com/office/drawing/2014/main" id="{19E3FE55-E46E-4D11-965B-64C65240158E}"/>
              </a:ext>
            </a:extLst>
          </p:cNvPr>
          <p:cNvSpPr>
            <a:spLocks noGrp="1"/>
          </p:cNvSpPr>
          <p:nvPr>
            <p:ph type="sldNum" sz="quarter" idx="12"/>
          </p:nvPr>
        </p:nvSpPr>
        <p:spPr/>
        <p:txBody>
          <a:bodyPr/>
          <a:lstStyle/>
          <a:p>
            <a:fld id="{8D4D1E41-7A09-AB4A-A4E1-09765ADA2698}" type="slidenum">
              <a:rPr kumimoji="1" lang="zh-CN" altLang="en-US" smtClean="0"/>
              <a:t>180</a:t>
            </a:fld>
            <a:endParaRPr kumimoji="1" lang="zh-CN" altLang="en-US" dirty="0"/>
          </a:p>
        </p:txBody>
      </p:sp>
      <p:sp>
        <p:nvSpPr>
          <p:cNvPr id="5" name="内容占位符 2">
            <a:extLst>
              <a:ext uri="{FF2B5EF4-FFF2-40B4-BE49-F238E27FC236}">
                <a16:creationId xmlns:a16="http://schemas.microsoft.com/office/drawing/2014/main" id="{8DA78028-062E-463C-9FF8-975717CAB326}"/>
              </a:ext>
            </a:extLst>
          </p:cNvPr>
          <p:cNvSpPr>
            <a:spLocks noGrp="1"/>
          </p:cNvSpPr>
          <p:nvPr>
            <p:ph idx="1"/>
          </p:nvPr>
        </p:nvSpPr>
        <p:spPr>
          <a:xfrm>
            <a:off x="838199" y="1510758"/>
            <a:ext cx="7083031" cy="4696404"/>
          </a:xfrm>
        </p:spPr>
        <p:txBody>
          <a:bodyPr>
            <a:normAutofit lnSpcReduction="10000"/>
          </a:bodyPr>
          <a:lstStyle/>
          <a:p>
            <a:pPr marL="361950" lvl="1" indent="-361950">
              <a:lnSpc>
                <a:spcPct val="120000"/>
              </a:lnSpc>
              <a:buFont typeface="Wingdings" pitchFamily="2" charset="2"/>
              <a:buChar char="Ø"/>
            </a:pPr>
            <a:r>
              <a:rPr lang="en-US" altLang="zh-CN" dirty="0"/>
              <a:t>整个QUIC</a:t>
            </a:r>
            <a:r>
              <a:rPr lang="zh-CN" altLang="en-US" dirty="0"/>
              <a:t>包被加密传输</a:t>
            </a:r>
            <a:endParaRPr lang="en-US" altLang="zh-CN" dirty="0"/>
          </a:p>
          <a:p>
            <a:pPr lvl="1">
              <a:lnSpc>
                <a:spcPct val="120000"/>
              </a:lnSpc>
            </a:pPr>
            <a:r>
              <a:rPr lang="zh-CN" altLang="en-US" sz="2200" dirty="0"/>
              <a:t>保护用户数据隐私</a:t>
            </a:r>
            <a:endParaRPr lang="en-US" altLang="zh-CN" sz="2200" dirty="0"/>
          </a:p>
          <a:p>
            <a:pPr lvl="1">
              <a:lnSpc>
                <a:spcPct val="120000"/>
              </a:lnSpc>
            </a:pPr>
            <a:r>
              <a:rPr lang="zh-CN" altLang="en-US" sz="2200" dirty="0"/>
              <a:t>避免被中间设备识别和修改</a:t>
            </a:r>
            <a:endParaRPr lang="en-US" altLang="zh-CN" sz="2200" dirty="0"/>
          </a:p>
          <a:p>
            <a:pPr>
              <a:lnSpc>
                <a:spcPct val="120000"/>
              </a:lnSpc>
            </a:pPr>
            <a:r>
              <a:rPr lang="en-US" altLang="zh-CN" sz="2400" dirty="0"/>
              <a:t>QUIC</a:t>
            </a:r>
            <a:r>
              <a:rPr lang="zh-CN" altLang="en-US" sz="2400" dirty="0"/>
              <a:t>在用户态实现</a:t>
            </a:r>
            <a:endParaRPr lang="en-US" altLang="zh-CN" sz="2400" dirty="0"/>
          </a:p>
          <a:p>
            <a:pPr lvl="1">
              <a:lnSpc>
                <a:spcPct val="120000"/>
              </a:lnSpc>
            </a:pPr>
            <a:r>
              <a:rPr lang="zh-CN" altLang="en-US" sz="2000" dirty="0"/>
              <a:t>与操作系统解耦，从而能和应用一同快速迭代</a:t>
            </a:r>
          </a:p>
          <a:p>
            <a:pPr>
              <a:lnSpc>
                <a:spcPct val="120000"/>
              </a:lnSpc>
            </a:pPr>
            <a:r>
              <a:rPr lang="zh-CN" altLang="en-US" sz="2400" dirty="0"/>
              <a:t>版本协商机制</a:t>
            </a:r>
            <a:endParaRPr lang="en-US" altLang="zh-CN" sz="2400" dirty="0"/>
          </a:p>
          <a:p>
            <a:pPr lvl="1">
              <a:lnSpc>
                <a:spcPct val="120000"/>
              </a:lnSpc>
            </a:pPr>
            <a:r>
              <a:rPr lang="zh-CN" altLang="en-US" sz="2200" dirty="0"/>
              <a:t>由于</a:t>
            </a:r>
            <a:r>
              <a:rPr lang="en-US" altLang="zh-CN" sz="2200" dirty="0"/>
              <a:t>QUIC</a:t>
            </a:r>
            <a:r>
              <a:rPr lang="zh-CN" altLang="en-US" sz="2200" dirty="0"/>
              <a:t>的快速迭代特性，会同时存在众多</a:t>
            </a:r>
            <a:r>
              <a:rPr lang="en-US" altLang="zh-CN" sz="2200" dirty="0"/>
              <a:t>QUIC</a:t>
            </a:r>
            <a:r>
              <a:rPr lang="zh-CN" altLang="en-US" sz="2200" dirty="0"/>
              <a:t>版本</a:t>
            </a:r>
            <a:endParaRPr lang="en-US" altLang="zh-CN" sz="2200" dirty="0"/>
          </a:p>
          <a:p>
            <a:pPr lvl="1">
              <a:lnSpc>
                <a:spcPct val="120000"/>
              </a:lnSpc>
            </a:pPr>
            <a:r>
              <a:rPr lang="zh-CN" altLang="en-US" sz="2200" dirty="0"/>
              <a:t>客户需要和服务器进行版本协商（不引入额外时延的协商机制）</a:t>
            </a:r>
            <a:endParaRPr lang="en-US" altLang="zh-CN" sz="2200" dirty="0"/>
          </a:p>
          <a:p>
            <a:pPr marL="457200" lvl="1" indent="0">
              <a:buNone/>
            </a:pPr>
            <a:endParaRPr lang="en-US" altLang="zh-CN" sz="2200" dirty="0"/>
          </a:p>
          <a:p>
            <a:pPr lvl="1"/>
            <a:endParaRPr lang="zh-CN" altLang="en-US" sz="2200" dirty="0"/>
          </a:p>
        </p:txBody>
      </p:sp>
      <p:grpSp>
        <p:nvGrpSpPr>
          <p:cNvPr id="6" name="Group">
            <a:extLst>
              <a:ext uri="{FF2B5EF4-FFF2-40B4-BE49-F238E27FC236}">
                <a16:creationId xmlns:a16="http://schemas.microsoft.com/office/drawing/2014/main" id="{6E04CF8C-0F6C-42B3-ACF0-F5F72EEC2D3D}"/>
              </a:ext>
            </a:extLst>
          </p:cNvPr>
          <p:cNvGrpSpPr/>
          <p:nvPr/>
        </p:nvGrpSpPr>
        <p:grpSpPr>
          <a:xfrm>
            <a:off x="7840026" y="2154919"/>
            <a:ext cx="3339443" cy="2412758"/>
            <a:chOff x="0" y="0"/>
            <a:chExt cx="5763541" cy="3717410"/>
          </a:xfrm>
        </p:grpSpPr>
        <p:pic>
          <p:nvPicPr>
            <p:cNvPr id="7" name="Image" descr="Image">
              <a:extLst>
                <a:ext uri="{FF2B5EF4-FFF2-40B4-BE49-F238E27FC236}">
                  <a16:creationId xmlns:a16="http://schemas.microsoft.com/office/drawing/2014/main" id="{A478BA8A-3897-4E7C-80B3-AFB9BD3D1D5B}"/>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56514" y="0"/>
              <a:ext cx="3858972" cy="3554988"/>
            </a:xfrm>
            <a:prstGeom prst="rect">
              <a:avLst/>
            </a:prstGeom>
            <a:ln w="12700" cap="flat">
              <a:noFill/>
              <a:miter lim="400000"/>
            </a:ln>
            <a:effectLst/>
          </p:spPr>
        </p:pic>
        <p:sp>
          <p:nvSpPr>
            <p:cNvPr id="8" name="Double Arrow">
              <a:extLst>
                <a:ext uri="{FF2B5EF4-FFF2-40B4-BE49-F238E27FC236}">
                  <a16:creationId xmlns:a16="http://schemas.microsoft.com/office/drawing/2014/main" id="{21ADED28-3B34-46D9-9826-626D5FC4CF84}"/>
                </a:ext>
              </a:extLst>
            </p:cNvPr>
            <p:cNvSpPr/>
            <p:nvPr/>
          </p:nvSpPr>
          <p:spPr>
            <a:xfrm>
              <a:off x="0" y="1883311"/>
              <a:ext cx="4572000" cy="889001"/>
            </a:xfrm>
            <a:prstGeom prst="leftRightArrow">
              <a:avLst>
                <a:gd name="adj1" fmla="val 37362"/>
                <a:gd name="adj2" fmla="val 37135"/>
              </a:avLst>
            </a:prstGeom>
            <a:solidFill>
              <a:srgbClr val="FFFFFF"/>
            </a:solidFill>
            <a:ln w="38100" cap="flat">
              <a:solidFill>
                <a:schemeClr val="accent1">
                  <a:hueOff val="47394"/>
                  <a:satOff val="-25753"/>
                  <a:lumOff val="-7544"/>
                </a:schemeClr>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grpSp>
          <p:nvGrpSpPr>
            <p:cNvPr id="9" name="Group">
              <a:extLst>
                <a:ext uri="{FF2B5EF4-FFF2-40B4-BE49-F238E27FC236}">
                  <a16:creationId xmlns:a16="http://schemas.microsoft.com/office/drawing/2014/main" id="{5DE9FFAA-21B6-49E1-909F-F512BDEE4F45}"/>
                </a:ext>
              </a:extLst>
            </p:cNvPr>
            <p:cNvGrpSpPr/>
            <p:nvPr/>
          </p:nvGrpSpPr>
          <p:grpSpPr>
            <a:xfrm>
              <a:off x="797027" y="1386389"/>
              <a:ext cx="2331021" cy="2331021"/>
              <a:chOff x="0" y="0"/>
              <a:chExt cx="2331019" cy="2331019"/>
            </a:xfrm>
          </p:grpSpPr>
          <p:pic>
            <p:nvPicPr>
              <p:cNvPr id="15" name="Image" descr="Image">
                <a:extLst>
                  <a:ext uri="{FF2B5EF4-FFF2-40B4-BE49-F238E27FC236}">
                    <a16:creationId xmlns:a16="http://schemas.microsoft.com/office/drawing/2014/main" id="{A0A0CB3D-3EE9-4914-8F8F-C49EBB3B6E2C}"/>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5855944">
                <a:off x="128078" y="128078"/>
                <a:ext cx="2074863" cy="2074863"/>
              </a:xfrm>
              <a:prstGeom prst="rect">
                <a:avLst/>
              </a:prstGeom>
              <a:ln w="12700" cap="flat">
                <a:noFill/>
                <a:miter lim="400000"/>
              </a:ln>
              <a:effectLst/>
            </p:spPr>
          </p:pic>
          <p:sp>
            <p:nvSpPr>
              <p:cNvPr id="16" name="Circle">
                <a:extLst>
                  <a:ext uri="{FF2B5EF4-FFF2-40B4-BE49-F238E27FC236}">
                    <a16:creationId xmlns:a16="http://schemas.microsoft.com/office/drawing/2014/main" id="{A949F553-5485-4B31-BAC0-0706363CF2C1}"/>
                  </a:ext>
                </a:extLst>
              </p:cNvPr>
              <p:cNvSpPr/>
              <p:nvPr/>
            </p:nvSpPr>
            <p:spPr>
              <a:xfrm>
                <a:off x="953227" y="313775"/>
                <a:ext cx="1145239" cy="1145239"/>
              </a:xfrm>
              <a:prstGeom prst="ellipse">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pPr>
                <a:endParaRPr/>
              </a:p>
            </p:txBody>
          </p:sp>
        </p:grpSp>
        <p:sp>
          <p:nvSpPr>
            <p:cNvPr id="10" name="0111…">
              <a:extLst>
                <a:ext uri="{FF2B5EF4-FFF2-40B4-BE49-F238E27FC236}">
                  <a16:creationId xmlns:a16="http://schemas.microsoft.com/office/drawing/2014/main" id="{669A83BE-3EC1-40DE-AF03-639D1E76A10A}"/>
                </a:ext>
              </a:extLst>
            </p:cNvPr>
            <p:cNvSpPr txBox="1"/>
            <p:nvPr/>
          </p:nvSpPr>
          <p:spPr>
            <a:xfrm>
              <a:off x="1902758" y="1739383"/>
              <a:ext cx="821049" cy="1016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pPr>
                <a:defRPr sz="3000">
                  <a:latin typeface="Impact"/>
                  <a:ea typeface="Impact"/>
                  <a:cs typeface="Impact"/>
                  <a:sym typeface="Impact"/>
                </a:defRPr>
              </a:pPr>
              <a:r>
                <a:rPr dirty="0"/>
                <a:t>0111</a:t>
              </a:r>
            </a:p>
            <a:p>
              <a:pPr>
                <a:defRPr sz="3000">
                  <a:latin typeface="Impact"/>
                  <a:ea typeface="Impact"/>
                  <a:cs typeface="Impact"/>
                  <a:sym typeface="Impact"/>
                </a:defRPr>
              </a:pPr>
              <a:r>
                <a:rPr dirty="0"/>
                <a:t>0101</a:t>
              </a:r>
            </a:p>
          </p:txBody>
        </p:sp>
        <p:sp>
          <p:nvSpPr>
            <p:cNvPr id="11" name="QUIC">
              <a:extLst>
                <a:ext uri="{FF2B5EF4-FFF2-40B4-BE49-F238E27FC236}">
                  <a16:creationId xmlns:a16="http://schemas.microsoft.com/office/drawing/2014/main" id="{54C3876D-01F3-42BE-AFFF-ADEFAE160936}"/>
                </a:ext>
              </a:extLst>
            </p:cNvPr>
            <p:cNvSpPr txBox="1"/>
            <p:nvPr/>
          </p:nvSpPr>
          <p:spPr>
            <a:xfrm>
              <a:off x="4604962" y="704334"/>
              <a:ext cx="1158579" cy="736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5000">
                  <a:solidFill>
                    <a:schemeClr val="accent5"/>
                  </a:solidFill>
                  <a:latin typeface="헤드라인A"/>
                  <a:ea typeface="헤드라인A"/>
                  <a:cs typeface="헤드라인A"/>
                  <a:sym typeface="헤드라인A"/>
                </a:defRPr>
              </a:lvl1pPr>
            </a:lstStyle>
            <a:p>
              <a:r>
                <a:t>QUIC</a:t>
              </a:r>
            </a:p>
          </p:txBody>
        </p:sp>
        <p:sp>
          <p:nvSpPr>
            <p:cNvPr id="12" name="TCP">
              <a:extLst>
                <a:ext uri="{FF2B5EF4-FFF2-40B4-BE49-F238E27FC236}">
                  <a16:creationId xmlns:a16="http://schemas.microsoft.com/office/drawing/2014/main" id="{0ACAA4FA-C964-4231-B4FF-A73AF3557B67}"/>
                </a:ext>
              </a:extLst>
            </p:cNvPr>
            <p:cNvSpPr txBox="1"/>
            <p:nvPr/>
          </p:nvSpPr>
          <p:spPr>
            <a:xfrm>
              <a:off x="4722784" y="1959511"/>
              <a:ext cx="922934" cy="736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5000">
                  <a:solidFill>
                    <a:schemeClr val="accent1">
                      <a:hueOff val="47394"/>
                      <a:satOff val="-25753"/>
                      <a:lumOff val="-7544"/>
                    </a:schemeClr>
                  </a:solidFill>
                  <a:latin typeface="헤드라인A"/>
                  <a:ea typeface="헤드라인A"/>
                  <a:cs typeface="헤드라인A"/>
                  <a:sym typeface="헤드라인A"/>
                </a:defRPr>
              </a:lvl1pPr>
            </a:lstStyle>
            <a:p>
              <a:r>
                <a:t>TCP</a:t>
              </a:r>
            </a:p>
          </p:txBody>
        </p:sp>
        <p:sp>
          <p:nvSpPr>
            <p:cNvPr id="13" name="Double Arrow">
              <a:extLst>
                <a:ext uri="{FF2B5EF4-FFF2-40B4-BE49-F238E27FC236}">
                  <a16:creationId xmlns:a16="http://schemas.microsoft.com/office/drawing/2014/main" id="{ADDA2643-2F29-4331-9E17-250176B9B351}"/>
                </a:ext>
              </a:extLst>
            </p:cNvPr>
            <p:cNvSpPr/>
            <p:nvPr/>
          </p:nvSpPr>
          <p:spPr>
            <a:xfrm>
              <a:off x="0" y="628134"/>
              <a:ext cx="4572000" cy="889001"/>
            </a:xfrm>
            <a:prstGeom prst="leftRightArrow">
              <a:avLst>
                <a:gd name="adj1" fmla="val 37362"/>
                <a:gd name="adj2" fmla="val 37135"/>
              </a:avLst>
            </a:prstGeom>
            <a:solidFill>
              <a:srgbClr val="FFFFFF"/>
            </a:solidFill>
            <a:ln w="38100" cap="flat">
              <a:solidFill>
                <a:schemeClr val="accent5"/>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pic>
          <p:nvPicPr>
            <p:cNvPr id="14" name="Image" descr="Image">
              <a:extLst>
                <a:ext uri="{FF2B5EF4-FFF2-40B4-BE49-F238E27FC236}">
                  <a16:creationId xmlns:a16="http://schemas.microsoft.com/office/drawing/2014/main" id="{2706C175-ACB4-4658-918A-2102EC6009B8}"/>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51728" y="250238"/>
              <a:ext cx="1323110" cy="1323111"/>
            </a:xfrm>
            <a:prstGeom prst="rect">
              <a:avLst/>
            </a:prstGeom>
            <a:ln w="12700" cap="flat">
              <a:noFill/>
              <a:miter lim="400000"/>
            </a:ln>
            <a:effectLst/>
          </p:spPr>
        </p:pic>
      </p:grpSp>
      <p:sp>
        <p:nvSpPr>
          <p:cNvPr id="18" name="文本框 17">
            <a:extLst>
              <a:ext uri="{FF2B5EF4-FFF2-40B4-BE49-F238E27FC236}">
                <a16:creationId xmlns:a16="http://schemas.microsoft.com/office/drawing/2014/main" id="{D92A5007-6873-4B73-A6DE-AF12D299AFBE}"/>
              </a:ext>
            </a:extLst>
          </p:cNvPr>
          <p:cNvSpPr txBox="1"/>
          <p:nvPr/>
        </p:nvSpPr>
        <p:spPr>
          <a:xfrm>
            <a:off x="8449171" y="4436137"/>
            <a:ext cx="3187222" cy="646331"/>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中间设备无法识别和修改</a:t>
            </a:r>
            <a:r>
              <a:rPr lang="en-US" altLang="zh-CN" dirty="0">
                <a:latin typeface="微软雅黑" panose="020B0503020204020204" pitchFamily="34" charset="-122"/>
                <a:ea typeface="微软雅黑" panose="020B0503020204020204" pitchFamily="34" charset="-122"/>
              </a:rPr>
              <a:t>QUIC</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header</a:t>
            </a:r>
            <a:r>
              <a:rPr lang="zh-CN" altLang="en-US" dirty="0">
                <a:latin typeface="微软雅黑" panose="020B0503020204020204" pitchFamily="34" charset="-122"/>
                <a:ea typeface="微软雅黑" panose="020B0503020204020204" pitchFamily="34" charset="-122"/>
              </a:rPr>
              <a:t>中的信息</a:t>
            </a:r>
          </a:p>
        </p:txBody>
      </p:sp>
      <p:sp>
        <p:nvSpPr>
          <p:cNvPr id="17"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6.9.2  QUIC </a:t>
            </a:r>
            <a:endParaRPr kumimoji="1" lang="zh-CN" altLang="en-US" dirty="0"/>
          </a:p>
        </p:txBody>
      </p:sp>
    </p:spTree>
    <p:extLst>
      <p:ext uri="{BB962C8B-B14F-4D97-AF65-F5344CB8AC3E}">
        <p14:creationId xmlns:p14="http://schemas.microsoft.com/office/powerpoint/2010/main" val="34929468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E022A-336C-402C-8018-08F50ABDF347}"/>
              </a:ext>
            </a:extLst>
          </p:cNvPr>
          <p:cNvSpPr>
            <a:spLocks noGrp="1"/>
          </p:cNvSpPr>
          <p:nvPr>
            <p:ph type="title"/>
          </p:nvPr>
        </p:nvSpPr>
        <p:spPr/>
        <p:txBody>
          <a:bodyPr/>
          <a:lstStyle/>
          <a:p>
            <a:r>
              <a:rPr lang="en-US" altLang="zh-CN" dirty="0"/>
              <a:t>QUIC</a:t>
            </a:r>
            <a:r>
              <a:rPr lang="zh-CN" altLang="en-US" dirty="0"/>
              <a:t>的发展状态</a:t>
            </a:r>
          </a:p>
        </p:txBody>
      </p:sp>
      <p:sp>
        <p:nvSpPr>
          <p:cNvPr id="4" name="灯片编号占位符 3">
            <a:extLst>
              <a:ext uri="{FF2B5EF4-FFF2-40B4-BE49-F238E27FC236}">
                <a16:creationId xmlns:a16="http://schemas.microsoft.com/office/drawing/2014/main" id="{20252D9E-269F-4A65-B6F5-4734664B437F}"/>
              </a:ext>
            </a:extLst>
          </p:cNvPr>
          <p:cNvSpPr>
            <a:spLocks noGrp="1"/>
          </p:cNvSpPr>
          <p:nvPr>
            <p:ph type="sldNum" sz="quarter" idx="12"/>
          </p:nvPr>
        </p:nvSpPr>
        <p:spPr/>
        <p:txBody>
          <a:bodyPr/>
          <a:lstStyle/>
          <a:p>
            <a:fld id="{8D4D1E41-7A09-AB4A-A4E1-09765ADA2698}" type="slidenum">
              <a:rPr kumimoji="1" lang="zh-CN" altLang="en-US" smtClean="0"/>
              <a:t>181</a:t>
            </a:fld>
            <a:endParaRPr kumimoji="1" lang="zh-CN" altLang="en-US" dirty="0"/>
          </a:p>
        </p:txBody>
      </p:sp>
      <p:sp>
        <p:nvSpPr>
          <p:cNvPr id="34" name="文本框 33">
            <a:extLst>
              <a:ext uri="{FF2B5EF4-FFF2-40B4-BE49-F238E27FC236}">
                <a16:creationId xmlns:a16="http://schemas.microsoft.com/office/drawing/2014/main" id="{7E8C16FE-D7CB-4A6B-8F8C-CA68AF4CDE65}"/>
              </a:ext>
            </a:extLst>
          </p:cNvPr>
          <p:cNvSpPr txBox="1"/>
          <p:nvPr/>
        </p:nvSpPr>
        <p:spPr>
          <a:xfrm>
            <a:off x="738553" y="3878757"/>
            <a:ext cx="4181789" cy="2654573"/>
          </a:xfrm>
          <a:prstGeom prst="rect">
            <a:avLst/>
          </a:prstGeom>
          <a:noFill/>
        </p:spPr>
        <p:txBody>
          <a:bodyPr wrap="square">
            <a:spAutoFit/>
          </a:bodyPr>
          <a:lstStyle/>
          <a:p>
            <a:pPr marL="342900" indent="-342900">
              <a:spcBef>
                <a:spcPts val="900"/>
              </a:spcBef>
              <a:buFont typeface="Wingdings" panose="05000000000000000000" pitchFamily="2" charset="2"/>
              <a:buChar char="Ø"/>
            </a:pPr>
            <a:r>
              <a:rPr lang="zh-CN" altLang="en-US" dirty="0">
                <a:solidFill>
                  <a:srgbClr val="0A0A0A"/>
                </a:solidFill>
                <a:latin typeface="微软雅黑" panose="020B0503020204020204" pitchFamily="34" charset="-122"/>
                <a:ea typeface="微软雅黑" panose="020B0503020204020204" pitchFamily="34" charset="-122"/>
              </a:rPr>
              <a:t>截止</a:t>
            </a:r>
            <a:r>
              <a:rPr lang="en-US" altLang="zh-CN" dirty="0">
                <a:solidFill>
                  <a:srgbClr val="0A0A0A"/>
                </a:solidFill>
                <a:latin typeface="微软雅黑" panose="020B0503020204020204" pitchFamily="34" charset="-122"/>
                <a:ea typeface="微软雅黑" panose="020B0503020204020204" pitchFamily="34" charset="-122"/>
              </a:rPr>
              <a:t>2017</a:t>
            </a:r>
            <a:r>
              <a:rPr lang="zh-CN" altLang="en-US" dirty="0">
                <a:solidFill>
                  <a:srgbClr val="0A0A0A"/>
                </a:solidFill>
                <a:latin typeface="微软雅黑" panose="020B0503020204020204" pitchFamily="34" charset="-122"/>
                <a:ea typeface="微软雅黑" panose="020B0503020204020204" pitchFamily="34" charset="-122"/>
              </a:rPr>
              <a:t>年，互联网上</a:t>
            </a:r>
            <a:r>
              <a:rPr lang="en-US" altLang="zh-CN" dirty="0">
                <a:solidFill>
                  <a:srgbClr val="0A0A0A"/>
                </a:solidFill>
                <a:latin typeface="微软雅黑" panose="020B0503020204020204" pitchFamily="34" charset="-122"/>
                <a:ea typeface="微软雅黑" panose="020B0503020204020204" pitchFamily="34" charset="-122"/>
              </a:rPr>
              <a:t>7%</a:t>
            </a:r>
            <a:r>
              <a:rPr lang="zh-CN" altLang="en-US" dirty="0">
                <a:solidFill>
                  <a:srgbClr val="0A0A0A"/>
                </a:solidFill>
                <a:latin typeface="微软雅黑" panose="020B0503020204020204" pitchFamily="34" charset="-122"/>
                <a:ea typeface="微软雅黑" panose="020B0503020204020204" pitchFamily="34" charset="-122"/>
              </a:rPr>
              <a:t>的数据使用</a:t>
            </a:r>
            <a:r>
              <a:rPr lang="en-US" altLang="zh-CN" dirty="0">
                <a:solidFill>
                  <a:srgbClr val="0A0A0A"/>
                </a:solidFill>
                <a:latin typeface="微软雅黑" panose="020B0503020204020204" pitchFamily="34" charset="-122"/>
                <a:ea typeface="微软雅黑" panose="020B0503020204020204" pitchFamily="34" charset="-122"/>
              </a:rPr>
              <a:t>QUIC</a:t>
            </a:r>
            <a:r>
              <a:rPr lang="zh-CN" altLang="en-US" dirty="0">
                <a:solidFill>
                  <a:srgbClr val="0A0A0A"/>
                </a:solidFill>
                <a:latin typeface="微软雅黑" panose="020B0503020204020204" pitchFamily="34" charset="-122"/>
                <a:ea typeface="微软雅黑" panose="020B0503020204020204" pitchFamily="34" charset="-122"/>
              </a:rPr>
              <a:t>进行传送</a:t>
            </a:r>
            <a:endParaRPr lang="en-US" altLang="zh-CN" dirty="0">
              <a:solidFill>
                <a:srgbClr val="0A0A0A"/>
              </a:solidFill>
              <a:latin typeface="微软雅黑" panose="020B0503020204020204" pitchFamily="34" charset="-122"/>
              <a:ea typeface="微软雅黑" panose="020B0503020204020204" pitchFamily="34" charset="-122"/>
            </a:endParaRPr>
          </a:p>
          <a:p>
            <a:pPr marL="342900" indent="-342900">
              <a:spcBef>
                <a:spcPts val="900"/>
              </a:spcBef>
              <a:buFont typeface="Wingdings" panose="05000000000000000000" pitchFamily="2" charset="2"/>
              <a:buChar char="Ø"/>
            </a:pPr>
            <a:r>
              <a:rPr lang="en-US" altLang="zh-CN" dirty="0">
                <a:solidFill>
                  <a:srgbClr val="0A0A0A"/>
                </a:solidFill>
                <a:latin typeface="微软雅黑" panose="020B0503020204020204" pitchFamily="34" charset="-122"/>
                <a:ea typeface="微软雅黑" panose="020B0503020204020204" pitchFamily="34" charset="-122"/>
              </a:rPr>
              <a:t>2018</a:t>
            </a:r>
            <a:r>
              <a:rPr lang="zh-CN" altLang="en-US" dirty="0">
                <a:solidFill>
                  <a:srgbClr val="0A0A0A"/>
                </a:solidFill>
                <a:latin typeface="微软雅黑" panose="020B0503020204020204" pitchFamily="34" charset="-122"/>
                <a:ea typeface="微软雅黑" panose="020B0503020204020204" pitchFamily="34" charset="-122"/>
              </a:rPr>
              <a:t>年，</a:t>
            </a:r>
            <a:r>
              <a:rPr lang="en-US" altLang="zh-CN" dirty="0">
                <a:solidFill>
                  <a:srgbClr val="0A0A0A"/>
                </a:solidFill>
                <a:latin typeface="微软雅黑" panose="020B0503020204020204" pitchFamily="34" charset="-122"/>
                <a:ea typeface="微软雅黑" panose="020B0503020204020204" pitchFamily="34" charset="-122"/>
              </a:rPr>
              <a:t>IETF</a:t>
            </a:r>
            <a:r>
              <a:rPr lang="zh-CN" altLang="en-US" dirty="0">
                <a:solidFill>
                  <a:srgbClr val="0A0A0A"/>
                </a:solidFill>
                <a:latin typeface="微软雅黑" panose="020B0503020204020204" pitchFamily="34" charset="-122"/>
                <a:ea typeface="微软雅黑" panose="020B0503020204020204" pitchFamily="34" charset="-122"/>
              </a:rPr>
              <a:t>宣布，</a:t>
            </a:r>
            <a:r>
              <a:rPr lang="en-US" altLang="zh-CN" dirty="0">
                <a:solidFill>
                  <a:srgbClr val="0A0A0A"/>
                </a:solidFill>
                <a:latin typeface="微软雅黑" panose="020B0503020204020204" pitchFamily="34" charset="-122"/>
                <a:ea typeface="微软雅黑" panose="020B0503020204020204" pitchFamily="34" charset="-122"/>
              </a:rPr>
              <a:t>HTTP/3</a:t>
            </a:r>
            <a:r>
              <a:rPr lang="zh-CN" altLang="en-US" dirty="0">
                <a:solidFill>
                  <a:srgbClr val="0A0A0A"/>
                </a:solidFill>
                <a:latin typeface="微软雅黑" panose="020B0503020204020204" pitchFamily="34" charset="-122"/>
                <a:ea typeface="微软雅黑" panose="020B0503020204020204" pitchFamily="34" charset="-122"/>
              </a:rPr>
              <a:t>将弃用</a:t>
            </a:r>
            <a:r>
              <a:rPr lang="en-US" altLang="zh-CN" dirty="0">
                <a:solidFill>
                  <a:srgbClr val="0A0A0A"/>
                </a:solidFill>
                <a:latin typeface="微软雅黑" panose="020B0503020204020204" pitchFamily="34" charset="-122"/>
                <a:ea typeface="微软雅黑" panose="020B0503020204020204" pitchFamily="34" charset="-122"/>
              </a:rPr>
              <a:t>TCP</a:t>
            </a:r>
            <a:r>
              <a:rPr lang="zh-CN" altLang="en-US" dirty="0">
                <a:solidFill>
                  <a:srgbClr val="0A0A0A"/>
                </a:solidFill>
                <a:latin typeface="微软雅黑" panose="020B0503020204020204" pitchFamily="34" charset="-122"/>
                <a:ea typeface="微软雅黑" panose="020B0503020204020204" pitchFamily="34" charset="-122"/>
              </a:rPr>
              <a:t>协议，改为使用</a:t>
            </a:r>
            <a:r>
              <a:rPr lang="en-US" altLang="zh-CN" dirty="0">
                <a:solidFill>
                  <a:srgbClr val="0A0A0A"/>
                </a:solidFill>
                <a:latin typeface="微软雅黑" panose="020B0503020204020204" pitchFamily="34" charset="-122"/>
                <a:ea typeface="微软雅黑" panose="020B0503020204020204" pitchFamily="34" charset="-122"/>
              </a:rPr>
              <a:t>QUIC</a:t>
            </a:r>
            <a:r>
              <a:rPr lang="zh-CN" altLang="en-US" dirty="0">
                <a:solidFill>
                  <a:srgbClr val="0A0A0A"/>
                </a:solidFill>
                <a:latin typeface="微软雅黑" panose="020B0503020204020204" pitchFamily="34" charset="-122"/>
                <a:ea typeface="微软雅黑" panose="020B0503020204020204" pitchFamily="34" charset="-122"/>
              </a:rPr>
              <a:t>协议实现</a:t>
            </a:r>
          </a:p>
          <a:p>
            <a:pPr marL="342900" indent="-342900">
              <a:spcBef>
                <a:spcPts val="900"/>
              </a:spcBef>
              <a:buFont typeface="Wingdings" panose="05000000000000000000" pitchFamily="2" charset="2"/>
              <a:buChar char="Ø"/>
            </a:pPr>
            <a:r>
              <a:rPr lang="en-US" altLang="zh-CN" dirty="0">
                <a:solidFill>
                  <a:srgbClr val="0A0A0A"/>
                </a:solidFill>
                <a:latin typeface="微软雅黑" panose="020B0503020204020204" pitchFamily="34" charset="-122"/>
                <a:ea typeface="微软雅黑" panose="020B0503020204020204" pitchFamily="34" charset="-122"/>
              </a:rPr>
              <a:t>2020</a:t>
            </a:r>
            <a:r>
              <a:rPr lang="zh-CN" altLang="en-US" dirty="0">
                <a:solidFill>
                  <a:srgbClr val="0A0A0A"/>
                </a:solidFill>
                <a:latin typeface="微软雅黑" panose="020B0503020204020204" pitchFamily="34" charset="-122"/>
                <a:ea typeface="微软雅黑" panose="020B0503020204020204" pitchFamily="34" charset="-122"/>
              </a:rPr>
              <a:t>年，华为在最新的</a:t>
            </a:r>
            <a:r>
              <a:rPr lang="en-US" altLang="zh-CN" dirty="0">
                <a:solidFill>
                  <a:srgbClr val="0A0A0A"/>
                </a:solidFill>
                <a:latin typeface="微软雅黑" panose="020B0503020204020204" pitchFamily="34" charset="-122"/>
                <a:ea typeface="微软雅黑" panose="020B0503020204020204" pitchFamily="34" charset="-122"/>
              </a:rPr>
              <a:t>HMS core</a:t>
            </a:r>
            <a:r>
              <a:rPr lang="zh-CN" altLang="en-US" dirty="0">
                <a:solidFill>
                  <a:srgbClr val="0A0A0A"/>
                </a:solidFill>
                <a:latin typeface="微软雅黑" panose="020B0503020204020204" pitchFamily="34" charset="-122"/>
                <a:ea typeface="微软雅黑" panose="020B0503020204020204" pitchFamily="34" charset="-122"/>
              </a:rPr>
              <a:t>网络加速套件中推出</a:t>
            </a:r>
            <a:r>
              <a:rPr lang="en-US" altLang="zh-CN" dirty="0" err="1">
                <a:solidFill>
                  <a:srgbClr val="0A0A0A"/>
                </a:solidFill>
                <a:latin typeface="微软雅黑" panose="020B0503020204020204" pitchFamily="34" charset="-122"/>
                <a:ea typeface="微软雅黑" panose="020B0503020204020204" pitchFamily="34" charset="-122"/>
              </a:rPr>
              <a:t>hQUIC</a:t>
            </a:r>
            <a:endParaRPr lang="en-US" altLang="zh-CN" dirty="0">
              <a:solidFill>
                <a:srgbClr val="0A0A0A"/>
              </a:solidFill>
              <a:latin typeface="微软雅黑" panose="020B0503020204020204" pitchFamily="34" charset="-122"/>
              <a:ea typeface="微软雅黑" panose="020B0503020204020204" pitchFamily="34" charset="-122"/>
            </a:endParaRPr>
          </a:p>
          <a:p>
            <a:pPr marL="342900" indent="-342900">
              <a:spcBef>
                <a:spcPts val="900"/>
              </a:spcBef>
              <a:buFont typeface="Wingdings" panose="05000000000000000000" pitchFamily="2" charset="2"/>
              <a:buChar char="Ø"/>
            </a:pPr>
            <a:r>
              <a:rPr lang="en-US" altLang="zh-CN" dirty="0">
                <a:solidFill>
                  <a:srgbClr val="0A0A0A"/>
                </a:solidFill>
                <a:latin typeface="微软雅黑" panose="020B0503020204020204" pitchFamily="34" charset="-122"/>
                <a:ea typeface="微软雅黑" panose="020B0503020204020204" pitchFamily="34" charset="-122"/>
              </a:rPr>
              <a:t>2020</a:t>
            </a:r>
            <a:r>
              <a:rPr lang="zh-CN" altLang="en-US" dirty="0">
                <a:solidFill>
                  <a:srgbClr val="0A0A0A"/>
                </a:solidFill>
                <a:latin typeface="微软雅黑" panose="020B0503020204020204" pitchFamily="34" charset="-122"/>
                <a:ea typeface="微软雅黑" panose="020B0503020204020204" pitchFamily="34" charset="-122"/>
              </a:rPr>
              <a:t>年， </a:t>
            </a:r>
            <a:r>
              <a:rPr lang="en-US" altLang="zh-CN" dirty="0">
                <a:solidFill>
                  <a:srgbClr val="0A0A0A"/>
                </a:solidFill>
                <a:latin typeface="微软雅黑" panose="020B0503020204020204" pitchFamily="34" charset="-122"/>
                <a:ea typeface="微软雅黑" panose="020B0503020204020204" pitchFamily="34" charset="-122"/>
              </a:rPr>
              <a:t>Facebook </a:t>
            </a:r>
            <a:r>
              <a:rPr lang="zh-CN" altLang="en-US" dirty="0">
                <a:solidFill>
                  <a:srgbClr val="0A0A0A"/>
                </a:solidFill>
                <a:latin typeface="微软雅黑" panose="020B0503020204020204" pitchFamily="34" charset="-122"/>
                <a:ea typeface="微软雅黑" panose="020B0503020204020204" pitchFamily="34" charset="-122"/>
              </a:rPr>
              <a:t>宣布其超过 </a:t>
            </a:r>
            <a:r>
              <a:rPr lang="en-US" altLang="zh-CN" dirty="0">
                <a:solidFill>
                  <a:srgbClr val="0A0A0A"/>
                </a:solidFill>
                <a:latin typeface="微软雅黑" panose="020B0503020204020204" pitchFamily="34" charset="-122"/>
                <a:ea typeface="微软雅黑" panose="020B0503020204020204" pitchFamily="34" charset="-122"/>
              </a:rPr>
              <a:t>75% </a:t>
            </a:r>
            <a:r>
              <a:rPr lang="zh-CN" altLang="en-US" dirty="0">
                <a:solidFill>
                  <a:srgbClr val="0A0A0A"/>
                </a:solidFill>
                <a:latin typeface="微软雅黑" panose="020B0503020204020204" pitchFamily="34" charset="-122"/>
                <a:ea typeface="微软雅黑" panose="020B0503020204020204" pitchFamily="34" charset="-122"/>
              </a:rPr>
              <a:t>的网络流量使用 </a:t>
            </a:r>
            <a:r>
              <a:rPr lang="en-US" altLang="zh-CN" dirty="0">
                <a:solidFill>
                  <a:srgbClr val="0A0A0A"/>
                </a:solidFill>
                <a:latin typeface="微软雅黑" panose="020B0503020204020204" pitchFamily="34" charset="-122"/>
                <a:ea typeface="微软雅黑" panose="020B0503020204020204" pitchFamily="34" charset="-122"/>
              </a:rPr>
              <a:t>QUIC</a:t>
            </a:r>
            <a:r>
              <a:rPr lang="zh-CN" altLang="en-US" dirty="0">
                <a:solidFill>
                  <a:srgbClr val="0A0A0A"/>
                </a:solidFill>
                <a:latin typeface="微软雅黑" panose="020B0503020204020204" pitchFamily="34" charset="-122"/>
                <a:ea typeface="微软雅黑" panose="020B0503020204020204" pitchFamily="34" charset="-122"/>
              </a:rPr>
              <a:t>；</a:t>
            </a:r>
            <a:r>
              <a:rPr lang="en-US" altLang="zh-CN" dirty="0">
                <a:solidFill>
                  <a:srgbClr val="0A0A0A"/>
                </a:solidFill>
                <a:latin typeface="微软雅黑" panose="020B0503020204020204" pitchFamily="34" charset="-122"/>
                <a:ea typeface="微软雅黑" panose="020B0503020204020204" pitchFamily="34" charset="-122"/>
              </a:rPr>
              <a:t>……</a:t>
            </a:r>
          </a:p>
        </p:txBody>
      </p:sp>
      <p:sp>
        <p:nvSpPr>
          <p:cNvPr id="3" name="文本框 2">
            <a:extLst>
              <a:ext uri="{FF2B5EF4-FFF2-40B4-BE49-F238E27FC236}">
                <a16:creationId xmlns:a16="http://schemas.microsoft.com/office/drawing/2014/main" id="{583F70A9-2854-E748-A675-85B35D9D4546}"/>
              </a:ext>
            </a:extLst>
          </p:cNvPr>
          <p:cNvSpPr txBox="1"/>
          <p:nvPr/>
        </p:nvSpPr>
        <p:spPr>
          <a:xfrm>
            <a:off x="7630510" y="1954924"/>
            <a:ext cx="184731" cy="369332"/>
          </a:xfrm>
          <a:prstGeom prst="rect">
            <a:avLst/>
          </a:prstGeom>
          <a:noFill/>
        </p:spPr>
        <p:txBody>
          <a:bodyPr wrap="none" rtlCol="0">
            <a:spAutoFit/>
          </a:bodyPr>
          <a:lstStyle/>
          <a:p>
            <a:endParaRPr kumimoji="1" lang="zh-CN" altLang="en-US"/>
          </a:p>
        </p:txBody>
      </p:sp>
      <p:sp>
        <p:nvSpPr>
          <p:cNvPr id="38" name="箭头: 五边形 11">
            <a:extLst>
              <a:ext uri="{FF2B5EF4-FFF2-40B4-BE49-F238E27FC236}">
                <a16:creationId xmlns:a16="http://schemas.microsoft.com/office/drawing/2014/main" id="{2BF60C56-09D2-A547-8988-85CEB207AAE3}"/>
              </a:ext>
            </a:extLst>
          </p:cNvPr>
          <p:cNvSpPr/>
          <p:nvPr/>
        </p:nvSpPr>
        <p:spPr>
          <a:xfrm>
            <a:off x="9707671" y="55687"/>
            <a:ext cx="2432263" cy="354560"/>
          </a:xfrm>
          <a:prstGeom prst="homePlate">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C00000"/>
                </a:solidFill>
                <a:latin typeface="微软雅黑" panose="020B0503020204020204" pitchFamily="34" charset="-122"/>
                <a:ea typeface="微软雅黑" panose="020B0503020204020204" pitchFamily="34" charset="-122"/>
              </a:rPr>
              <a:t>互联网发展史</a:t>
            </a:r>
          </a:p>
        </p:txBody>
      </p:sp>
      <p:sp>
        <p:nvSpPr>
          <p:cNvPr id="41" name="AutoShape 2" descr="Google">
            <a:extLst>
              <a:ext uri="{FF2B5EF4-FFF2-40B4-BE49-F238E27FC236}">
                <a16:creationId xmlns:a16="http://schemas.microsoft.com/office/drawing/2014/main" id="{FB4ECDA8-FEE6-434F-AF15-B722991F9BE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AutoShape 4" descr="Google">
            <a:extLst>
              <a:ext uri="{FF2B5EF4-FFF2-40B4-BE49-F238E27FC236}">
                <a16:creationId xmlns:a16="http://schemas.microsoft.com/office/drawing/2014/main" id="{67AC7DF1-E2AF-4D1E-B5FE-C73D955458B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5" name="组合 54">
            <a:extLst>
              <a:ext uri="{FF2B5EF4-FFF2-40B4-BE49-F238E27FC236}">
                <a16:creationId xmlns:a16="http://schemas.microsoft.com/office/drawing/2014/main" id="{CD998ADB-55D9-4CBA-AA74-BC546C8B5F80}"/>
              </a:ext>
            </a:extLst>
          </p:cNvPr>
          <p:cNvGrpSpPr/>
          <p:nvPr/>
        </p:nvGrpSpPr>
        <p:grpSpPr>
          <a:xfrm>
            <a:off x="197212" y="1164969"/>
            <a:ext cx="11845535" cy="2603661"/>
            <a:chOff x="196161" y="3486393"/>
            <a:chExt cx="11845535" cy="2603661"/>
          </a:xfrm>
        </p:grpSpPr>
        <p:pic>
          <p:nvPicPr>
            <p:cNvPr id="49" name="图片 48">
              <a:extLst>
                <a:ext uri="{FF2B5EF4-FFF2-40B4-BE49-F238E27FC236}">
                  <a16:creationId xmlns:a16="http://schemas.microsoft.com/office/drawing/2014/main" id="{C7DD6E09-EA04-431D-8B66-A20F65E37A7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150227" y="3486393"/>
              <a:ext cx="1599094" cy="1599094"/>
            </a:xfrm>
            <a:prstGeom prst="rect">
              <a:avLst/>
            </a:prstGeom>
          </p:spPr>
        </p:pic>
        <p:grpSp>
          <p:nvGrpSpPr>
            <p:cNvPr id="54" name="组合 53">
              <a:extLst>
                <a:ext uri="{FF2B5EF4-FFF2-40B4-BE49-F238E27FC236}">
                  <a16:creationId xmlns:a16="http://schemas.microsoft.com/office/drawing/2014/main" id="{E639216B-6D30-4AB6-8639-28B1984DDB04}"/>
                </a:ext>
              </a:extLst>
            </p:cNvPr>
            <p:cNvGrpSpPr/>
            <p:nvPr/>
          </p:nvGrpSpPr>
          <p:grpSpPr>
            <a:xfrm>
              <a:off x="196161" y="3777405"/>
              <a:ext cx="11845535" cy="2312649"/>
              <a:chOff x="196161" y="3777405"/>
              <a:chExt cx="11845535" cy="2312649"/>
            </a:xfrm>
          </p:grpSpPr>
          <p:sp>
            <p:nvSpPr>
              <p:cNvPr id="5" name="矩形 4">
                <a:extLst>
                  <a:ext uri="{FF2B5EF4-FFF2-40B4-BE49-F238E27FC236}">
                    <a16:creationId xmlns:a16="http://schemas.microsoft.com/office/drawing/2014/main" id="{071634E4-A4F7-4321-B595-3F6DEC8A1EBC}"/>
                  </a:ext>
                </a:extLst>
              </p:cNvPr>
              <p:cNvSpPr/>
              <p:nvPr/>
            </p:nvSpPr>
            <p:spPr>
              <a:xfrm>
                <a:off x="7779446" y="5060303"/>
                <a:ext cx="1809183" cy="99867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bg1"/>
                  </a:solidFill>
                </a:endParaRPr>
              </a:p>
            </p:txBody>
          </p:sp>
          <p:sp>
            <p:nvSpPr>
              <p:cNvPr id="6" name="矩形 5">
                <a:extLst>
                  <a:ext uri="{FF2B5EF4-FFF2-40B4-BE49-F238E27FC236}">
                    <a16:creationId xmlns:a16="http://schemas.microsoft.com/office/drawing/2014/main" id="{5FA81E56-8FEF-421C-8359-35793E52CD04}"/>
                  </a:ext>
                </a:extLst>
              </p:cNvPr>
              <p:cNvSpPr/>
              <p:nvPr/>
            </p:nvSpPr>
            <p:spPr>
              <a:xfrm>
                <a:off x="5232113" y="5060303"/>
                <a:ext cx="2449094" cy="994968"/>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bg1"/>
                  </a:solidFill>
                </a:endParaRPr>
              </a:p>
            </p:txBody>
          </p:sp>
          <p:sp>
            <p:nvSpPr>
              <p:cNvPr id="7" name="矩形 6">
                <a:extLst>
                  <a:ext uri="{FF2B5EF4-FFF2-40B4-BE49-F238E27FC236}">
                    <a16:creationId xmlns:a16="http://schemas.microsoft.com/office/drawing/2014/main" id="{F79A37EC-5640-498E-949C-0DEF486D081A}"/>
                  </a:ext>
                </a:extLst>
              </p:cNvPr>
              <p:cNvSpPr/>
              <p:nvPr/>
            </p:nvSpPr>
            <p:spPr>
              <a:xfrm>
                <a:off x="2575269" y="5060303"/>
                <a:ext cx="2138099" cy="981767"/>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bg1"/>
                  </a:solidFill>
                </a:endParaRPr>
              </a:p>
            </p:txBody>
          </p:sp>
          <p:sp>
            <p:nvSpPr>
              <p:cNvPr id="8" name="矩形 7">
                <a:extLst>
                  <a:ext uri="{FF2B5EF4-FFF2-40B4-BE49-F238E27FC236}">
                    <a16:creationId xmlns:a16="http://schemas.microsoft.com/office/drawing/2014/main" id="{93AAE272-EEA8-4696-B375-988F70170B1F}"/>
                  </a:ext>
                </a:extLst>
              </p:cNvPr>
              <p:cNvSpPr/>
              <p:nvPr/>
            </p:nvSpPr>
            <p:spPr>
              <a:xfrm>
                <a:off x="258149" y="5060303"/>
                <a:ext cx="2129957" cy="981767"/>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bg1"/>
                  </a:solidFill>
                </a:endParaRPr>
              </a:p>
            </p:txBody>
          </p:sp>
          <p:cxnSp>
            <p:nvCxnSpPr>
              <p:cNvPr id="10" name="直接箭头连接符 9">
                <a:extLst>
                  <a:ext uri="{FF2B5EF4-FFF2-40B4-BE49-F238E27FC236}">
                    <a16:creationId xmlns:a16="http://schemas.microsoft.com/office/drawing/2014/main" id="{3AB60EA2-7F8B-4117-A7D0-B6A77CEF2DCE}"/>
                  </a:ext>
                </a:extLst>
              </p:cNvPr>
              <p:cNvCxnSpPr>
                <a:cxnSpLocks/>
              </p:cNvCxnSpPr>
              <p:nvPr/>
            </p:nvCxnSpPr>
            <p:spPr>
              <a:xfrm>
                <a:off x="486377" y="4919249"/>
                <a:ext cx="11334458" cy="147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CC72F6D-16F4-41B5-B6DD-9D711411EC4D}"/>
                  </a:ext>
                </a:extLst>
              </p:cNvPr>
              <p:cNvSpPr txBox="1"/>
              <p:nvPr/>
            </p:nvSpPr>
            <p:spPr>
              <a:xfrm>
                <a:off x="803000" y="5110951"/>
                <a:ext cx="1561862"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rPr>
                  <a:t>2012</a:t>
                </a:r>
                <a:r>
                  <a:rPr lang="zh-CN" altLang="en-US" sz="1800" dirty="0">
                    <a:latin typeface="微软雅黑" panose="020B0503020204020204" pitchFamily="34" charset="-122"/>
                    <a:ea typeface="微软雅黑" panose="020B0503020204020204" pitchFamily="34" charset="-122"/>
                  </a:rPr>
                  <a:t>年</a:t>
                </a:r>
                <a:endParaRPr lang="zh-CN" altLang="en-US" dirty="0">
                  <a:latin typeface="微软雅黑" panose="020B0503020204020204" pitchFamily="34" charset="-122"/>
                  <a:ea typeface="微软雅黑" panose="020B0503020204020204" pitchFamily="34" charset="-122"/>
                </a:endParaRPr>
              </a:p>
            </p:txBody>
          </p:sp>
          <p:sp>
            <p:nvSpPr>
              <p:cNvPr id="13" name="等腰三角形 12">
                <a:extLst>
                  <a:ext uri="{FF2B5EF4-FFF2-40B4-BE49-F238E27FC236}">
                    <a16:creationId xmlns:a16="http://schemas.microsoft.com/office/drawing/2014/main" id="{E199EE69-A7C9-4E29-8248-9E5D4C745C30}"/>
                  </a:ext>
                </a:extLst>
              </p:cNvPr>
              <p:cNvSpPr/>
              <p:nvPr/>
            </p:nvSpPr>
            <p:spPr>
              <a:xfrm>
                <a:off x="1200751" y="4783661"/>
                <a:ext cx="228600" cy="25001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FAB9FD7C-2B82-40B6-8AE8-82B761CEF2F2}"/>
                  </a:ext>
                </a:extLst>
              </p:cNvPr>
              <p:cNvSpPr txBox="1"/>
              <p:nvPr/>
            </p:nvSpPr>
            <p:spPr>
              <a:xfrm>
                <a:off x="196161" y="5443723"/>
                <a:ext cx="2237780" cy="646331"/>
              </a:xfrm>
              <a:prstGeom prst="rect">
                <a:avLst/>
              </a:prstGeom>
              <a:noFill/>
            </p:spPr>
            <p:txBody>
              <a:bodyPr wrap="square">
                <a:spAutoFit/>
              </a:bodyPr>
              <a:lstStyle/>
              <a:p>
                <a:pPr algn="ctr"/>
                <a:r>
                  <a:rPr lang="en-US" altLang="zh-CN" sz="1800" dirty="0">
                    <a:latin typeface="微软雅黑" panose="020B0503020204020204" pitchFamily="34" charset="-122"/>
                    <a:ea typeface="微软雅黑" panose="020B0503020204020204" pitchFamily="34" charset="-122"/>
                  </a:rPr>
                  <a:t>Google</a:t>
                </a:r>
                <a:r>
                  <a:rPr lang="zh-CN" altLang="en-US" sz="1800" dirty="0">
                    <a:latin typeface="微软雅黑" panose="020B0503020204020204" pitchFamily="34" charset="-122"/>
                    <a:ea typeface="微软雅黑" panose="020B0503020204020204" pitchFamily="34" charset="-122"/>
                  </a:rPr>
                  <a:t>开始设计</a:t>
                </a:r>
                <a:r>
                  <a:rPr lang="en-US" altLang="zh-CN" sz="1800" dirty="0">
                    <a:latin typeface="微软雅黑" panose="020B0503020204020204" pitchFamily="34" charset="-122"/>
                    <a:ea typeface="微软雅黑" panose="020B0503020204020204" pitchFamily="34" charset="-122"/>
                  </a:rPr>
                  <a:t>QUIC</a:t>
                </a:r>
                <a:r>
                  <a:rPr lang="zh-CN" altLang="en-US" sz="1800" dirty="0">
                    <a:latin typeface="微软雅黑" panose="020B0503020204020204" pitchFamily="34" charset="-122"/>
                    <a:ea typeface="微软雅黑" panose="020B0503020204020204" pitchFamily="34" charset="-122"/>
                  </a:rPr>
                  <a:t>的初始版本</a:t>
                </a:r>
              </a:p>
            </p:txBody>
          </p:sp>
          <p:sp>
            <p:nvSpPr>
              <p:cNvPr id="16" name="文本框 15">
                <a:extLst>
                  <a:ext uri="{FF2B5EF4-FFF2-40B4-BE49-F238E27FC236}">
                    <a16:creationId xmlns:a16="http://schemas.microsoft.com/office/drawing/2014/main" id="{A1AA1943-DA52-434E-9797-0CF6BC641548}"/>
                  </a:ext>
                </a:extLst>
              </p:cNvPr>
              <p:cNvSpPr txBox="1"/>
              <p:nvPr/>
            </p:nvSpPr>
            <p:spPr>
              <a:xfrm>
                <a:off x="2460074" y="5443723"/>
                <a:ext cx="2381860" cy="646331"/>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开始在</a:t>
                </a:r>
                <a:r>
                  <a:rPr lang="en-US" altLang="zh-CN" dirty="0">
                    <a:latin typeface="微软雅黑" panose="020B0503020204020204" pitchFamily="34" charset="-122"/>
                    <a:ea typeface="微软雅黑" panose="020B0503020204020204" pitchFamily="34" charset="-122"/>
                  </a:rPr>
                  <a:t>Chromium</a:t>
                </a: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浏览器中进行测试</a:t>
                </a:r>
                <a:endParaRPr lang="en-US" altLang="zh-CN" dirty="0">
                  <a:latin typeface="微软雅黑" panose="020B0503020204020204" pitchFamily="34" charset="-122"/>
                  <a:ea typeface="微软雅黑" panose="020B0503020204020204" pitchFamily="34" charset="-122"/>
                </a:endParaRPr>
              </a:p>
            </p:txBody>
          </p:sp>
          <p:sp>
            <p:nvSpPr>
              <p:cNvPr id="17" name="等腰三角形 16">
                <a:extLst>
                  <a:ext uri="{FF2B5EF4-FFF2-40B4-BE49-F238E27FC236}">
                    <a16:creationId xmlns:a16="http://schemas.microsoft.com/office/drawing/2014/main" id="{61F7312C-06E0-4A4A-B2D3-B76AFDE48F97}"/>
                  </a:ext>
                </a:extLst>
              </p:cNvPr>
              <p:cNvSpPr/>
              <p:nvPr/>
            </p:nvSpPr>
            <p:spPr>
              <a:xfrm>
                <a:off x="3439185" y="4783661"/>
                <a:ext cx="228600" cy="25001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A681CFB9-11CF-4DF4-978E-7F35186A3143}"/>
                  </a:ext>
                </a:extLst>
              </p:cNvPr>
              <p:cNvSpPr txBox="1"/>
              <p:nvPr/>
            </p:nvSpPr>
            <p:spPr>
              <a:xfrm>
                <a:off x="2574671" y="5082378"/>
                <a:ext cx="2138698" cy="369332"/>
              </a:xfrm>
              <a:prstGeom prst="rect">
                <a:avLst/>
              </a:prstGeom>
              <a:noFill/>
            </p:spPr>
            <p:txBody>
              <a:bodyPr wrap="square">
                <a:spAutoFit/>
              </a:bodyPr>
              <a:lstStyle/>
              <a:p>
                <a:pPr algn="ctr"/>
                <a:r>
                  <a:rPr lang="en-US" altLang="zh-CN" b="0" i="0" dirty="0">
                    <a:solidFill>
                      <a:srgbClr val="202124"/>
                    </a:solidFill>
                    <a:effectLst/>
                    <a:latin typeface="微软雅黑" panose="020B0503020204020204" pitchFamily="34" charset="-122"/>
                    <a:ea typeface="微软雅黑" panose="020B0503020204020204" pitchFamily="34" charset="-122"/>
                  </a:rPr>
                  <a:t>2013</a:t>
                </a:r>
                <a:r>
                  <a:rPr lang="zh-CN" altLang="en-US" dirty="0">
                    <a:solidFill>
                      <a:srgbClr val="202124"/>
                    </a:solidFill>
                    <a:latin typeface="微软雅黑" panose="020B0503020204020204" pitchFamily="34" charset="-122"/>
                    <a:ea typeface="微软雅黑" panose="020B0503020204020204" pitchFamily="34" charset="-122"/>
                  </a:rPr>
                  <a:t>年</a:t>
                </a:r>
                <a:endParaRPr lang="zh-CN" altLang="en-US" dirty="0">
                  <a:latin typeface="微软雅黑" panose="020B0503020204020204" pitchFamily="34" charset="-122"/>
                  <a:ea typeface="微软雅黑" panose="020B0503020204020204" pitchFamily="34" charset="-122"/>
                </a:endParaRPr>
              </a:p>
            </p:txBody>
          </p:sp>
          <p:sp>
            <p:nvSpPr>
              <p:cNvPr id="21" name="等腰三角形 20">
                <a:extLst>
                  <a:ext uri="{FF2B5EF4-FFF2-40B4-BE49-F238E27FC236}">
                    <a16:creationId xmlns:a16="http://schemas.microsoft.com/office/drawing/2014/main" id="{DB8061A9-FF62-4592-A085-8098FF554C74}"/>
                  </a:ext>
                </a:extLst>
              </p:cNvPr>
              <p:cNvSpPr/>
              <p:nvPr/>
            </p:nvSpPr>
            <p:spPr>
              <a:xfrm>
                <a:off x="6362103" y="4783661"/>
                <a:ext cx="228600" cy="25001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5EEE117D-470C-4F53-91AA-6FEF36BFA916}"/>
                  </a:ext>
                </a:extLst>
              </p:cNvPr>
              <p:cNvSpPr txBox="1"/>
              <p:nvPr/>
            </p:nvSpPr>
            <p:spPr>
              <a:xfrm>
                <a:off x="5830848" y="5084681"/>
                <a:ext cx="1484945" cy="369332"/>
              </a:xfrm>
              <a:prstGeom prst="rect">
                <a:avLst/>
              </a:prstGeom>
              <a:noFill/>
            </p:spPr>
            <p:txBody>
              <a:bodyPr wrap="square">
                <a:spAutoFit/>
              </a:bodyPr>
              <a:lstStyle/>
              <a:p>
                <a:r>
                  <a:rPr lang="en-US" altLang="zh-CN" b="0" i="0" dirty="0">
                    <a:solidFill>
                      <a:srgbClr val="202124"/>
                    </a:solidFill>
                    <a:effectLst/>
                    <a:latin typeface="微软雅黑" panose="020B0503020204020204" pitchFamily="34" charset="-122"/>
                    <a:ea typeface="微软雅黑" panose="020B0503020204020204" pitchFamily="34" charset="-122"/>
                  </a:rPr>
                  <a:t>2014</a:t>
                </a:r>
                <a:r>
                  <a:rPr lang="zh-CN" altLang="en-US" b="0" i="0" dirty="0">
                    <a:solidFill>
                      <a:srgbClr val="202124"/>
                    </a:solidFill>
                    <a:effectLst/>
                    <a:latin typeface="微软雅黑" panose="020B0503020204020204" pitchFamily="34" charset="-122"/>
                    <a:ea typeface="微软雅黑" panose="020B0503020204020204" pitchFamily="34" charset="-122"/>
                  </a:rPr>
                  <a:t>年</a:t>
                </a:r>
                <a:endParaRPr lang="zh-CN" altLang="en-US"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5B842DC3-BD8D-4326-B6F1-20E89BB88A8C}"/>
                  </a:ext>
                </a:extLst>
              </p:cNvPr>
              <p:cNvSpPr txBox="1"/>
              <p:nvPr/>
            </p:nvSpPr>
            <p:spPr>
              <a:xfrm>
                <a:off x="5142607" y="5443042"/>
                <a:ext cx="2610567" cy="646331"/>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作为</a:t>
                </a:r>
                <a:r>
                  <a:rPr lang="en-US" altLang="zh-CN" dirty="0">
                    <a:latin typeface="微软雅黑" panose="020B0503020204020204" pitchFamily="34" charset="-122"/>
                    <a:ea typeface="微软雅黑" panose="020B0503020204020204" pitchFamily="34" charset="-122"/>
                  </a:rPr>
                  <a:t>HTTPS</a:t>
                </a:r>
                <a:r>
                  <a:rPr lang="zh-CN" altLang="en-US" dirty="0">
                    <a:latin typeface="微软雅黑" panose="020B0503020204020204" pitchFamily="34" charset="-122"/>
                    <a:ea typeface="微软雅黑" panose="020B0503020204020204" pitchFamily="34" charset="-122"/>
                  </a:rPr>
                  <a:t>的底层协议在谷歌进行部署</a:t>
                </a:r>
                <a:endParaRPr lang="en-US" altLang="zh-CN"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0E2A15E4-A74D-41AC-B4A7-9FFA137552AA}"/>
                  </a:ext>
                </a:extLst>
              </p:cNvPr>
              <p:cNvSpPr txBox="1"/>
              <p:nvPr/>
            </p:nvSpPr>
            <p:spPr>
              <a:xfrm>
                <a:off x="7966010" y="5056871"/>
                <a:ext cx="1484945" cy="369332"/>
              </a:xfrm>
              <a:prstGeom prst="rect">
                <a:avLst/>
              </a:prstGeom>
              <a:noFill/>
            </p:spPr>
            <p:txBody>
              <a:bodyPr wrap="square">
                <a:spAutoFit/>
              </a:bodyPr>
              <a:lstStyle/>
              <a:p>
                <a:pPr algn="ctr"/>
                <a:r>
                  <a:rPr lang="en-US" altLang="zh-CN" b="0" i="0" dirty="0">
                    <a:solidFill>
                      <a:srgbClr val="202124"/>
                    </a:solidFill>
                    <a:effectLst/>
                    <a:latin typeface="微软雅黑" panose="020B0503020204020204" pitchFamily="34" charset="-122"/>
                    <a:ea typeface="微软雅黑" panose="020B0503020204020204" pitchFamily="34" charset="-122"/>
                  </a:rPr>
                  <a:t>2016</a:t>
                </a:r>
                <a:r>
                  <a:rPr lang="zh-CN" altLang="en-US" b="0" i="0" dirty="0">
                    <a:solidFill>
                      <a:srgbClr val="202124"/>
                    </a:solidFill>
                    <a:effectLst/>
                    <a:latin typeface="微软雅黑" panose="020B0503020204020204" pitchFamily="34" charset="-122"/>
                    <a:ea typeface="微软雅黑" panose="020B0503020204020204" pitchFamily="34" charset="-122"/>
                  </a:rPr>
                  <a:t>年</a:t>
                </a:r>
                <a:endParaRPr lang="zh-CN" altLang="en-US"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86047E3B-B898-47FC-A66E-CEA1E6B64785}"/>
                  </a:ext>
                </a:extLst>
              </p:cNvPr>
              <p:cNvSpPr txBox="1"/>
              <p:nvPr/>
            </p:nvSpPr>
            <p:spPr>
              <a:xfrm>
                <a:off x="7748823" y="5439047"/>
                <a:ext cx="1919320" cy="646331"/>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IETF QUIC</a:t>
                </a: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工作组成立</a:t>
                </a:r>
              </a:p>
            </p:txBody>
          </p:sp>
          <p:sp>
            <p:nvSpPr>
              <p:cNvPr id="30" name="矩形 29">
                <a:extLst>
                  <a:ext uri="{FF2B5EF4-FFF2-40B4-BE49-F238E27FC236}">
                    <a16:creationId xmlns:a16="http://schemas.microsoft.com/office/drawing/2014/main" id="{4ABD8335-4AF5-42B6-A548-C805E180172E}"/>
                  </a:ext>
                </a:extLst>
              </p:cNvPr>
              <p:cNvSpPr/>
              <p:nvPr/>
            </p:nvSpPr>
            <p:spPr>
              <a:xfrm>
                <a:off x="9717491" y="5060303"/>
                <a:ext cx="2216360" cy="1029751"/>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bg1"/>
                  </a:solidFill>
                </a:endParaRPr>
              </a:p>
            </p:txBody>
          </p:sp>
          <p:sp>
            <p:nvSpPr>
              <p:cNvPr id="31" name="文本框 30">
                <a:extLst>
                  <a:ext uri="{FF2B5EF4-FFF2-40B4-BE49-F238E27FC236}">
                    <a16:creationId xmlns:a16="http://schemas.microsoft.com/office/drawing/2014/main" id="{FA0DA531-5F77-4417-B049-684CBD37FB85}"/>
                  </a:ext>
                </a:extLst>
              </p:cNvPr>
              <p:cNvSpPr txBox="1"/>
              <p:nvPr/>
            </p:nvSpPr>
            <p:spPr>
              <a:xfrm>
                <a:off x="9904055" y="5026882"/>
                <a:ext cx="1484945" cy="369332"/>
              </a:xfrm>
              <a:prstGeom prst="rect">
                <a:avLst/>
              </a:prstGeom>
              <a:noFill/>
            </p:spPr>
            <p:txBody>
              <a:bodyPr wrap="square">
                <a:spAutoFit/>
              </a:bodyPr>
              <a:lstStyle/>
              <a:p>
                <a:pPr algn="ctr"/>
                <a:r>
                  <a:rPr lang="en-US" altLang="zh-CN" dirty="0">
                    <a:latin typeface="微软雅黑" panose="020B0503020204020204" pitchFamily="34" charset="-122"/>
                    <a:ea typeface="微软雅黑" panose="020B0503020204020204" pitchFamily="34" charset="-122"/>
                  </a:rPr>
                  <a:t>2021</a:t>
                </a:r>
                <a:r>
                  <a:rPr lang="zh-CN" altLang="en-US" dirty="0">
                    <a:latin typeface="微软雅黑" panose="020B0503020204020204" pitchFamily="34" charset="-122"/>
                    <a:ea typeface="微软雅黑" panose="020B0503020204020204" pitchFamily="34" charset="-122"/>
                  </a:rPr>
                  <a:t>年</a:t>
                </a:r>
              </a:p>
            </p:txBody>
          </p:sp>
          <p:sp>
            <p:nvSpPr>
              <p:cNvPr id="32" name="文本框 31">
                <a:extLst>
                  <a:ext uri="{FF2B5EF4-FFF2-40B4-BE49-F238E27FC236}">
                    <a16:creationId xmlns:a16="http://schemas.microsoft.com/office/drawing/2014/main" id="{0272FF0A-EB42-4141-B69B-9E57C3B4710C}"/>
                  </a:ext>
                </a:extLst>
              </p:cNvPr>
              <p:cNvSpPr txBox="1"/>
              <p:nvPr/>
            </p:nvSpPr>
            <p:spPr>
              <a:xfrm>
                <a:off x="9588629" y="5413358"/>
                <a:ext cx="2453067"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 草案已更新至</a:t>
                </a:r>
                <a:r>
                  <a:rPr lang="en-US" altLang="zh-CN" dirty="0">
                    <a:latin typeface="微软雅黑" panose="020B0503020204020204" pitchFamily="34" charset="-122"/>
                    <a:ea typeface="微软雅黑" panose="020B0503020204020204" pitchFamily="34" charset="-122"/>
                  </a:rPr>
                  <a:t>34</a:t>
                </a:r>
                <a:r>
                  <a:rPr lang="zh-CN" altLang="en-US" dirty="0">
                    <a:latin typeface="微软雅黑" panose="020B0503020204020204" pitchFamily="34" charset="-122"/>
                    <a:ea typeface="微软雅黑" panose="020B0503020204020204" pitchFamily="34" charset="-122"/>
                  </a:rPr>
                  <a:t>版</a:t>
                </a:r>
              </a:p>
            </p:txBody>
          </p:sp>
          <p:sp>
            <p:nvSpPr>
              <p:cNvPr id="33" name="等腰三角形 32">
                <a:extLst>
                  <a:ext uri="{FF2B5EF4-FFF2-40B4-BE49-F238E27FC236}">
                    <a16:creationId xmlns:a16="http://schemas.microsoft.com/office/drawing/2014/main" id="{730BAEAE-AE84-4E58-BA41-0A7B4E4E89D2}"/>
                  </a:ext>
                </a:extLst>
              </p:cNvPr>
              <p:cNvSpPr/>
              <p:nvPr/>
            </p:nvSpPr>
            <p:spPr>
              <a:xfrm>
                <a:off x="10495240" y="4783661"/>
                <a:ext cx="228600" cy="25001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648BEA8E-1527-44CE-A326-4E7AAF3B375B}"/>
                  </a:ext>
                </a:extLst>
              </p:cNvPr>
              <p:cNvSpPr txBox="1"/>
              <p:nvPr/>
            </p:nvSpPr>
            <p:spPr>
              <a:xfrm>
                <a:off x="9868391" y="4062463"/>
                <a:ext cx="1599094" cy="707886"/>
              </a:xfrm>
              <a:prstGeom prst="rect">
                <a:avLst/>
              </a:prstGeom>
              <a:noFill/>
            </p:spPr>
            <p:txBody>
              <a:bodyPr wrap="square" rtlCol="0">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预计</a:t>
                </a:r>
                <a:r>
                  <a:rPr lang="en-US" altLang="zh-CN" sz="2000" b="1" dirty="0">
                    <a:solidFill>
                      <a:srgbClr val="C00000"/>
                    </a:solidFill>
                    <a:latin typeface="微软雅黑" panose="020B0503020204020204" pitchFamily="34" charset="-122"/>
                    <a:ea typeface="微软雅黑" panose="020B0503020204020204" pitchFamily="34" charset="-122"/>
                  </a:rPr>
                  <a:t>2021</a:t>
                </a:r>
                <a:r>
                  <a:rPr lang="zh-CN" altLang="en-US" sz="2000" b="1" dirty="0">
                    <a:solidFill>
                      <a:srgbClr val="C00000"/>
                    </a:solidFill>
                    <a:latin typeface="微软雅黑" panose="020B0503020204020204" pitchFamily="34" charset="-122"/>
                    <a:ea typeface="微软雅黑" panose="020B0503020204020204" pitchFamily="34" charset="-122"/>
                  </a:rPr>
                  <a:t>年发布正式版！</a:t>
                </a:r>
              </a:p>
            </p:txBody>
          </p:sp>
          <p:sp>
            <p:nvSpPr>
              <p:cNvPr id="39" name="等腰三角形 20">
                <a:extLst>
                  <a:ext uri="{FF2B5EF4-FFF2-40B4-BE49-F238E27FC236}">
                    <a16:creationId xmlns:a16="http://schemas.microsoft.com/office/drawing/2014/main" id="{32F11771-9BFA-FD49-9C26-F3D1A727214F}"/>
                  </a:ext>
                </a:extLst>
              </p:cNvPr>
              <p:cNvSpPr/>
              <p:nvPr/>
            </p:nvSpPr>
            <p:spPr>
              <a:xfrm>
                <a:off x="8557195" y="4780556"/>
                <a:ext cx="228600" cy="25001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4" name="图片 43">
                <a:extLst>
                  <a:ext uri="{FF2B5EF4-FFF2-40B4-BE49-F238E27FC236}">
                    <a16:creationId xmlns:a16="http://schemas.microsoft.com/office/drawing/2014/main" id="{A3241F9A-F909-4D2C-8889-BCD197DA448C}"/>
                  </a:ext>
                </a:extLst>
              </p:cNvPr>
              <p:cNvPicPr>
                <a:picLocks noChangeAspect="1"/>
              </p:cNvPicPr>
              <p:nvPr/>
            </p:nvPicPr>
            <p:blipFill>
              <a:blip r:embed="rId4"/>
              <a:stretch>
                <a:fillRect/>
              </a:stretch>
            </p:blipFill>
            <p:spPr>
              <a:xfrm>
                <a:off x="342280" y="3939233"/>
                <a:ext cx="1930455" cy="675659"/>
              </a:xfrm>
              <a:prstGeom prst="rect">
                <a:avLst/>
              </a:prstGeom>
            </p:spPr>
          </p:pic>
          <p:pic>
            <p:nvPicPr>
              <p:cNvPr id="46" name="图片 45">
                <a:extLst>
                  <a:ext uri="{FF2B5EF4-FFF2-40B4-BE49-F238E27FC236}">
                    <a16:creationId xmlns:a16="http://schemas.microsoft.com/office/drawing/2014/main" id="{3DC8FC4C-6B53-48D7-B196-7CF1E5909F26}"/>
                  </a:ext>
                </a:extLst>
              </p:cNvPr>
              <p:cNvPicPr>
                <a:picLocks noChangeAspect="1"/>
              </p:cNvPicPr>
              <p:nvPr/>
            </p:nvPicPr>
            <p:blipFill>
              <a:blip r:embed="rId5"/>
              <a:stretch>
                <a:fillRect/>
              </a:stretch>
            </p:blipFill>
            <p:spPr>
              <a:xfrm>
                <a:off x="3050232" y="3777405"/>
                <a:ext cx="980925" cy="980925"/>
              </a:xfrm>
              <a:prstGeom prst="rect">
                <a:avLst/>
              </a:prstGeom>
            </p:spPr>
          </p:pic>
          <p:pic>
            <p:nvPicPr>
              <p:cNvPr id="51" name="图片 50">
                <a:extLst>
                  <a:ext uri="{FF2B5EF4-FFF2-40B4-BE49-F238E27FC236}">
                    <a16:creationId xmlns:a16="http://schemas.microsoft.com/office/drawing/2014/main" id="{FABED9A0-D4C9-4EFA-B063-EA5728721455}"/>
                  </a:ext>
                </a:extLst>
              </p:cNvPr>
              <p:cNvPicPr>
                <a:picLocks noChangeAspect="1"/>
              </p:cNvPicPr>
              <p:nvPr/>
            </p:nvPicPr>
            <p:blipFill>
              <a:blip r:embed="rId6"/>
              <a:stretch>
                <a:fillRect/>
              </a:stretch>
            </p:blipFill>
            <p:spPr>
              <a:xfrm>
                <a:off x="5508865" y="3869023"/>
                <a:ext cx="739535" cy="739535"/>
              </a:xfrm>
              <a:prstGeom prst="rect">
                <a:avLst/>
              </a:prstGeom>
            </p:spPr>
          </p:pic>
          <p:pic>
            <p:nvPicPr>
              <p:cNvPr id="53" name="图片 52">
                <a:extLst>
                  <a:ext uri="{FF2B5EF4-FFF2-40B4-BE49-F238E27FC236}">
                    <a16:creationId xmlns:a16="http://schemas.microsoft.com/office/drawing/2014/main" id="{054D42F9-1AD5-4102-B056-D9D35D0A5F6E}"/>
                  </a:ext>
                </a:extLst>
              </p:cNvPr>
              <p:cNvPicPr>
                <a:picLocks noChangeAspect="1"/>
              </p:cNvPicPr>
              <p:nvPr/>
            </p:nvPicPr>
            <p:blipFill>
              <a:blip r:embed="rId7"/>
              <a:stretch>
                <a:fillRect/>
              </a:stretch>
            </p:blipFill>
            <p:spPr>
              <a:xfrm>
                <a:off x="7920452" y="3937263"/>
                <a:ext cx="1527169" cy="814490"/>
              </a:xfrm>
              <a:prstGeom prst="rect">
                <a:avLst/>
              </a:prstGeom>
            </p:spPr>
          </p:pic>
        </p:grpSp>
      </p:grpSp>
      <p:sp>
        <p:nvSpPr>
          <p:cNvPr id="56" name="矩形 55">
            <a:extLst>
              <a:ext uri="{FF2B5EF4-FFF2-40B4-BE49-F238E27FC236}">
                <a16:creationId xmlns:a16="http://schemas.microsoft.com/office/drawing/2014/main" id="{DE30D103-C44C-4CC3-9FC7-819DA248F920}"/>
              </a:ext>
            </a:extLst>
          </p:cNvPr>
          <p:cNvSpPr/>
          <p:nvPr/>
        </p:nvSpPr>
        <p:spPr>
          <a:xfrm>
            <a:off x="5400696" y="3940636"/>
            <a:ext cx="6568207" cy="2523768"/>
          </a:xfrm>
          <a:prstGeom prst="rect">
            <a:avLst/>
          </a:prstGeom>
        </p:spPr>
        <p:txBody>
          <a:bodyPr wrap="square">
            <a:spAutoFit/>
          </a:bodyPr>
          <a:lstStyle/>
          <a:p>
            <a:pPr lvl="0">
              <a:spcBef>
                <a:spcPts val="900"/>
              </a:spcBef>
              <a:defRPr/>
            </a:pPr>
            <a:r>
              <a:rPr lang="zh-CN" altLang="en-US" dirty="0">
                <a:solidFill>
                  <a:srgbClr val="0A0A0A"/>
                </a:solidFill>
                <a:latin typeface="微软雅黑" panose="020B0503020204020204" pitchFamily="34" charset="-122"/>
                <a:ea typeface="微软雅黑" panose="020B0503020204020204" pitchFamily="34" charset="-122"/>
              </a:rPr>
              <a:t>正在推进的新特性（截止</a:t>
            </a:r>
            <a:r>
              <a:rPr lang="en-US" altLang="zh-CN" dirty="0">
                <a:solidFill>
                  <a:srgbClr val="0A0A0A"/>
                </a:solidFill>
                <a:latin typeface="微软雅黑" panose="020B0503020204020204" pitchFamily="34" charset="-122"/>
                <a:ea typeface="微软雅黑" panose="020B0503020204020204" pitchFamily="34" charset="-122"/>
              </a:rPr>
              <a:t>2020</a:t>
            </a:r>
            <a:r>
              <a:rPr lang="zh-CN" altLang="en-US" dirty="0">
                <a:solidFill>
                  <a:srgbClr val="0A0A0A"/>
                </a:solidFill>
                <a:latin typeface="微软雅黑" panose="020B0503020204020204" pitchFamily="34" charset="-122"/>
                <a:ea typeface="微软雅黑" panose="020B0503020204020204" pitchFamily="34" charset="-122"/>
              </a:rPr>
              <a:t>年底）</a:t>
            </a:r>
            <a:endParaRPr lang="en-US" altLang="zh-CN" dirty="0">
              <a:solidFill>
                <a:srgbClr val="0A0A0A"/>
              </a:solidFill>
              <a:latin typeface="微软雅黑" panose="020B0503020204020204" pitchFamily="34" charset="-122"/>
              <a:ea typeface="微软雅黑" panose="020B0503020204020204" pitchFamily="34" charset="-122"/>
            </a:endParaRPr>
          </a:p>
          <a:p>
            <a:pPr marL="685800" lvl="1" indent="-228600">
              <a:spcBef>
                <a:spcPts val="600"/>
              </a:spcBef>
              <a:buFont typeface="Arial" panose="020B0604020202020204" pitchFamily="34" charset="0"/>
              <a:buChar char="•"/>
              <a:defRPr/>
            </a:pPr>
            <a:r>
              <a:rPr lang="zh-CN" altLang="en-US" dirty="0">
                <a:latin typeface="Microsoft YaHei" panose="020B0503020204020204" pitchFamily="34" charset="-122"/>
                <a:ea typeface="Microsoft YaHei" panose="020B0503020204020204" pitchFamily="34" charset="-122"/>
              </a:rPr>
              <a:t>加密算法由谷歌定义的算法，换成更通用的</a:t>
            </a:r>
            <a:r>
              <a:rPr lang="en-US" altLang="zh-CN" dirty="0">
                <a:latin typeface="Microsoft YaHei" panose="020B0503020204020204" pitchFamily="34" charset="-122"/>
                <a:ea typeface="Microsoft YaHei" panose="020B0503020204020204" pitchFamily="34" charset="-122"/>
              </a:rPr>
              <a:t>TLS</a:t>
            </a:r>
          </a:p>
          <a:p>
            <a:pPr marL="685800" lvl="1" indent="-228600">
              <a:spcBef>
                <a:spcPts val="600"/>
              </a:spcBef>
              <a:buFont typeface="Arial" panose="020B0604020202020204" pitchFamily="34" charset="0"/>
              <a:buChar char="•"/>
              <a:defRPr/>
            </a:pPr>
            <a:r>
              <a:rPr lang="en-US" altLang="zh-CN" dirty="0">
                <a:latin typeface="Microsoft YaHei" panose="020B0503020204020204" pitchFamily="34" charset="-122"/>
                <a:ea typeface="Microsoft YaHei" panose="020B0503020204020204" pitchFamily="34" charset="-122"/>
              </a:rPr>
              <a:t>QUIC</a:t>
            </a:r>
            <a:r>
              <a:rPr lang="zh-CN" altLang="en-US" dirty="0">
                <a:latin typeface="Microsoft YaHei" panose="020B0503020204020204" pitchFamily="34" charset="-122"/>
                <a:ea typeface="Microsoft YaHei" panose="020B0503020204020204" pitchFamily="34" charset="-122"/>
              </a:rPr>
              <a:t>不可靠传输的扩展</a:t>
            </a:r>
            <a:endParaRPr lang="en-US" altLang="zh-CN" dirty="0">
              <a:latin typeface="Microsoft YaHei" panose="020B0503020204020204" pitchFamily="34" charset="-122"/>
              <a:ea typeface="Microsoft YaHei" panose="020B0503020204020204" pitchFamily="34" charset="-122"/>
            </a:endParaRPr>
          </a:p>
          <a:p>
            <a:pPr marL="685800" lvl="1" indent="-228600">
              <a:spcBef>
                <a:spcPts val="600"/>
              </a:spcBef>
              <a:buFont typeface="Arial" panose="020B0604020202020204" pitchFamily="34" charset="0"/>
              <a:buChar char="•"/>
              <a:defRPr/>
            </a:pPr>
            <a:r>
              <a:rPr lang="zh-CN" altLang="en-US" dirty="0">
                <a:latin typeface="Microsoft YaHei" panose="020B0503020204020204" pitchFamily="34" charset="-122"/>
                <a:ea typeface="Microsoft YaHei" panose="020B0503020204020204" pitchFamily="34" charset="-122"/>
              </a:rPr>
              <a:t>可路由的</a:t>
            </a:r>
            <a:r>
              <a:rPr lang="en-US" altLang="zh-CN" dirty="0">
                <a:latin typeface="Microsoft YaHei" panose="020B0503020204020204" pitchFamily="34" charset="-122"/>
                <a:ea typeface="Microsoft YaHei" panose="020B0503020204020204" pitchFamily="34" charset="-122"/>
              </a:rPr>
              <a:t>Connection ID</a:t>
            </a:r>
          </a:p>
          <a:p>
            <a:pPr marL="685800" lvl="1" indent="-228600">
              <a:spcBef>
                <a:spcPts val="600"/>
              </a:spcBef>
              <a:buFont typeface="Arial" panose="020B0604020202020204" pitchFamily="34" charset="0"/>
              <a:buChar char="•"/>
              <a:defRPr/>
            </a:pPr>
            <a:r>
              <a:rPr lang="zh-CN" altLang="en-US" dirty="0">
                <a:latin typeface="Microsoft YaHei" panose="020B0503020204020204" pitchFamily="34" charset="-122"/>
                <a:ea typeface="Microsoft YaHei" panose="020B0503020204020204" pitchFamily="34" charset="-122"/>
              </a:rPr>
              <a:t>截止时间可感知的</a:t>
            </a:r>
            <a:r>
              <a:rPr lang="en-US" altLang="zh-CN" dirty="0">
                <a:latin typeface="Microsoft YaHei" panose="020B0503020204020204" pitchFamily="34" charset="-122"/>
                <a:ea typeface="Microsoft YaHei" panose="020B0503020204020204" pitchFamily="34" charset="-122"/>
              </a:rPr>
              <a:t>QUIC</a:t>
            </a:r>
            <a:r>
              <a:rPr lang="zh-CN" altLang="en-US" dirty="0">
                <a:latin typeface="Microsoft YaHei" panose="020B0503020204020204" pitchFamily="34" charset="-122"/>
                <a:ea typeface="Microsoft YaHei" panose="020B0503020204020204" pitchFamily="34" charset="-122"/>
              </a:rPr>
              <a:t>扩展</a:t>
            </a:r>
            <a:endParaRPr lang="en-US" altLang="zh-CN" dirty="0">
              <a:latin typeface="Microsoft YaHei" panose="020B0503020204020204" pitchFamily="34" charset="-122"/>
              <a:ea typeface="Microsoft YaHei" panose="020B0503020204020204" pitchFamily="34" charset="-122"/>
            </a:endParaRPr>
          </a:p>
          <a:p>
            <a:pPr marL="685800" lvl="1" indent="-228600">
              <a:spcBef>
                <a:spcPts val="600"/>
              </a:spcBef>
              <a:buFont typeface="Arial" panose="020B0604020202020204" pitchFamily="34" charset="0"/>
              <a:buChar char="•"/>
              <a:defRPr/>
            </a:pPr>
            <a:r>
              <a:rPr lang="en-US" altLang="zh-CN" dirty="0">
                <a:latin typeface="Microsoft YaHei" panose="020B0503020204020204" pitchFamily="34" charset="-122"/>
                <a:ea typeface="Microsoft YaHei" panose="020B0503020204020204" pitchFamily="34" charset="-122"/>
              </a:rPr>
              <a:t>……</a:t>
            </a:r>
          </a:p>
          <a:p>
            <a:pPr lvl="1">
              <a:spcBef>
                <a:spcPts val="600"/>
              </a:spcBef>
              <a:defRPr/>
            </a:pPr>
            <a:endParaRPr lang="en-US" altLang="zh-CN" sz="2000" dirty="0">
              <a:latin typeface="Microsoft YaHei" panose="020B0503020204020204" pitchFamily="34" charset="-122"/>
              <a:ea typeface="Microsoft YaHei" panose="020B0503020204020204" pitchFamily="34" charset="-122"/>
            </a:endParaRPr>
          </a:p>
        </p:txBody>
      </p:sp>
      <p:sp>
        <p:nvSpPr>
          <p:cNvPr id="40"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6.9.2  QUIC </a:t>
            </a:r>
            <a:endParaRPr kumimoji="1" lang="zh-CN" altLang="en-US" dirty="0"/>
          </a:p>
        </p:txBody>
      </p:sp>
    </p:spTree>
    <p:extLst>
      <p:ext uri="{BB962C8B-B14F-4D97-AF65-F5344CB8AC3E}">
        <p14:creationId xmlns:p14="http://schemas.microsoft.com/office/powerpoint/2010/main" val="165736949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本章总结</a:t>
            </a:r>
          </a:p>
        </p:txBody>
      </p:sp>
      <p:sp>
        <p:nvSpPr>
          <p:cNvPr id="3" name="内容占位符 2"/>
          <p:cNvSpPr>
            <a:spLocks noGrp="1"/>
          </p:cNvSpPr>
          <p:nvPr>
            <p:ph idx="1"/>
          </p:nvPr>
        </p:nvSpPr>
        <p:spPr/>
        <p:txBody>
          <a:bodyPr/>
          <a:lstStyle/>
          <a:p>
            <a:pPr>
              <a:lnSpc>
                <a:spcPct val="120000"/>
              </a:lnSpc>
            </a:pPr>
            <a:r>
              <a:rPr lang="en-US" altLang="zh-CN" dirty="0">
                <a:latin typeface="微软雅黑" panose="020B0503020204020204" pitchFamily="34" charset="-122"/>
                <a:ea typeface="微软雅黑" panose="020B0503020204020204" pitchFamily="34" charset="-122"/>
              </a:rPr>
              <a:t>传输服务原理:</a:t>
            </a:r>
          </a:p>
          <a:p>
            <a:pPr lvl="1">
              <a:lnSpc>
                <a:spcPct val="120000"/>
              </a:lnSpc>
            </a:pPr>
            <a:r>
              <a:rPr lang="zh-CN" altLang="en-US" dirty="0">
                <a:latin typeface="微软雅黑" panose="020B0503020204020204" pitchFamily="34" charset="-122"/>
                <a:ea typeface="微软雅黑" panose="020B0503020204020204" pitchFamily="34" charset="-122"/>
              </a:rPr>
              <a:t>传输层</a:t>
            </a:r>
            <a:r>
              <a:rPr lang="en-US" altLang="zh-CN" dirty="0" err="1">
                <a:latin typeface="微软雅黑" panose="020B0503020204020204" pitchFamily="34" charset="-122"/>
                <a:ea typeface="微软雅黑" panose="020B0503020204020204" pitchFamily="34" charset="-122"/>
              </a:rPr>
              <a:t>复用</a:t>
            </a:r>
            <a:r>
              <a:rPr lang="zh-CN" altLang="en-US" dirty="0">
                <a:latin typeface="微软雅黑" panose="020B0503020204020204" pitchFamily="34" charset="-122"/>
                <a:ea typeface="微软雅黑" panose="020B0503020204020204" pitchFamily="34" charset="-122"/>
              </a:rPr>
              <a:t>和分用</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en-US" altLang="zh-CN" dirty="0">
                <a:latin typeface="微软雅黑" panose="020B0503020204020204" pitchFamily="34" charset="-122"/>
                <a:ea typeface="微软雅黑" panose="020B0503020204020204" pitchFamily="34" charset="-122"/>
              </a:rPr>
              <a:t>可靠数据传输</a:t>
            </a:r>
          </a:p>
          <a:p>
            <a:pPr lvl="1">
              <a:lnSpc>
                <a:spcPct val="120000"/>
              </a:lnSpc>
            </a:pPr>
            <a:r>
              <a:rPr lang="en-US" altLang="zh-CN" dirty="0">
                <a:latin typeface="微软雅黑" panose="020B0503020204020204" pitchFamily="34" charset="-122"/>
                <a:ea typeface="微软雅黑" panose="020B0503020204020204" pitchFamily="34" charset="-122"/>
              </a:rPr>
              <a:t>流量控制</a:t>
            </a:r>
          </a:p>
          <a:p>
            <a:pPr lvl="1">
              <a:lnSpc>
                <a:spcPct val="120000"/>
              </a:lnSpc>
            </a:pPr>
            <a:r>
              <a:rPr lang="en-US" altLang="zh-CN" dirty="0">
                <a:latin typeface="微软雅黑" panose="020B0503020204020204" pitchFamily="34" charset="-122"/>
                <a:ea typeface="微软雅黑" panose="020B0503020204020204" pitchFamily="34" charset="-122"/>
              </a:rPr>
              <a:t>拥塞控制</a:t>
            </a:r>
          </a:p>
          <a:p>
            <a:pPr>
              <a:lnSpc>
                <a:spcPct val="120000"/>
              </a:lnSpc>
            </a:pPr>
            <a:r>
              <a:rPr lang="en-US" altLang="zh-CN" dirty="0">
                <a:latin typeface="微软雅黑" panose="020B0503020204020204" pitchFamily="34" charset="-122"/>
                <a:ea typeface="微软雅黑" panose="020B0503020204020204" pitchFamily="34" charset="-122"/>
              </a:rPr>
              <a:t>Internet中的传输服务：</a:t>
            </a:r>
          </a:p>
          <a:p>
            <a:pPr lvl="1">
              <a:lnSpc>
                <a:spcPct val="120000"/>
              </a:lnSpc>
            </a:pPr>
            <a:r>
              <a:rPr lang="en-US" altLang="zh-CN" dirty="0">
                <a:latin typeface="微软雅黑" panose="020B0503020204020204" pitchFamily="34" charset="-122"/>
                <a:ea typeface="微软雅黑" panose="020B0503020204020204" pitchFamily="34" charset="-122"/>
              </a:rPr>
              <a:t>UDP</a:t>
            </a:r>
          </a:p>
          <a:p>
            <a:pPr lvl="1">
              <a:lnSpc>
                <a:spcPct val="120000"/>
              </a:lnSpc>
            </a:pPr>
            <a:r>
              <a:rPr lang="en-US" altLang="zh-CN" dirty="0">
                <a:latin typeface="微软雅黑" panose="020B0503020204020204" pitchFamily="34" charset="-122"/>
                <a:ea typeface="微软雅黑" panose="020B0503020204020204" pitchFamily="34" charset="-122"/>
              </a:rPr>
              <a:t>TCP</a:t>
            </a: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182</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  </a:t>
            </a:r>
            <a:r>
              <a:rPr kumimoji="1" lang="zh-CN" altLang="en-US" dirty="0"/>
              <a:t>传输层</a:t>
            </a:r>
            <a:r>
              <a:rPr kumimoji="1" lang="en-US" altLang="zh-CN" dirty="0"/>
              <a:t> </a:t>
            </a:r>
            <a:endParaRPr kumimoji="1" lang="zh-CN" altLang="en-US" dirty="0"/>
          </a:p>
        </p:txBody>
      </p:sp>
    </p:spTree>
    <p:extLst>
      <p:ext uri="{BB962C8B-B14F-4D97-AF65-F5344CB8AC3E}">
        <p14:creationId xmlns:p14="http://schemas.microsoft.com/office/powerpoint/2010/main" val="242512570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44F32-121B-7B4E-84B9-C83187EFB012}"/>
              </a:ext>
            </a:extLst>
          </p:cNvPr>
          <p:cNvSpPr>
            <a:spLocks noGrp="1"/>
          </p:cNvSpPr>
          <p:nvPr>
            <p:ph type="title"/>
          </p:nvPr>
        </p:nvSpPr>
        <p:spPr/>
        <p:txBody>
          <a:bodyPr>
            <a:normAutofit/>
          </a:bodyPr>
          <a:lstStyle/>
          <a:p>
            <a:r>
              <a:rPr kumimoji="1" lang="zh-CN" altLang="en-US" dirty="0"/>
              <a:t>致谢社区本章贡献者</a:t>
            </a:r>
          </a:p>
        </p:txBody>
      </p:sp>
      <p:graphicFrame>
        <p:nvGraphicFramePr>
          <p:cNvPr id="6" name="表格 6">
            <a:extLst>
              <a:ext uri="{FF2B5EF4-FFF2-40B4-BE49-F238E27FC236}">
                <a16:creationId xmlns:a16="http://schemas.microsoft.com/office/drawing/2014/main" id="{997F6D1B-C461-4C4A-899B-4CAF2B8C3B64}"/>
              </a:ext>
            </a:extLst>
          </p:cNvPr>
          <p:cNvGraphicFramePr>
            <a:graphicFrameLocks noGrp="1"/>
          </p:cNvGraphicFramePr>
          <p:nvPr>
            <p:ph idx="1"/>
            <p:extLst>
              <p:ext uri="{D42A27DB-BD31-4B8C-83A1-F6EECF244321}">
                <p14:modId xmlns:p14="http://schemas.microsoft.com/office/powerpoint/2010/main" val="675348458"/>
              </p:ext>
            </p:extLst>
          </p:nvPr>
        </p:nvGraphicFramePr>
        <p:xfrm>
          <a:off x="1121978" y="1442457"/>
          <a:ext cx="10231822" cy="2145360"/>
        </p:xfrm>
        <a:graphic>
          <a:graphicData uri="http://schemas.openxmlformats.org/drawingml/2006/table">
            <a:tbl>
              <a:tblPr firstRow="1" bandRow="1">
                <a:tableStyleId>{21E4AEA4-8DFA-4A89-87EB-49C32662AFE0}</a:tableStyleId>
              </a:tblPr>
              <a:tblGrid>
                <a:gridCol w="1781859">
                  <a:extLst>
                    <a:ext uri="{9D8B030D-6E8A-4147-A177-3AD203B41FA5}">
                      <a16:colId xmlns:a16="http://schemas.microsoft.com/office/drawing/2014/main" val="4150901823"/>
                    </a:ext>
                  </a:extLst>
                </a:gridCol>
                <a:gridCol w="2446638">
                  <a:extLst>
                    <a:ext uri="{9D8B030D-6E8A-4147-A177-3AD203B41FA5}">
                      <a16:colId xmlns:a16="http://schemas.microsoft.com/office/drawing/2014/main" val="2375920793"/>
                    </a:ext>
                  </a:extLst>
                </a:gridCol>
                <a:gridCol w="6003325">
                  <a:extLst>
                    <a:ext uri="{9D8B030D-6E8A-4147-A177-3AD203B41FA5}">
                      <a16:colId xmlns:a16="http://schemas.microsoft.com/office/drawing/2014/main" val="4125721737"/>
                    </a:ext>
                  </a:extLst>
                </a:gridCol>
              </a:tblGrid>
              <a:tr h="536340">
                <a:tc>
                  <a:txBody>
                    <a:bodyPr/>
                    <a:lstStyle/>
                    <a:p>
                      <a:pPr>
                        <a:lnSpc>
                          <a:spcPct val="150000"/>
                        </a:lnSpc>
                        <a:spcBef>
                          <a:spcPts val="600"/>
                        </a:spcBef>
                        <a:spcAft>
                          <a:spcPts val="600"/>
                        </a:spcAft>
                      </a:pPr>
                      <a:r>
                        <a:rPr lang="zh-CN" altLang="en-US" sz="2000" b="0" dirty="0">
                          <a:latin typeface="Microsoft YaHei" panose="020B0503020204020204" pitchFamily="34" charset="-122"/>
                          <a:ea typeface="Microsoft YaHei" panose="020B0503020204020204" pitchFamily="34" charset="-122"/>
                        </a:rPr>
                        <a:t>贡献者姓名</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5B307E"/>
                    </a:solidFill>
                  </a:tcPr>
                </a:tc>
                <a:tc>
                  <a:txBody>
                    <a:bodyPr/>
                    <a:lstStyle/>
                    <a:p>
                      <a:pPr>
                        <a:lnSpc>
                          <a:spcPct val="150000"/>
                        </a:lnSpc>
                        <a:spcBef>
                          <a:spcPts val="600"/>
                        </a:spcBef>
                        <a:spcAft>
                          <a:spcPts val="600"/>
                        </a:spcAft>
                      </a:pPr>
                      <a:r>
                        <a:rPr lang="zh-CN" altLang="en-US" sz="2000" b="0" dirty="0">
                          <a:latin typeface="Microsoft YaHei" panose="020B0503020204020204" pitchFamily="34" charset="-122"/>
                          <a:ea typeface="Microsoft YaHei" panose="020B0503020204020204" pitchFamily="34" charset="-122"/>
                        </a:rPr>
                        <a:t>单  位</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5B307E"/>
                    </a:solidFill>
                  </a:tcPr>
                </a:tc>
                <a:tc>
                  <a:txBody>
                    <a:bodyPr/>
                    <a:lstStyle/>
                    <a:p>
                      <a:pPr>
                        <a:lnSpc>
                          <a:spcPct val="150000"/>
                        </a:lnSpc>
                        <a:spcBef>
                          <a:spcPts val="600"/>
                        </a:spcBef>
                        <a:spcAft>
                          <a:spcPts val="600"/>
                        </a:spcAft>
                      </a:pPr>
                      <a:r>
                        <a:rPr lang="zh-CN" altLang="en-US" sz="2000" b="0" dirty="0">
                          <a:latin typeface="Microsoft YaHei" panose="020B0503020204020204" pitchFamily="34" charset="-122"/>
                          <a:ea typeface="Microsoft YaHei" panose="020B0503020204020204" pitchFamily="34" charset="-122"/>
                        </a:rPr>
                        <a:t>贡献内容</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5B307E"/>
                    </a:solidFill>
                  </a:tcPr>
                </a:tc>
                <a:extLst>
                  <a:ext uri="{0D108BD9-81ED-4DB2-BD59-A6C34878D82A}">
                    <a16:rowId xmlns:a16="http://schemas.microsoft.com/office/drawing/2014/main" val="1038575499"/>
                  </a:ext>
                </a:extLst>
              </a:tr>
              <a:tr h="536340">
                <a:tc>
                  <a:txBody>
                    <a:bodyPr/>
                    <a:lstStyle/>
                    <a:p>
                      <a:pPr>
                        <a:lnSpc>
                          <a:spcPct val="150000"/>
                        </a:lnSpc>
                        <a:spcBef>
                          <a:spcPts val="600"/>
                        </a:spcBef>
                        <a:spcAft>
                          <a:spcPts val="600"/>
                        </a:spcAft>
                      </a:pPr>
                      <a:r>
                        <a:rPr lang="zh-CN" altLang="en-US" sz="2000" b="0" dirty="0">
                          <a:latin typeface="Microsoft YaHei" panose="020B0503020204020204" pitchFamily="34" charset="-122"/>
                          <a:ea typeface="Microsoft YaHei" panose="020B0503020204020204" pitchFamily="34" charset="-122"/>
                        </a:rPr>
                        <a:t>华蓓</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tc>
                  <a:txBody>
                    <a:bodyPr/>
                    <a:lstStyle/>
                    <a:p>
                      <a:pPr>
                        <a:lnSpc>
                          <a:spcPct val="150000"/>
                        </a:lnSpc>
                        <a:spcBef>
                          <a:spcPts val="600"/>
                        </a:spcBef>
                        <a:spcAft>
                          <a:spcPts val="600"/>
                        </a:spcAft>
                      </a:pPr>
                      <a:r>
                        <a:rPr lang="zh-CN" altLang="en-US" sz="2000" b="0" dirty="0">
                          <a:latin typeface="Microsoft YaHei" panose="020B0503020204020204" pitchFamily="34" charset="-122"/>
                          <a:ea typeface="Microsoft YaHei" panose="020B0503020204020204" pitchFamily="34" charset="-122"/>
                        </a:rPr>
                        <a:t>中国科学技术大学</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600"/>
                        </a:spcBef>
                        <a:spcAft>
                          <a:spcPts val="600"/>
                        </a:spcAft>
                        <a:buClrTx/>
                        <a:buSzTx/>
                        <a:buFontTx/>
                        <a:buNone/>
                        <a:tabLst/>
                        <a:defRPr/>
                      </a:pPr>
                      <a:r>
                        <a:rPr lang="en-US" altLang="zh-CN" sz="2000" b="0" dirty="0">
                          <a:latin typeface="Microsoft YaHei" panose="020B0503020204020204" pitchFamily="34" charset="-122"/>
                          <a:ea typeface="Microsoft YaHei" panose="020B0503020204020204" pitchFamily="34" charset="-122"/>
                        </a:rPr>
                        <a:t>6.1，6.3-6.7，6.8.3-6.8.4，6.9.1</a:t>
                      </a:r>
                      <a:endParaRPr lang="zh-CN" altLang="en-US" sz="2000" b="0" dirty="0">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extLst>
                  <a:ext uri="{0D108BD9-81ED-4DB2-BD59-A6C34878D82A}">
                    <a16:rowId xmlns:a16="http://schemas.microsoft.com/office/drawing/2014/main" val="3510874693"/>
                  </a:ext>
                </a:extLst>
              </a:tr>
              <a:tr h="536340">
                <a:tc>
                  <a:txBody>
                    <a:bodyPr/>
                    <a:lstStyle/>
                    <a:p>
                      <a:pPr marL="0" marR="0" lvl="0" indent="0" algn="l" defTabSz="914400" rtl="0" eaLnBrk="1" fontAlgn="auto" latinLnBrk="0" hangingPunct="1">
                        <a:lnSpc>
                          <a:spcPct val="150000"/>
                        </a:lnSpc>
                        <a:spcBef>
                          <a:spcPts val="600"/>
                        </a:spcBef>
                        <a:spcAft>
                          <a:spcPts val="600"/>
                        </a:spcAft>
                        <a:buClrTx/>
                        <a:buSzTx/>
                        <a:buFontTx/>
                        <a:buNone/>
                        <a:tabLst/>
                        <a:defRPr/>
                      </a:pPr>
                      <a:r>
                        <a:rPr lang="zh-CN" altLang="en-US" sz="2000" b="0" dirty="0">
                          <a:latin typeface="Microsoft YaHei" panose="020B0503020204020204" pitchFamily="34" charset="-122"/>
                          <a:ea typeface="Microsoft YaHei" panose="020B0503020204020204" pitchFamily="34" charset="-122"/>
                        </a:rPr>
                        <a:t>李沁</a:t>
                      </a:r>
                      <a:endParaRPr lang="en-US" altLang="zh-CN" sz="2000" b="0" dirty="0">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marL="0" marR="0" lvl="0" indent="0" algn="l" defTabSz="914400" rtl="0" eaLnBrk="1" fontAlgn="auto" latinLnBrk="0" hangingPunct="1">
                        <a:lnSpc>
                          <a:spcPct val="150000"/>
                        </a:lnSpc>
                        <a:spcBef>
                          <a:spcPts val="600"/>
                        </a:spcBef>
                        <a:spcAft>
                          <a:spcPts val="600"/>
                        </a:spcAft>
                        <a:buClrTx/>
                        <a:buSzTx/>
                        <a:buFontTx/>
                        <a:buNone/>
                        <a:tabLst/>
                        <a:defRPr/>
                      </a:pPr>
                      <a:r>
                        <a:rPr lang="zh-CN" altLang="en-US" sz="2000" b="0" dirty="0">
                          <a:latin typeface="Microsoft YaHei" panose="020B0503020204020204" pitchFamily="34" charset="-122"/>
                          <a:ea typeface="Microsoft YaHei" panose="020B0503020204020204" pitchFamily="34" charset="-122"/>
                        </a:rPr>
                        <a:t>安徽工业大学</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marL="0" marR="0" lvl="0" indent="0" algn="l" defTabSz="914400" rtl="0" eaLnBrk="1" fontAlgn="auto" latinLnBrk="0" hangingPunct="1">
                        <a:lnSpc>
                          <a:spcPct val="150000"/>
                        </a:lnSpc>
                        <a:spcBef>
                          <a:spcPts val="600"/>
                        </a:spcBef>
                        <a:spcAft>
                          <a:spcPts val="600"/>
                        </a:spcAft>
                        <a:buClrTx/>
                        <a:buSzTx/>
                        <a:buFontTx/>
                        <a:buNone/>
                        <a:tabLst/>
                        <a:defRPr/>
                      </a:pPr>
                      <a:r>
                        <a:rPr lang="en-US" altLang="zh-CN" sz="2000" b="0" dirty="0">
                          <a:latin typeface="Microsoft YaHei" panose="020B0503020204020204" pitchFamily="34" charset="-122"/>
                          <a:ea typeface="Microsoft YaHei" panose="020B0503020204020204" pitchFamily="34" charset="-122"/>
                        </a:rPr>
                        <a:t>6.2，6.8.1-6.8.2</a:t>
                      </a:r>
                      <a:endParaRPr lang="zh-CN" altLang="en-US" sz="2000" b="0" dirty="0">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extLst>
                  <a:ext uri="{0D108BD9-81ED-4DB2-BD59-A6C34878D82A}">
                    <a16:rowId xmlns:a16="http://schemas.microsoft.com/office/drawing/2014/main" val="1484616782"/>
                  </a:ext>
                </a:extLst>
              </a:tr>
              <a:tr h="536340">
                <a:tc>
                  <a:txBody>
                    <a:bodyPr/>
                    <a:lstStyle/>
                    <a:p>
                      <a:pPr>
                        <a:lnSpc>
                          <a:spcPct val="150000"/>
                        </a:lnSpc>
                        <a:spcBef>
                          <a:spcPts val="600"/>
                        </a:spcBef>
                        <a:spcAft>
                          <a:spcPts val="600"/>
                        </a:spcAft>
                      </a:pPr>
                      <a:r>
                        <a:rPr lang="zh-CN" altLang="en-US" sz="2000" b="0" dirty="0">
                          <a:latin typeface="Microsoft YaHei" panose="020B0503020204020204" pitchFamily="34" charset="-122"/>
                          <a:ea typeface="Microsoft YaHei" panose="020B0503020204020204" pitchFamily="34" charset="-122"/>
                        </a:rPr>
                        <a:t>崔勇</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marL="0" marR="0" lvl="0" indent="0" algn="l" defTabSz="914400" rtl="0" eaLnBrk="1" fontAlgn="auto" latinLnBrk="0" hangingPunct="1">
                        <a:lnSpc>
                          <a:spcPct val="150000"/>
                        </a:lnSpc>
                        <a:spcBef>
                          <a:spcPts val="600"/>
                        </a:spcBef>
                        <a:spcAft>
                          <a:spcPts val="600"/>
                        </a:spcAft>
                        <a:buClrTx/>
                        <a:buSzTx/>
                        <a:buFontTx/>
                        <a:buNone/>
                        <a:tabLst/>
                        <a:defRPr/>
                      </a:pPr>
                      <a:r>
                        <a:rPr lang="zh-CN" altLang="en-US" sz="2000" b="0" dirty="0">
                          <a:latin typeface="Microsoft YaHei" panose="020B0503020204020204" pitchFamily="34" charset="-122"/>
                          <a:ea typeface="Microsoft YaHei" panose="020B0503020204020204" pitchFamily="34" charset="-122"/>
                        </a:rPr>
                        <a:t>清华大学</a:t>
                      </a:r>
                      <a:endParaRPr lang="en-US" altLang="zh-CN" sz="2000" b="0" dirty="0">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marL="0" marR="0" lvl="0" indent="0" algn="l" defTabSz="914400" rtl="0" eaLnBrk="1" fontAlgn="auto" latinLnBrk="0" hangingPunct="1">
                        <a:lnSpc>
                          <a:spcPct val="150000"/>
                        </a:lnSpc>
                        <a:spcBef>
                          <a:spcPts val="600"/>
                        </a:spcBef>
                        <a:spcAft>
                          <a:spcPts val="600"/>
                        </a:spcAft>
                        <a:buClrTx/>
                        <a:buSzTx/>
                        <a:buFontTx/>
                        <a:buNone/>
                        <a:tabLst/>
                        <a:defRPr/>
                      </a:pPr>
                      <a:r>
                        <a:rPr lang="en-US" altLang="zh-CN" sz="2000" b="0" dirty="0">
                          <a:latin typeface="Microsoft YaHei" panose="020B0503020204020204" pitchFamily="34" charset="-122"/>
                          <a:ea typeface="Microsoft YaHei" panose="020B0503020204020204" pitchFamily="34" charset="-122"/>
                        </a:rPr>
                        <a:t>6.9.2</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extLst>
                  <a:ext uri="{0D108BD9-81ED-4DB2-BD59-A6C34878D82A}">
                    <a16:rowId xmlns:a16="http://schemas.microsoft.com/office/drawing/2014/main" val="2103929617"/>
                  </a:ext>
                </a:extLst>
              </a:tr>
            </a:tbl>
          </a:graphicData>
        </a:graphic>
      </p:graphicFrame>
      <p:sp>
        <p:nvSpPr>
          <p:cNvPr id="4" name="灯片编号占位符 3">
            <a:extLst>
              <a:ext uri="{FF2B5EF4-FFF2-40B4-BE49-F238E27FC236}">
                <a16:creationId xmlns:a16="http://schemas.microsoft.com/office/drawing/2014/main" id="{B18BFDFB-CDAC-1945-9D6C-3FB9DEA51A12}"/>
              </a:ext>
            </a:extLst>
          </p:cNvPr>
          <p:cNvSpPr>
            <a:spLocks noGrp="1"/>
          </p:cNvSpPr>
          <p:nvPr>
            <p:ph type="sldNum" sz="quarter" idx="12"/>
          </p:nvPr>
        </p:nvSpPr>
        <p:spPr/>
        <p:txBody>
          <a:bodyPr/>
          <a:lstStyle/>
          <a:p>
            <a:fld id="{8D4D1E41-7A09-AB4A-A4E1-09765ADA2698}" type="slidenum">
              <a:rPr kumimoji="1" lang="zh-CN" altLang="en-US" smtClean="0"/>
              <a:t>183</a:t>
            </a:fld>
            <a:endParaRPr kumimoji="1" lang="zh-CN" altLang="en-US" dirty="0"/>
          </a:p>
        </p:txBody>
      </p:sp>
      <p:sp>
        <p:nvSpPr>
          <p:cNvPr id="5" name="矩形 4">
            <a:extLst>
              <a:ext uri="{FF2B5EF4-FFF2-40B4-BE49-F238E27FC236}">
                <a16:creationId xmlns:a16="http://schemas.microsoft.com/office/drawing/2014/main" id="{5CF2531F-875A-9B47-850B-CD704BD8935E}"/>
              </a:ext>
            </a:extLst>
          </p:cNvPr>
          <p:cNvSpPr/>
          <p:nvPr/>
        </p:nvSpPr>
        <p:spPr>
          <a:xfrm>
            <a:off x="1121979" y="3834827"/>
            <a:ext cx="10231821" cy="2323713"/>
          </a:xfrm>
          <a:prstGeom prst="rect">
            <a:avLst/>
          </a:prstGeom>
          <a:ln>
            <a:solidFill>
              <a:srgbClr val="5B307E"/>
            </a:solidFill>
          </a:ln>
        </p:spPr>
        <p:txBody>
          <a:bodyPr wrap="square">
            <a:spAutoFit/>
          </a:bodyPr>
          <a:lstStyle/>
          <a:p>
            <a:pPr>
              <a:spcBef>
                <a:spcPts val="100"/>
              </a:spcBef>
            </a:pPr>
            <a:r>
              <a:rPr lang="zh-CN" altLang="en-US" sz="2000" dirty="0">
                <a:solidFill>
                  <a:srgbClr val="000000"/>
                </a:solidFill>
                <a:latin typeface="微软雅黑" panose="020B0503020204020204" pitchFamily="34" charset="-122"/>
                <a:ea typeface="微软雅黑" panose="020B0503020204020204" pitchFamily="34" charset="-122"/>
              </a:rPr>
              <a:t>参考教材：</a:t>
            </a:r>
            <a:endParaRPr lang="en-US" altLang="zh-CN" sz="2000" dirty="0">
              <a:solidFill>
                <a:srgbClr val="000000"/>
              </a:solidFill>
              <a:latin typeface="微软雅黑" panose="020B0503020204020204" pitchFamily="34" charset="-122"/>
              <a:ea typeface="微软雅黑" panose="020B0503020204020204" pitchFamily="34" charset="-122"/>
            </a:endParaRPr>
          </a:p>
          <a:p>
            <a:pPr>
              <a:spcBef>
                <a:spcPts val="100"/>
              </a:spcBef>
            </a:pPr>
            <a:r>
              <a:rPr lang="en-US" altLang="zh-CN" sz="2000" dirty="0">
                <a:solidFill>
                  <a:srgbClr val="000000"/>
                </a:solidFill>
                <a:latin typeface="微软雅黑" panose="020B0503020204020204" pitchFamily="34" charset="-122"/>
                <a:ea typeface="微软雅黑" panose="020B0503020204020204" pitchFamily="34" charset="-122"/>
              </a:rPr>
              <a:t>[1]</a:t>
            </a:r>
            <a:r>
              <a:rPr lang="en-US" altLang="en-US" sz="2000" dirty="0">
                <a:latin typeface="微软雅黑" panose="020B0503020204020204" pitchFamily="34" charset="-122"/>
                <a:ea typeface="微软雅黑" panose="020B0503020204020204" pitchFamily="34" charset="-122"/>
              </a:rPr>
              <a:t> Jim Kurose, Keith Ross,</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计算机网络：自顶向下方法</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第</a:t>
            </a:r>
            <a:r>
              <a:rPr lang="en-US" altLang="zh-CN" sz="2000" dirty="0">
                <a:solidFill>
                  <a:srgbClr val="000000"/>
                </a:solidFill>
                <a:latin typeface="微软雅黑" panose="020B0503020204020204" pitchFamily="34" charset="-122"/>
                <a:ea typeface="微软雅黑" panose="020B0503020204020204" pitchFamily="34" charset="-122"/>
              </a:rPr>
              <a:t>7</a:t>
            </a:r>
            <a:r>
              <a:rPr lang="zh-CN" altLang="en-US" sz="2000" dirty="0">
                <a:solidFill>
                  <a:srgbClr val="000000"/>
                </a:solidFill>
                <a:latin typeface="微软雅黑" panose="020B0503020204020204" pitchFamily="34" charset="-122"/>
                <a:ea typeface="微软雅黑" panose="020B0503020204020204" pitchFamily="34" charset="-122"/>
              </a:rPr>
              <a:t>版</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，机械工业出版</a:t>
            </a:r>
            <a:endParaRPr lang="en-US" altLang="zh-CN" sz="2000" dirty="0">
              <a:solidFill>
                <a:srgbClr val="000000"/>
              </a:solidFill>
              <a:latin typeface="微软雅黑" panose="020B0503020204020204" pitchFamily="34" charset="-122"/>
              <a:ea typeface="微软雅黑" panose="020B0503020204020204" pitchFamily="34" charset="-122"/>
            </a:endParaRPr>
          </a:p>
          <a:p>
            <a:pPr>
              <a:spcBef>
                <a:spcPts val="100"/>
              </a:spcBef>
            </a:pPr>
            <a:r>
              <a:rPr lang="en-US" altLang="zh-CN" sz="2000" dirty="0">
                <a:solidFill>
                  <a:srgbClr val="000000"/>
                </a:solidFill>
                <a:latin typeface="微软雅黑" panose="020B0503020204020204" pitchFamily="34" charset="-122"/>
                <a:ea typeface="微软雅黑" panose="020B0503020204020204" pitchFamily="34" charset="-122"/>
              </a:rPr>
              <a:t>     </a:t>
            </a:r>
            <a:r>
              <a:rPr lang="zh-CN" altLang="en-US" sz="2000" dirty="0">
                <a:solidFill>
                  <a:srgbClr val="000000"/>
                </a:solidFill>
                <a:latin typeface="微软雅黑" panose="020B0503020204020204" pitchFamily="34" charset="-122"/>
                <a:ea typeface="微软雅黑" panose="020B0503020204020204" pitchFamily="34" charset="-122"/>
              </a:rPr>
              <a:t>社，</a:t>
            </a:r>
            <a:r>
              <a:rPr lang="en-US" altLang="zh-CN" sz="2000" dirty="0">
                <a:solidFill>
                  <a:srgbClr val="000000"/>
                </a:solidFill>
                <a:latin typeface="微软雅黑" panose="020B0503020204020204" pitchFamily="34" charset="-122"/>
                <a:ea typeface="微软雅黑" panose="020B0503020204020204" pitchFamily="34" charset="-122"/>
              </a:rPr>
              <a:t>2018.6</a:t>
            </a:r>
            <a:endParaRPr lang="zh-CN" altLang="en-US" sz="2000" dirty="0">
              <a:latin typeface="微软雅黑" panose="020B0503020204020204" pitchFamily="34" charset="-122"/>
              <a:ea typeface="微软雅黑" panose="020B0503020204020204" pitchFamily="34" charset="-122"/>
            </a:endParaRPr>
          </a:p>
          <a:p>
            <a:pPr>
              <a:spcBef>
                <a:spcPts val="100"/>
              </a:spcBef>
            </a:pPr>
            <a:r>
              <a:rPr lang="en-US" altLang="zh-CN" sz="2000" dirty="0">
                <a:solidFill>
                  <a:srgbClr val="000000"/>
                </a:solidFill>
                <a:latin typeface="微软雅黑" panose="020B0503020204020204" pitchFamily="34" charset="-122"/>
                <a:ea typeface="微软雅黑" panose="020B0503020204020204" pitchFamily="34" charset="-122"/>
              </a:rPr>
              <a:t>[2] Tanenbaum, </a:t>
            </a:r>
            <a:r>
              <a:rPr lang="en-US" altLang="zh-CN" sz="2000" dirty="0" err="1">
                <a:solidFill>
                  <a:srgbClr val="000000"/>
                </a:solidFill>
                <a:latin typeface="微软雅黑" panose="020B0503020204020204" pitchFamily="34" charset="-122"/>
                <a:ea typeface="微软雅黑" panose="020B0503020204020204" pitchFamily="34" charset="-122"/>
              </a:rPr>
              <a:t>Wetherall</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计算机网络</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（第</a:t>
            </a:r>
            <a:r>
              <a:rPr lang="en-US" altLang="zh-CN" sz="2000" dirty="0">
                <a:solidFill>
                  <a:srgbClr val="000000"/>
                </a:solidFill>
                <a:latin typeface="微软雅黑" panose="020B0503020204020204" pitchFamily="34" charset="-122"/>
                <a:ea typeface="微软雅黑" panose="020B0503020204020204" pitchFamily="34" charset="-122"/>
              </a:rPr>
              <a:t>5</a:t>
            </a:r>
            <a:r>
              <a:rPr lang="zh-CN" altLang="en-US" sz="2000" dirty="0">
                <a:solidFill>
                  <a:srgbClr val="000000"/>
                </a:solidFill>
                <a:latin typeface="微软雅黑" panose="020B0503020204020204" pitchFamily="34" charset="-122"/>
                <a:ea typeface="微软雅黑" panose="020B0503020204020204" pitchFamily="34" charset="-122"/>
              </a:rPr>
              <a:t>版），清华大学出版社，</a:t>
            </a:r>
            <a:r>
              <a:rPr lang="en-US" altLang="zh-CN" sz="2000" dirty="0">
                <a:solidFill>
                  <a:srgbClr val="000000"/>
                </a:solidFill>
                <a:latin typeface="微软雅黑" panose="020B0503020204020204" pitchFamily="34" charset="-122"/>
                <a:ea typeface="微软雅黑" panose="020B0503020204020204" pitchFamily="34" charset="-122"/>
              </a:rPr>
              <a:t>2012.3</a:t>
            </a:r>
            <a:endParaRPr lang="zh-CN" altLang="en-US" sz="2000" dirty="0">
              <a:latin typeface="微软雅黑" panose="020B0503020204020204" pitchFamily="34" charset="-122"/>
              <a:ea typeface="微软雅黑" panose="020B0503020204020204" pitchFamily="34" charset="-122"/>
            </a:endParaRPr>
          </a:p>
          <a:p>
            <a:pPr>
              <a:spcBef>
                <a:spcPts val="100"/>
              </a:spcBef>
            </a:pPr>
            <a:r>
              <a:rPr lang="en-US" altLang="zh-CN" sz="2000" dirty="0">
                <a:solidFill>
                  <a:srgbClr val="000000"/>
                </a:solidFill>
                <a:latin typeface="微软雅黑" panose="020B0503020204020204" pitchFamily="34" charset="-122"/>
                <a:ea typeface="微软雅黑" panose="020B0503020204020204" pitchFamily="34" charset="-122"/>
              </a:rPr>
              <a:t>[3] </a:t>
            </a:r>
            <a:r>
              <a:rPr lang="zh-CN" altLang="en-US" sz="2000" dirty="0">
                <a:solidFill>
                  <a:srgbClr val="000000"/>
                </a:solidFill>
                <a:latin typeface="微软雅黑" panose="020B0503020204020204" pitchFamily="34" charset="-122"/>
                <a:ea typeface="微软雅黑" panose="020B0503020204020204" pitchFamily="34" charset="-122"/>
              </a:rPr>
              <a:t>谢希仁，</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计算机网络</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（第</a:t>
            </a:r>
            <a:r>
              <a:rPr lang="en-US" altLang="zh-CN" sz="2000" dirty="0">
                <a:solidFill>
                  <a:srgbClr val="000000"/>
                </a:solidFill>
                <a:latin typeface="微软雅黑" panose="020B0503020204020204" pitchFamily="34" charset="-122"/>
                <a:ea typeface="微软雅黑" panose="020B0503020204020204" pitchFamily="34" charset="-122"/>
              </a:rPr>
              <a:t>7</a:t>
            </a:r>
            <a:r>
              <a:rPr lang="zh-CN" altLang="en-US" sz="2000" dirty="0">
                <a:solidFill>
                  <a:srgbClr val="000000"/>
                </a:solidFill>
                <a:latin typeface="微软雅黑" panose="020B0503020204020204" pitchFamily="34" charset="-122"/>
                <a:ea typeface="微软雅黑" panose="020B0503020204020204" pitchFamily="34" charset="-122"/>
              </a:rPr>
              <a:t>版），电子工业出版社，</a:t>
            </a:r>
            <a:r>
              <a:rPr lang="en-US" altLang="zh-CN" sz="2000" dirty="0">
                <a:solidFill>
                  <a:srgbClr val="000000"/>
                </a:solidFill>
                <a:latin typeface="微软雅黑" panose="020B0503020204020204" pitchFamily="34" charset="-122"/>
                <a:ea typeface="微软雅黑" panose="020B0503020204020204" pitchFamily="34" charset="-122"/>
              </a:rPr>
              <a:t>2017.10</a:t>
            </a:r>
            <a:endParaRPr lang="zh-CN" altLang="en-US" sz="2000" dirty="0">
              <a:latin typeface="微软雅黑" panose="020B0503020204020204" pitchFamily="34" charset="-122"/>
              <a:ea typeface="微软雅黑" panose="020B0503020204020204" pitchFamily="34" charset="-122"/>
            </a:endParaRPr>
          </a:p>
          <a:p>
            <a:pPr>
              <a:spcBef>
                <a:spcPts val="100"/>
              </a:spcBef>
            </a:pPr>
            <a:r>
              <a:rPr lang="en-US" altLang="zh-CN" sz="2000" dirty="0">
                <a:solidFill>
                  <a:srgbClr val="000000"/>
                </a:solidFill>
                <a:latin typeface="微软雅黑" panose="020B0503020204020204" pitchFamily="34" charset="-122"/>
                <a:ea typeface="微软雅黑" panose="020B0503020204020204" pitchFamily="34" charset="-122"/>
              </a:rPr>
              <a:t>[4] </a:t>
            </a:r>
            <a:r>
              <a:rPr lang="zh-CN" altLang="en-US" sz="2000" dirty="0">
                <a:solidFill>
                  <a:srgbClr val="000000"/>
                </a:solidFill>
                <a:latin typeface="微软雅黑" panose="020B0503020204020204" pitchFamily="34" charset="-122"/>
                <a:ea typeface="微软雅黑" panose="020B0503020204020204" pitchFamily="34" charset="-122"/>
              </a:rPr>
              <a:t>徐敬东，张建忠，</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计算机网络</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（第</a:t>
            </a:r>
            <a:r>
              <a:rPr lang="en-US" altLang="zh-CN" sz="2000" dirty="0">
                <a:solidFill>
                  <a:srgbClr val="000000"/>
                </a:solidFill>
                <a:latin typeface="微软雅黑" panose="020B0503020204020204" pitchFamily="34" charset="-122"/>
                <a:ea typeface="微软雅黑" panose="020B0503020204020204" pitchFamily="34" charset="-122"/>
              </a:rPr>
              <a:t>3</a:t>
            </a:r>
            <a:r>
              <a:rPr lang="zh-CN" altLang="en-US" sz="2000" dirty="0">
                <a:solidFill>
                  <a:srgbClr val="000000"/>
                </a:solidFill>
                <a:latin typeface="微软雅黑" panose="020B0503020204020204" pitchFamily="34" charset="-122"/>
                <a:ea typeface="微软雅黑" panose="020B0503020204020204" pitchFamily="34" charset="-122"/>
              </a:rPr>
              <a:t>版），清华大学出版社，</a:t>
            </a:r>
            <a:r>
              <a:rPr lang="en-US" altLang="zh-CN" sz="2000" dirty="0">
                <a:solidFill>
                  <a:srgbClr val="000000"/>
                </a:solidFill>
                <a:latin typeface="微软雅黑" panose="020B0503020204020204" pitchFamily="34" charset="-122"/>
                <a:ea typeface="微软雅黑" panose="020B0503020204020204" pitchFamily="34" charset="-122"/>
              </a:rPr>
              <a:t>2013.6</a:t>
            </a:r>
          </a:p>
          <a:p>
            <a:pPr>
              <a:spcBef>
                <a:spcPts val="100"/>
              </a:spcBef>
            </a:pPr>
            <a:r>
              <a:rPr lang="zh-CN" altLang="en-US" sz="2000" dirty="0">
                <a:solidFill>
                  <a:srgbClr val="C00000"/>
                </a:solidFill>
                <a:latin typeface="微软雅黑" panose="020B0503020204020204" pitchFamily="34" charset="-122"/>
                <a:ea typeface="微软雅黑" panose="020B0503020204020204" pitchFamily="34" charset="-122"/>
              </a:rPr>
              <a:t>特别致谢：本章课件（</a:t>
            </a:r>
            <a:r>
              <a:rPr lang="en-US" altLang="zh-CN" sz="2000" dirty="0">
                <a:solidFill>
                  <a:srgbClr val="C00000"/>
                </a:solidFill>
                <a:latin typeface="微软雅黑" panose="020B0503020204020204" pitchFamily="34" charset="-122"/>
                <a:ea typeface="微软雅黑" panose="020B0503020204020204" pitchFamily="34" charset="-122"/>
              </a:rPr>
              <a:t>6.1-6.7</a:t>
            </a:r>
            <a:r>
              <a:rPr lang="zh-CN" altLang="en-US" sz="2000" dirty="0">
                <a:solidFill>
                  <a:srgbClr val="C00000"/>
                </a:solidFill>
                <a:latin typeface="微软雅黑" panose="020B0503020204020204" pitchFamily="34" charset="-122"/>
                <a:ea typeface="微软雅黑" panose="020B0503020204020204" pitchFamily="34" charset="-122"/>
              </a:rPr>
              <a:t>）主要改编自</a:t>
            </a:r>
            <a:r>
              <a:rPr lang="en-US" altLang="zh-CN" sz="2000" dirty="0">
                <a:solidFill>
                  <a:srgbClr val="C00000"/>
                </a:solidFill>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计算机网络：自顶向下方法</a:t>
            </a:r>
            <a:r>
              <a:rPr lang="en-US" altLang="zh-CN" sz="2000" dirty="0">
                <a:solidFill>
                  <a:srgbClr val="C00000"/>
                </a:solidFill>
                <a:latin typeface="微软雅黑" panose="020B0503020204020204" pitchFamily="34" charset="-122"/>
                <a:ea typeface="微软雅黑" panose="020B0503020204020204" pitchFamily="34" charset="-122"/>
              </a:rPr>
              <a:t>》公开的</a:t>
            </a:r>
            <a:r>
              <a:rPr lang="zh-CN" altLang="en-US" sz="2000" dirty="0">
                <a:solidFill>
                  <a:srgbClr val="C00000"/>
                </a:solidFill>
                <a:latin typeface="微软雅黑" panose="020B0503020204020204" pitchFamily="34" charset="-122"/>
                <a:ea typeface="微软雅黑" panose="020B0503020204020204" pitchFamily="34" charset="-122"/>
              </a:rPr>
              <a:t>课件</a:t>
            </a:r>
            <a:endParaRPr lang="zh-CN" altLang="en-US" sz="2000" dirty="0">
              <a:solidFill>
                <a:srgbClr val="C00000"/>
              </a:solidFill>
              <a:effectLst/>
              <a:latin typeface="微软雅黑" panose="020B0503020204020204" pitchFamily="34" charset="-122"/>
              <a:ea typeface="微软雅黑" panose="020B0503020204020204" pitchFamily="34" charset="-122"/>
            </a:endParaRPr>
          </a:p>
        </p:txBody>
      </p:sp>
      <p:sp>
        <p:nvSpPr>
          <p:cNvPr id="7"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  </a:t>
            </a:r>
            <a:r>
              <a:rPr kumimoji="1" lang="zh-CN" altLang="en-US" dirty="0"/>
              <a:t>传输层</a:t>
            </a:r>
            <a:r>
              <a:rPr kumimoji="1" lang="en-US" altLang="zh-CN" dirty="0"/>
              <a:t> </a:t>
            </a:r>
            <a:endParaRPr kumimoji="1" lang="zh-CN" altLang="en-US" dirty="0"/>
          </a:p>
        </p:txBody>
      </p:sp>
    </p:spTree>
    <p:extLst>
      <p:ext uri="{BB962C8B-B14F-4D97-AF65-F5344CB8AC3E}">
        <p14:creationId xmlns:p14="http://schemas.microsoft.com/office/powerpoint/2010/main" val="413257425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2CA5CD2C-7713-D94F-9C1D-BFA2CBA4E738}"/>
              </a:ext>
            </a:extLst>
          </p:cNvPr>
          <p:cNvSpPr/>
          <p:nvPr/>
        </p:nvSpPr>
        <p:spPr>
          <a:xfrm>
            <a:off x="529460" y="3469101"/>
            <a:ext cx="11245814" cy="638081"/>
          </a:xfrm>
          <a:prstGeom prst="rect">
            <a:avLst/>
          </a:prstGeom>
          <a:solidFill>
            <a:srgbClr val="FB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500E9E17-6C1F-6542-9F91-9D253C1DF1C9}"/>
              </a:ext>
            </a:extLst>
          </p:cNvPr>
          <p:cNvSpPr>
            <a:spLocks noGrp="1"/>
          </p:cNvSpPr>
          <p:nvPr>
            <p:ph type="title"/>
          </p:nvPr>
        </p:nvSpPr>
        <p:spPr/>
        <p:txBody>
          <a:bodyPr/>
          <a:lstStyle/>
          <a:p>
            <a:r>
              <a:rPr kumimoji="1" lang="zh-CN" altLang="en-US" dirty="0"/>
              <a:t>致谢社区本章贡献者</a:t>
            </a:r>
          </a:p>
        </p:txBody>
      </p:sp>
      <p:sp>
        <p:nvSpPr>
          <p:cNvPr id="5" name="矩形 4">
            <a:extLst>
              <a:ext uri="{FF2B5EF4-FFF2-40B4-BE49-F238E27FC236}">
                <a16:creationId xmlns:a16="http://schemas.microsoft.com/office/drawing/2014/main" id="{6DB0C808-CD59-CF44-B70A-EE6BD3846CE3}"/>
              </a:ext>
            </a:extLst>
          </p:cNvPr>
          <p:cNvSpPr/>
          <p:nvPr/>
        </p:nvSpPr>
        <p:spPr>
          <a:xfrm>
            <a:off x="18773" y="3409985"/>
            <a:ext cx="12192000" cy="2062228"/>
          </a:xfrm>
          <a:prstGeom prst="rect">
            <a:avLst/>
          </a:prstGeom>
          <a:noFill/>
        </p:spPr>
        <p:txBody>
          <a:bodyPr wrap="square" rtlCol="0">
            <a:spAutoFit/>
          </a:bodyPr>
          <a:lstStyle/>
          <a:p>
            <a:pPr algn="ctr"/>
            <a:endParaRPr kumimoji="1" lang="zh-CN" altLang="en-US" sz="1600" b="1">
              <a:solidFill>
                <a:schemeClr val="bg1">
                  <a:lumMod val="50000"/>
                </a:schemeClr>
              </a:solidFill>
            </a:endParaRPr>
          </a:p>
        </p:txBody>
      </p:sp>
      <p:sp>
        <p:nvSpPr>
          <p:cNvPr id="25" name="圆角矩形 24">
            <a:extLst>
              <a:ext uri="{FF2B5EF4-FFF2-40B4-BE49-F238E27FC236}">
                <a16:creationId xmlns:a16="http://schemas.microsoft.com/office/drawing/2014/main" id="{8A5D21B5-70BD-474B-B7A8-8CE03409AEDA}"/>
              </a:ext>
            </a:extLst>
          </p:cNvPr>
          <p:cNvSpPr/>
          <p:nvPr/>
        </p:nvSpPr>
        <p:spPr>
          <a:xfrm>
            <a:off x="2077232" y="3030143"/>
            <a:ext cx="1432332"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Microsoft YaHei" panose="020B0503020204020204" pitchFamily="34" charset="-122"/>
                <a:ea typeface="Microsoft YaHei" panose="020B0503020204020204" pitchFamily="34" charset="-122"/>
              </a:rPr>
              <a:t>华蓓</a:t>
            </a:r>
          </a:p>
        </p:txBody>
      </p:sp>
      <p:sp>
        <p:nvSpPr>
          <p:cNvPr id="26" name="圆角矩形 25">
            <a:extLst>
              <a:ext uri="{FF2B5EF4-FFF2-40B4-BE49-F238E27FC236}">
                <a16:creationId xmlns:a16="http://schemas.microsoft.com/office/drawing/2014/main" id="{E46A0393-11FC-A244-9001-D62C815FB696}"/>
              </a:ext>
            </a:extLst>
          </p:cNvPr>
          <p:cNvSpPr/>
          <p:nvPr/>
        </p:nvSpPr>
        <p:spPr>
          <a:xfrm>
            <a:off x="5113006" y="3018820"/>
            <a:ext cx="1432332" cy="408623"/>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95000"/>
                    <a:lumOff val="5000"/>
                  </a:schemeClr>
                </a:solidFill>
                <a:latin typeface="Microsoft YaHei" panose="020B0503020204020204" pitchFamily="34" charset="-122"/>
                <a:ea typeface="Microsoft YaHei" panose="020B0503020204020204" pitchFamily="34" charset="-122"/>
              </a:rPr>
              <a:t>李沁</a:t>
            </a:r>
          </a:p>
        </p:txBody>
      </p:sp>
      <p:sp>
        <p:nvSpPr>
          <p:cNvPr id="32" name="圆角矩形 31">
            <a:extLst>
              <a:ext uri="{FF2B5EF4-FFF2-40B4-BE49-F238E27FC236}">
                <a16:creationId xmlns:a16="http://schemas.microsoft.com/office/drawing/2014/main" id="{A9EB4872-7F00-A848-AE63-D7D3AC4F6CD8}"/>
              </a:ext>
            </a:extLst>
          </p:cNvPr>
          <p:cNvSpPr/>
          <p:nvPr/>
        </p:nvSpPr>
        <p:spPr>
          <a:xfrm>
            <a:off x="8291371" y="3011087"/>
            <a:ext cx="1432332"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Microsoft YaHei" panose="020B0503020204020204" pitchFamily="34" charset="-122"/>
                <a:ea typeface="Microsoft YaHei" panose="020B0503020204020204" pitchFamily="34" charset="-122"/>
              </a:rPr>
              <a:t>崔勇</a:t>
            </a:r>
          </a:p>
        </p:txBody>
      </p:sp>
      <p:sp>
        <p:nvSpPr>
          <p:cNvPr id="31" name="文本框 30">
            <a:extLst>
              <a:ext uri="{FF2B5EF4-FFF2-40B4-BE49-F238E27FC236}">
                <a16:creationId xmlns:a16="http://schemas.microsoft.com/office/drawing/2014/main" id="{06D8B391-BD12-5748-980B-DF48C333F5E5}"/>
              </a:ext>
            </a:extLst>
          </p:cNvPr>
          <p:cNvSpPr txBox="1"/>
          <p:nvPr/>
        </p:nvSpPr>
        <p:spPr>
          <a:xfrm>
            <a:off x="1699077" y="3586855"/>
            <a:ext cx="2332979" cy="369332"/>
          </a:xfrm>
          <a:prstGeom prst="rect">
            <a:avLst/>
          </a:prstGeom>
          <a:noFill/>
        </p:spPr>
        <p:txBody>
          <a:bodyPr wrap="square" rtlCol="0">
            <a:spAutoFit/>
          </a:bodyPr>
          <a:lstStyle/>
          <a:p>
            <a:pPr algn="ctr">
              <a:spcAft>
                <a:spcPts val="300"/>
              </a:spcAft>
            </a:pPr>
            <a:r>
              <a:rPr lang="zh-CN" altLang="en-US" dirty="0">
                <a:solidFill>
                  <a:schemeClr val="tx1">
                    <a:lumMod val="95000"/>
                    <a:lumOff val="5000"/>
                  </a:schemeClr>
                </a:solidFill>
                <a:latin typeface="Microsoft YaHei" panose="020B0503020204020204" pitchFamily="34" charset="-122"/>
                <a:ea typeface="Microsoft YaHei" panose="020B0503020204020204" pitchFamily="34" charset="-122"/>
              </a:rPr>
              <a:t>中国科学技术大学</a:t>
            </a:r>
          </a:p>
        </p:txBody>
      </p:sp>
      <p:sp>
        <p:nvSpPr>
          <p:cNvPr id="34" name="文本框 33">
            <a:extLst>
              <a:ext uri="{FF2B5EF4-FFF2-40B4-BE49-F238E27FC236}">
                <a16:creationId xmlns:a16="http://schemas.microsoft.com/office/drawing/2014/main" id="{AA6CC591-261A-C94A-86C1-4CFC85BCC321}"/>
              </a:ext>
            </a:extLst>
          </p:cNvPr>
          <p:cNvSpPr txBox="1"/>
          <p:nvPr/>
        </p:nvSpPr>
        <p:spPr>
          <a:xfrm>
            <a:off x="5055018" y="3582202"/>
            <a:ext cx="1646281"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Microsoft YaHei" panose="020B0503020204020204" pitchFamily="34" charset="-122"/>
                <a:ea typeface="Microsoft YaHei" panose="020B0503020204020204" pitchFamily="34" charset="-122"/>
              </a:defRPr>
            </a:lvl1pPr>
          </a:lstStyle>
          <a:p>
            <a:r>
              <a:rPr lang="zh-CN" altLang="en-US" sz="1800" dirty="0"/>
              <a:t>安徽工业大学</a:t>
            </a:r>
          </a:p>
        </p:txBody>
      </p:sp>
      <p:sp>
        <p:nvSpPr>
          <p:cNvPr id="35" name="文本框 34">
            <a:extLst>
              <a:ext uri="{FF2B5EF4-FFF2-40B4-BE49-F238E27FC236}">
                <a16:creationId xmlns:a16="http://schemas.microsoft.com/office/drawing/2014/main" id="{40B34EC9-0C72-5349-A262-BB452EE3E81A}"/>
              </a:ext>
            </a:extLst>
          </p:cNvPr>
          <p:cNvSpPr txBox="1"/>
          <p:nvPr/>
        </p:nvSpPr>
        <p:spPr>
          <a:xfrm>
            <a:off x="8193035" y="3581637"/>
            <a:ext cx="1799999"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Microsoft YaHei" panose="020B0503020204020204" pitchFamily="34" charset="-122"/>
                <a:ea typeface="Microsoft YaHei" panose="020B0503020204020204" pitchFamily="34" charset="-122"/>
              </a:defRPr>
            </a:lvl1pPr>
          </a:lstStyle>
          <a:p>
            <a:r>
              <a:rPr lang="zh-CN" altLang="en-US" sz="1800" dirty="0"/>
              <a:t>清华大学</a:t>
            </a:r>
          </a:p>
        </p:txBody>
      </p:sp>
      <p:sp>
        <p:nvSpPr>
          <p:cNvPr id="46" name="矩形 45">
            <a:extLst>
              <a:ext uri="{FF2B5EF4-FFF2-40B4-BE49-F238E27FC236}">
                <a16:creationId xmlns:a16="http://schemas.microsoft.com/office/drawing/2014/main" id="{5CF2531F-875A-9B47-850B-CD704BD8935E}"/>
              </a:ext>
            </a:extLst>
          </p:cNvPr>
          <p:cNvSpPr/>
          <p:nvPr/>
        </p:nvSpPr>
        <p:spPr>
          <a:xfrm>
            <a:off x="529460" y="4266858"/>
            <a:ext cx="11245814" cy="2003112"/>
          </a:xfrm>
          <a:prstGeom prst="rect">
            <a:avLst/>
          </a:prstGeom>
          <a:ln>
            <a:solidFill>
              <a:srgbClr val="5B307E"/>
            </a:solidFill>
          </a:ln>
        </p:spPr>
        <p:txBody>
          <a:bodyPr wrap="square">
            <a:spAutoFit/>
          </a:bodyPr>
          <a:lstStyle/>
          <a:p>
            <a:pPr>
              <a:spcBef>
                <a:spcPts val="100"/>
              </a:spcBef>
            </a:pPr>
            <a:r>
              <a:rPr lang="zh-CN" altLang="en-US" sz="2000" dirty="0">
                <a:solidFill>
                  <a:srgbClr val="000000"/>
                </a:solidFill>
                <a:latin typeface="微软雅黑" panose="020B0503020204020204" pitchFamily="34" charset="-122"/>
                <a:ea typeface="微软雅黑" panose="020B0503020204020204" pitchFamily="34" charset="-122"/>
              </a:rPr>
              <a:t>参考教材：</a:t>
            </a:r>
            <a:endParaRPr lang="en-US" altLang="zh-CN" sz="2000" dirty="0">
              <a:solidFill>
                <a:srgbClr val="000000"/>
              </a:solidFill>
              <a:latin typeface="微软雅黑" panose="020B0503020204020204" pitchFamily="34" charset="-122"/>
              <a:ea typeface="微软雅黑" panose="020B0503020204020204" pitchFamily="34" charset="-122"/>
            </a:endParaRPr>
          </a:p>
          <a:p>
            <a:pPr>
              <a:spcBef>
                <a:spcPts val="100"/>
              </a:spcBef>
            </a:pPr>
            <a:r>
              <a:rPr lang="en-US" altLang="zh-CN" sz="2000" dirty="0">
                <a:solidFill>
                  <a:srgbClr val="000000"/>
                </a:solidFill>
                <a:latin typeface="微软雅黑" panose="020B0503020204020204" pitchFamily="34" charset="-122"/>
                <a:ea typeface="微软雅黑" panose="020B0503020204020204" pitchFamily="34" charset="-122"/>
              </a:rPr>
              <a:t>[1]</a:t>
            </a:r>
            <a:r>
              <a:rPr lang="en-US" altLang="en-US" sz="2000" dirty="0">
                <a:latin typeface="微软雅黑" panose="020B0503020204020204" pitchFamily="34" charset="-122"/>
                <a:ea typeface="微软雅黑" panose="020B0503020204020204" pitchFamily="34" charset="-122"/>
              </a:rPr>
              <a:t> Jim Kurose, Keith Ross,</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计算机网络：自顶向下方法</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第</a:t>
            </a:r>
            <a:r>
              <a:rPr lang="en-US" altLang="zh-CN" sz="2000" dirty="0">
                <a:solidFill>
                  <a:srgbClr val="000000"/>
                </a:solidFill>
                <a:latin typeface="微软雅黑" panose="020B0503020204020204" pitchFamily="34" charset="-122"/>
                <a:ea typeface="微软雅黑" panose="020B0503020204020204" pitchFamily="34" charset="-122"/>
              </a:rPr>
              <a:t>7</a:t>
            </a:r>
            <a:r>
              <a:rPr lang="zh-CN" altLang="en-US" sz="2000" dirty="0">
                <a:solidFill>
                  <a:srgbClr val="000000"/>
                </a:solidFill>
                <a:latin typeface="微软雅黑" panose="020B0503020204020204" pitchFamily="34" charset="-122"/>
                <a:ea typeface="微软雅黑" panose="020B0503020204020204" pitchFamily="34" charset="-122"/>
              </a:rPr>
              <a:t>版</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，机械工业出版社，</a:t>
            </a:r>
            <a:r>
              <a:rPr lang="en-US" altLang="zh-CN" sz="2000" dirty="0">
                <a:solidFill>
                  <a:srgbClr val="000000"/>
                </a:solidFill>
                <a:latin typeface="微软雅黑" panose="020B0503020204020204" pitchFamily="34" charset="-122"/>
                <a:ea typeface="微软雅黑" panose="020B0503020204020204" pitchFamily="34" charset="-122"/>
              </a:rPr>
              <a:t>2018.6</a:t>
            </a:r>
            <a:endParaRPr lang="zh-CN" altLang="en-US" sz="2000" dirty="0">
              <a:latin typeface="微软雅黑" panose="020B0503020204020204" pitchFamily="34" charset="-122"/>
              <a:ea typeface="微软雅黑" panose="020B0503020204020204" pitchFamily="34" charset="-122"/>
            </a:endParaRPr>
          </a:p>
          <a:p>
            <a:pPr>
              <a:spcBef>
                <a:spcPts val="100"/>
              </a:spcBef>
            </a:pPr>
            <a:r>
              <a:rPr lang="en-US" altLang="zh-CN" sz="2000" dirty="0">
                <a:solidFill>
                  <a:srgbClr val="000000"/>
                </a:solidFill>
                <a:latin typeface="微软雅黑" panose="020B0503020204020204" pitchFamily="34" charset="-122"/>
                <a:ea typeface="微软雅黑" panose="020B0503020204020204" pitchFamily="34" charset="-122"/>
              </a:rPr>
              <a:t>[2] Tanenbaum, </a:t>
            </a:r>
            <a:r>
              <a:rPr lang="en-US" altLang="zh-CN" sz="2000" dirty="0" err="1">
                <a:solidFill>
                  <a:srgbClr val="000000"/>
                </a:solidFill>
                <a:latin typeface="微软雅黑" panose="020B0503020204020204" pitchFamily="34" charset="-122"/>
                <a:ea typeface="微软雅黑" panose="020B0503020204020204" pitchFamily="34" charset="-122"/>
              </a:rPr>
              <a:t>Wetherall</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计算机网络</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（第</a:t>
            </a:r>
            <a:r>
              <a:rPr lang="en-US" altLang="zh-CN" sz="2000" dirty="0">
                <a:solidFill>
                  <a:srgbClr val="000000"/>
                </a:solidFill>
                <a:latin typeface="微软雅黑" panose="020B0503020204020204" pitchFamily="34" charset="-122"/>
                <a:ea typeface="微软雅黑" panose="020B0503020204020204" pitchFamily="34" charset="-122"/>
              </a:rPr>
              <a:t>5</a:t>
            </a:r>
            <a:r>
              <a:rPr lang="zh-CN" altLang="en-US" sz="2000" dirty="0">
                <a:solidFill>
                  <a:srgbClr val="000000"/>
                </a:solidFill>
                <a:latin typeface="微软雅黑" panose="020B0503020204020204" pitchFamily="34" charset="-122"/>
                <a:ea typeface="微软雅黑" panose="020B0503020204020204" pitchFamily="34" charset="-122"/>
              </a:rPr>
              <a:t>版），清华大学出版社，</a:t>
            </a:r>
            <a:r>
              <a:rPr lang="en-US" altLang="zh-CN" sz="2000" dirty="0">
                <a:solidFill>
                  <a:srgbClr val="000000"/>
                </a:solidFill>
                <a:latin typeface="微软雅黑" panose="020B0503020204020204" pitchFamily="34" charset="-122"/>
                <a:ea typeface="微软雅黑" panose="020B0503020204020204" pitchFamily="34" charset="-122"/>
              </a:rPr>
              <a:t>2012.3</a:t>
            </a:r>
            <a:endParaRPr lang="zh-CN" altLang="en-US" sz="2000" dirty="0">
              <a:latin typeface="微软雅黑" panose="020B0503020204020204" pitchFamily="34" charset="-122"/>
              <a:ea typeface="微软雅黑" panose="020B0503020204020204" pitchFamily="34" charset="-122"/>
            </a:endParaRPr>
          </a:p>
          <a:p>
            <a:pPr>
              <a:spcBef>
                <a:spcPts val="100"/>
              </a:spcBef>
            </a:pPr>
            <a:r>
              <a:rPr lang="en-US" altLang="zh-CN" sz="2000" dirty="0">
                <a:solidFill>
                  <a:srgbClr val="000000"/>
                </a:solidFill>
                <a:latin typeface="微软雅黑" panose="020B0503020204020204" pitchFamily="34" charset="-122"/>
                <a:ea typeface="微软雅黑" panose="020B0503020204020204" pitchFamily="34" charset="-122"/>
              </a:rPr>
              <a:t>[3] </a:t>
            </a:r>
            <a:r>
              <a:rPr lang="zh-CN" altLang="en-US" sz="2000" dirty="0">
                <a:solidFill>
                  <a:srgbClr val="000000"/>
                </a:solidFill>
                <a:latin typeface="微软雅黑" panose="020B0503020204020204" pitchFamily="34" charset="-122"/>
                <a:ea typeface="微软雅黑" panose="020B0503020204020204" pitchFamily="34" charset="-122"/>
              </a:rPr>
              <a:t>谢希仁，</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计算机网络</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（第</a:t>
            </a:r>
            <a:r>
              <a:rPr lang="en-US" altLang="zh-CN" sz="2000" dirty="0">
                <a:solidFill>
                  <a:srgbClr val="000000"/>
                </a:solidFill>
                <a:latin typeface="微软雅黑" panose="020B0503020204020204" pitchFamily="34" charset="-122"/>
                <a:ea typeface="微软雅黑" panose="020B0503020204020204" pitchFamily="34" charset="-122"/>
              </a:rPr>
              <a:t>7</a:t>
            </a:r>
            <a:r>
              <a:rPr lang="zh-CN" altLang="en-US" sz="2000" dirty="0">
                <a:solidFill>
                  <a:srgbClr val="000000"/>
                </a:solidFill>
                <a:latin typeface="微软雅黑" panose="020B0503020204020204" pitchFamily="34" charset="-122"/>
                <a:ea typeface="微软雅黑" panose="020B0503020204020204" pitchFamily="34" charset="-122"/>
              </a:rPr>
              <a:t>版），电子工业出版社，</a:t>
            </a:r>
            <a:r>
              <a:rPr lang="en-US" altLang="zh-CN" sz="2000" dirty="0">
                <a:solidFill>
                  <a:srgbClr val="000000"/>
                </a:solidFill>
                <a:latin typeface="微软雅黑" panose="020B0503020204020204" pitchFamily="34" charset="-122"/>
                <a:ea typeface="微软雅黑" panose="020B0503020204020204" pitchFamily="34" charset="-122"/>
              </a:rPr>
              <a:t>2017.10</a:t>
            </a:r>
            <a:endParaRPr lang="zh-CN" altLang="en-US" sz="2000" dirty="0">
              <a:latin typeface="微软雅黑" panose="020B0503020204020204" pitchFamily="34" charset="-122"/>
              <a:ea typeface="微软雅黑" panose="020B0503020204020204" pitchFamily="34" charset="-122"/>
            </a:endParaRPr>
          </a:p>
          <a:p>
            <a:pPr>
              <a:spcBef>
                <a:spcPts val="100"/>
              </a:spcBef>
            </a:pPr>
            <a:r>
              <a:rPr lang="en-US" altLang="zh-CN" sz="2000" dirty="0">
                <a:solidFill>
                  <a:srgbClr val="000000"/>
                </a:solidFill>
                <a:latin typeface="微软雅黑" panose="020B0503020204020204" pitchFamily="34" charset="-122"/>
                <a:ea typeface="微软雅黑" panose="020B0503020204020204" pitchFamily="34" charset="-122"/>
              </a:rPr>
              <a:t>[4] </a:t>
            </a:r>
            <a:r>
              <a:rPr lang="zh-CN" altLang="en-US" sz="2000" dirty="0">
                <a:solidFill>
                  <a:srgbClr val="000000"/>
                </a:solidFill>
                <a:latin typeface="微软雅黑" panose="020B0503020204020204" pitchFamily="34" charset="-122"/>
                <a:ea typeface="微软雅黑" panose="020B0503020204020204" pitchFamily="34" charset="-122"/>
              </a:rPr>
              <a:t>徐敬东，张建忠，</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计算机网络</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（第</a:t>
            </a:r>
            <a:r>
              <a:rPr lang="en-US" altLang="zh-CN" sz="2000" dirty="0">
                <a:solidFill>
                  <a:srgbClr val="000000"/>
                </a:solidFill>
                <a:latin typeface="微软雅黑" panose="020B0503020204020204" pitchFamily="34" charset="-122"/>
                <a:ea typeface="微软雅黑" panose="020B0503020204020204" pitchFamily="34" charset="-122"/>
              </a:rPr>
              <a:t>3</a:t>
            </a:r>
            <a:r>
              <a:rPr lang="zh-CN" altLang="en-US" sz="2000" dirty="0">
                <a:solidFill>
                  <a:srgbClr val="000000"/>
                </a:solidFill>
                <a:latin typeface="微软雅黑" panose="020B0503020204020204" pitchFamily="34" charset="-122"/>
                <a:ea typeface="微软雅黑" panose="020B0503020204020204" pitchFamily="34" charset="-122"/>
              </a:rPr>
              <a:t>版），清华大学出版社，</a:t>
            </a:r>
            <a:r>
              <a:rPr lang="en-US" altLang="zh-CN" sz="2000" dirty="0">
                <a:solidFill>
                  <a:srgbClr val="000000"/>
                </a:solidFill>
                <a:latin typeface="微软雅黑" panose="020B0503020204020204" pitchFamily="34" charset="-122"/>
                <a:ea typeface="微软雅黑" panose="020B0503020204020204" pitchFamily="34" charset="-122"/>
              </a:rPr>
              <a:t>2013.6</a:t>
            </a:r>
          </a:p>
          <a:p>
            <a:pPr>
              <a:spcBef>
                <a:spcPts val="100"/>
              </a:spcBef>
            </a:pPr>
            <a:r>
              <a:rPr lang="zh-CN" altLang="en-US" sz="2000" dirty="0">
                <a:solidFill>
                  <a:srgbClr val="C00000"/>
                </a:solidFill>
                <a:effectLst/>
                <a:latin typeface="微软雅黑" panose="020B0503020204020204" pitchFamily="34" charset="-122"/>
                <a:ea typeface="微软雅黑" panose="020B0503020204020204" pitchFamily="34" charset="-122"/>
              </a:rPr>
              <a:t>特别致谢：</a:t>
            </a:r>
            <a:r>
              <a:rPr lang="zh-CN" altLang="en-US" sz="2000" dirty="0">
                <a:solidFill>
                  <a:srgbClr val="C00000"/>
                </a:solidFill>
                <a:latin typeface="微软雅黑" panose="020B0503020204020204" pitchFamily="34" charset="-122"/>
                <a:ea typeface="微软雅黑" panose="020B0503020204020204" pitchFamily="34" charset="-122"/>
              </a:rPr>
              <a:t>本章课件（</a:t>
            </a:r>
            <a:r>
              <a:rPr lang="en-US" altLang="zh-CN" sz="2000" dirty="0">
                <a:solidFill>
                  <a:srgbClr val="C00000"/>
                </a:solidFill>
                <a:latin typeface="微软雅黑" panose="020B0503020204020204" pitchFamily="34" charset="-122"/>
                <a:ea typeface="微软雅黑" panose="020B0503020204020204" pitchFamily="34" charset="-122"/>
              </a:rPr>
              <a:t>6.1-6.7</a:t>
            </a:r>
            <a:r>
              <a:rPr lang="zh-CN" altLang="en-US" sz="2000" dirty="0">
                <a:solidFill>
                  <a:srgbClr val="C00000"/>
                </a:solidFill>
                <a:latin typeface="微软雅黑" panose="020B0503020204020204" pitchFamily="34" charset="-122"/>
                <a:ea typeface="微软雅黑" panose="020B0503020204020204" pitchFamily="34" charset="-122"/>
              </a:rPr>
              <a:t>）主要改编自</a:t>
            </a:r>
            <a:r>
              <a:rPr lang="en-US" altLang="zh-CN" sz="2000" dirty="0">
                <a:solidFill>
                  <a:srgbClr val="C00000"/>
                </a:solidFill>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计算机网络：自顶向下方法</a:t>
            </a:r>
            <a:r>
              <a:rPr lang="en-US" altLang="zh-CN" sz="2000" dirty="0">
                <a:solidFill>
                  <a:srgbClr val="C00000"/>
                </a:solidFill>
                <a:latin typeface="微软雅黑" panose="020B0503020204020204" pitchFamily="34" charset="-122"/>
                <a:ea typeface="微软雅黑" panose="020B0503020204020204" pitchFamily="34" charset="-122"/>
              </a:rPr>
              <a:t>》公开的</a:t>
            </a:r>
            <a:r>
              <a:rPr lang="zh-CN" altLang="en-US" sz="2000" dirty="0">
                <a:solidFill>
                  <a:srgbClr val="C00000"/>
                </a:solidFill>
                <a:latin typeface="微软雅黑" panose="020B0503020204020204" pitchFamily="34" charset="-122"/>
                <a:ea typeface="微软雅黑" panose="020B0503020204020204" pitchFamily="34" charset="-122"/>
              </a:rPr>
              <a:t>课件</a:t>
            </a:r>
            <a:endParaRPr lang="zh-CN" altLang="en-US" sz="2000" dirty="0">
              <a:solidFill>
                <a:srgbClr val="C00000"/>
              </a:solidFill>
              <a:effectLst/>
              <a:latin typeface="微软雅黑" panose="020B0503020204020204" pitchFamily="34" charset="-122"/>
              <a:ea typeface="微软雅黑" panose="020B0503020204020204" pitchFamily="34" charset="-122"/>
            </a:endParaRPr>
          </a:p>
        </p:txBody>
      </p:sp>
      <p:pic>
        <p:nvPicPr>
          <p:cNvPr id="48" name="图片 47"/>
          <p:cNvPicPr/>
          <p:nvPr/>
        </p:nvPicPr>
        <p:blipFill>
          <a:blip r:embed="rId3">
            <a:extLst>
              <a:ext uri="{28A0092B-C50C-407E-A947-70E740481C1C}">
                <a14:useLocalDpi xmlns:a14="http://schemas.microsoft.com/office/drawing/2010/main" val="0"/>
              </a:ext>
            </a:extLst>
          </a:blip>
          <a:stretch>
            <a:fillRect/>
          </a:stretch>
        </p:blipFill>
        <p:spPr>
          <a:xfrm>
            <a:off x="5055018" y="1534423"/>
            <a:ext cx="1490320" cy="1442739"/>
          </a:xfrm>
          <a:prstGeom prst="ellipse">
            <a:avLst/>
          </a:prstGeom>
        </p:spPr>
      </p:pic>
      <p:pic>
        <p:nvPicPr>
          <p:cNvPr id="51" name="图片 50">
            <a:extLst>
              <a:ext uri="{FF2B5EF4-FFF2-40B4-BE49-F238E27FC236}">
                <a16:creationId xmlns:a16="http://schemas.microsoft.com/office/drawing/2014/main" id="{8A547974-9BE6-034B-B7AE-A53A95F75C95}"/>
              </a:ext>
            </a:extLst>
          </p:cNvPr>
          <p:cNvPicPr preferRelativeResize="0">
            <a:picLocks/>
          </p:cNvPicPr>
          <p:nvPr/>
        </p:nvPicPr>
        <p:blipFill rotWithShape="1">
          <a:blip r:embed="rId4" cstate="print">
            <a:extLst>
              <a:ext uri="{28A0092B-C50C-407E-A947-70E740481C1C}">
                <a14:useLocalDpi xmlns:a14="http://schemas.microsoft.com/office/drawing/2010/main"/>
              </a:ext>
            </a:extLst>
          </a:blip>
          <a:srcRect l="-1829" r="-1829"/>
          <a:stretch/>
        </p:blipFill>
        <p:spPr>
          <a:xfrm>
            <a:off x="8291371" y="1534423"/>
            <a:ext cx="1335955" cy="1442739"/>
          </a:xfrm>
          <a:prstGeom prst="ellipse">
            <a:avLst/>
          </a:prstGeom>
          <a:noFill/>
          <a:ln>
            <a:solidFill>
              <a:schemeClr val="bg1">
                <a:lumMod val="85000"/>
              </a:schemeClr>
            </a:solidFill>
          </a:ln>
        </p:spPr>
      </p:pic>
      <p:pic>
        <p:nvPicPr>
          <p:cNvPr id="52" name="图片 51"/>
          <p:cNvPicPr/>
          <p:nvPr/>
        </p:nvPicPr>
        <p:blipFill>
          <a:blip r:embed="rId5">
            <a:extLst>
              <a:ext uri="{28A0092B-C50C-407E-A947-70E740481C1C}">
                <a14:useLocalDpi xmlns:a14="http://schemas.microsoft.com/office/drawing/2010/main" val="0"/>
              </a:ext>
            </a:extLst>
          </a:blip>
          <a:stretch>
            <a:fillRect/>
          </a:stretch>
        </p:blipFill>
        <p:spPr>
          <a:xfrm>
            <a:off x="2014888" y="1534422"/>
            <a:ext cx="1557020" cy="1442739"/>
          </a:xfrm>
          <a:prstGeom prst="ellipse">
            <a:avLst/>
          </a:prstGeom>
        </p:spPr>
      </p:pic>
      <p:sp>
        <p:nvSpPr>
          <p:cNvPr id="16" name="灯片编号占位符 3">
            <a:extLst>
              <a:ext uri="{FF2B5EF4-FFF2-40B4-BE49-F238E27FC236}">
                <a16:creationId xmlns:a16="http://schemas.microsoft.com/office/drawing/2014/main" id="{C4953CD6-83B5-364C-A676-88055DEC603A}"/>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184</a:t>
            </a:fld>
            <a:endParaRPr kumimoji="1" lang="zh-CN" altLang="en-US" dirty="0"/>
          </a:p>
        </p:txBody>
      </p:sp>
    </p:spTree>
    <p:extLst>
      <p:ext uri="{BB962C8B-B14F-4D97-AF65-F5344CB8AC3E}">
        <p14:creationId xmlns:p14="http://schemas.microsoft.com/office/powerpoint/2010/main" val="1239224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套接字地址：</a:t>
            </a:r>
            <a:r>
              <a:rPr lang="en-US" altLang="zh-CN" dirty="0"/>
              <a:t>IPv4</a:t>
            </a:r>
            <a:r>
              <a:rPr lang="zh-CN" altLang="en-US" dirty="0"/>
              <a:t>地址</a:t>
            </a:r>
          </a:p>
        </p:txBody>
      </p:sp>
      <p:sp>
        <p:nvSpPr>
          <p:cNvPr id="3" name="Content Placeholder 2"/>
          <p:cNvSpPr>
            <a:spLocks noGrp="1"/>
          </p:cNvSpPr>
          <p:nvPr>
            <p:ph idx="1"/>
          </p:nvPr>
        </p:nvSpPr>
        <p:spPr>
          <a:xfrm>
            <a:off x="1010322" y="1467658"/>
            <a:ext cx="10515600" cy="2069470"/>
          </a:xfrm>
        </p:spPr>
        <p:txBody>
          <a:bodyPr>
            <a:normAutofit/>
          </a:bodyPr>
          <a:lstStyle/>
          <a:p>
            <a:pPr>
              <a:lnSpc>
                <a:spcPct val="110000"/>
              </a:lnSpc>
            </a:pPr>
            <a:r>
              <a:rPr lang="en-US" sz="2400" dirty="0" err="1">
                <a:latin typeface="微软雅黑" panose="020B0503020204020204" pitchFamily="34" charset="-122"/>
                <a:ea typeface="微软雅黑" panose="020B0503020204020204" pitchFamily="34" charset="-122"/>
              </a:rPr>
              <a:t>sin_family</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AF_INET(IPv4)</a:t>
            </a:r>
            <a:r>
              <a:rPr lang="zh-CN" altLang="en-US" sz="2400" dirty="0">
                <a:latin typeface="微软雅黑" panose="020B0503020204020204" pitchFamily="34" charset="-122"/>
                <a:ea typeface="微软雅黑" panose="020B0503020204020204" pitchFamily="34" charset="-122"/>
              </a:rPr>
              <a:t>，编程时实际使用地址类型</a:t>
            </a:r>
            <a:endParaRPr lang="en-US" altLang="zh-CN" sz="2400" dirty="0">
              <a:latin typeface="微软雅黑" panose="020B0503020204020204" pitchFamily="34" charset="-122"/>
              <a:ea typeface="微软雅黑" panose="020B0503020204020204" pitchFamily="34" charset="-122"/>
            </a:endParaRPr>
          </a:p>
          <a:p>
            <a:pPr>
              <a:lnSpc>
                <a:spcPct val="110000"/>
              </a:lnSpc>
            </a:pPr>
            <a:r>
              <a:rPr lang="en-US" altLang="zh-CN" sz="2400" dirty="0" err="1">
                <a:latin typeface="微软雅黑" panose="020B0503020204020204" pitchFamily="34" charset="-122"/>
                <a:ea typeface="微软雅黑" panose="020B0503020204020204" pitchFamily="34" charset="-122"/>
              </a:rPr>
              <a:t>sin_port</a:t>
            </a:r>
            <a:r>
              <a:rPr lang="zh-CN" altLang="en-US" sz="2400" dirty="0">
                <a:latin typeface="微软雅黑" panose="020B0503020204020204" pitchFamily="34" charset="-122"/>
                <a:ea typeface="微软雅黑" panose="020B0503020204020204" pitchFamily="34" charset="-122"/>
              </a:rPr>
              <a:t>：存放端口号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按照网络字节序存储</a:t>
            </a:r>
            <a:r>
              <a:rPr lang="en-US" altLang="zh-CN" sz="2400" dirty="0">
                <a:latin typeface="微软雅黑" panose="020B0503020204020204" pitchFamily="34" charset="-122"/>
                <a:ea typeface="微软雅黑" panose="020B0503020204020204" pitchFamily="34" charset="-122"/>
              </a:rPr>
              <a:t>)</a:t>
            </a:r>
          </a:p>
          <a:p>
            <a:pPr>
              <a:lnSpc>
                <a:spcPct val="110000"/>
              </a:lnSpc>
            </a:pPr>
            <a:r>
              <a:rPr lang="en-US" altLang="zh-CN" sz="2400" dirty="0" err="1">
                <a:latin typeface="微软雅黑" panose="020B0503020204020204" pitchFamily="34" charset="-122"/>
                <a:ea typeface="微软雅黑" panose="020B0503020204020204" pitchFamily="34" charset="-122"/>
              </a:rPr>
              <a:t>sin_addr</a:t>
            </a:r>
            <a:r>
              <a:rPr lang="zh-CN" altLang="en-US" sz="2400" dirty="0">
                <a:latin typeface="微软雅黑" panose="020B0503020204020204" pitchFamily="34" charset="-122"/>
                <a:ea typeface="微软雅黑" panose="020B0503020204020204" pitchFamily="34" charset="-122"/>
              </a:rPr>
              <a:t>：存放</a:t>
            </a:r>
            <a:r>
              <a:rPr lang="en-US" altLang="zh-CN" sz="2400" dirty="0">
                <a:latin typeface="微软雅黑" panose="020B0503020204020204" pitchFamily="34" charset="-122"/>
                <a:ea typeface="微软雅黑" panose="020B0503020204020204" pitchFamily="34" charset="-122"/>
              </a:rPr>
              <a:t>32</a:t>
            </a:r>
            <a:r>
              <a:rPr lang="zh-CN" altLang="en-US" sz="2400" dirty="0">
                <a:latin typeface="微软雅黑" panose="020B0503020204020204" pitchFamily="34" charset="-122"/>
                <a:ea typeface="微软雅黑" panose="020B0503020204020204" pitchFamily="34" charset="-122"/>
              </a:rPr>
              <a:t>位</a:t>
            </a:r>
            <a:r>
              <a:rPr lang="en-US" altLang="zh-CN" sz="2400" dirty="0">
                <a:latin typeface="微软雅黑" panose="020B0503020204020204" pitchFamily="34" charset="-122"/>
                <a:ea typeface="微软雅黑" panose="020B0503020204020204" pitchFamily="34" charset="-122"/>
              </a:rPr>
              <a:t>IP</a:t>
            </a:r>
            <a:r>
              <a:rPr lang="zh-CN" altLang="en-US" sz="2400" dirty="0">
                <a:latin typeface="微软雅黑" panose="020B0503020204020204" pitchFamily="34" charset="-122"/>
                <a:ea typeface="微软雅黑" panose="020B0503020204020204" pitchFamily="34" charset="-122"/>
              </a:rPr>
              <a:t>地址</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无符号整数</a:t>
            </a:r>
            <a:r>
              <a:rPr lang="en-US" altLang="zh-CN" sz="2400" dirty="0">
                <a:latin typeface="微软雅黑" panose="020B0503020204020204" pitchFamily="34" charset="-122"/>
                <a:ea typeface="微软雅黑" panose="020B0503020204020204" pitchFamily="34" charset="-122"/>
              </a:rPr>
              <a:t>)</a:t>
            </a:r>
          </a:p>
          <a:p>
            <a:pPr marL="228600" lvl="1">
              <a:lnSpc>
                <a:spcPct val="110000"/>
              </a:lnSpc>
              <a:buFont typeface="Wingdings" pitchFamily="2" charset="2"/>
              <a:buChar char="Ø"/>
            </a:pPr>
            <a:r>
              <a:rPr lang="en-US" altLang="zh-CN" dirty="0" err="1">
                <a:latin typeface="微软雅黑" panose="020B0503020204020204" pitchFamily="34" charset="-122"/>
                <a:ea typeface="微软雅黑" panose="020B0503020204020204" pitchFamily="34" charset="-122"/>
              </a:rPr>
              <a:t>sin_zero</a:t>
            </a:r>
            <a:r>
              <a:rPr lang="zh-CN" altLang="en-US" dirty="0">
                <a:latin typeface="微软雅黑" panose="020B0503020204020204" pitchFamily="34" charset="-122"/>
                <a:ea typeface="微软雅黑" panose="020B0503020204020204" pitchFamily="34" charset="-122"/>
              </a:rPr>
              <a:t>：为与</a:t>
            </a:r>
            <a:r>
              <a:rPr lang="en-US" altLang="zh-CN" dirty="0" err="1">
                <a:latin typeface="微软雅黑" panose="020B0503020204020204" pitchFamily="34" charset="-122"/>
                <a:ea typeface="微软雅黑" panose="020B0503020204020204" pitchFamily="34" charset="-122"/>
              </a:rPr>
              <a:t>sockaddr</a:t>
            </a:r>
            <a:r>
              <a:rPr lang="zh-CN" altLang="en-US" dirty="0">
                <a:latin typeface="微软雅黑" panose="020B0503020204020204" pitchFamily="34" charset="-122"/>
                <a:ea typeface="微软雅黑" panose="020B0503020204020204" pitchFamily="34" charset="-122"/>
              </a:rPr>
              <a:t>大小兼容而保留的空字节</a:t>
            </a:r>
            <a:endParaRPr lang="en-US" altLang="zh-CN" dirty="0">
              <a:latin typeface="微软雅黑" panose="020B0503020204020204" pitchFamily="34" charset="-122"/>
              <a:ea typeface="微软雅黑" panose="020B0503020204020204" pitchFamily="34" charset="-122"/>
            </a:endParaRPr>
          </a:p>
          <a:p>
            <a:endParaRPr lang="zh-CN" altLang="en-US" dirty="0"/>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19</a:t>
            </a:fld>
            <a:endParaRPr kumimoji="1" lang="zh-CN" altLang="en-US" dirty="0"/>
          </a:p>
        </p:txBody>
      </p:sp>
      <p:sp>
        <p:nvSpPr>
          <p:cNvPr id="5" name="Rectangle 4"/>
          <p:cNvSpPr/>
          <p:nvPr/>
        </p:nvSpPr>
        <p:spPr>
          <a:xfrm>
            <a:off x="1646700" y="3537128"/>
            <a:ext cx="8257735" cy="2862322"/>
          </a:xfrm>
          <a:prstGeom prst="rect">
            <a:avLst/>
          </a:prstGeom>
        </p:spPr>
        <p:txBody>
          <a:bodyPr wrap="square">
            <a:spAutoFit/>
          </a:bodyPr>
          <a:lstStyle/>
          <a:p>
            <a:r>
              <a:rPr lang="en-US" dirty="0" err="1">
                <a:solidFill>
                  <a:schemeClr val="accent1"/>
                </a:solidFill>
                <a:latin typeface="Courier 10 Pitch" pitchFamily="49" charset="0"/>
              </a:rPr>
              <a:t>struct</a:t>
            </a:r>
            <a:r>
              <a:rPr lang="en-US" dirty="0">
                <a:latin typeface="Courier 10 Pitch" pitchFamily="49" charset="0"/>
              </a:rPr>
              <a:t> </a:t>
            </a:r>
            <a:r>
              <a:rPr lang="en-US" dirty="0" err="1">
                <a:latin typeface="Courier 10 Pitch" pitchFamily="49" charset="0"/>
              </a:rPr>
              <a:t>sockaddr_in</a:t>
            </a:r>
            <a:r>
              <a:rPr lang="en-US" dirty="0">
                <a:latin typeface="Courier 10 Pitch" pitchFamily="49" charset="0"/>
              </a:rPr>
              <a:t> {  </a:t>
            </a:r>
            <a:r>
              <a:rPr lang="en-US" dirty="0">
                <a:solidFill>
                  <a:srgbClr val="C00000"/>
                </a:solidFill>
                <a:latin typeface="Courier 10 Pitch" pitchFamily="49" charset="0"/>
              </a:rPr>
              <a:t>//</a:t>
            </a:r>
            <a:r>
              <a:rPr lang="en-US" dirty="0" err="1">
                <a:solidFill>
                  <a:srgbClr val="C00000"/>
                </a:solidFill>
                <a:latin typeface="Courier 10 Pitch" pitchFamily="49" charset="0"/>
              </a:rPr>
              <a:t>struct</a:t>
            </a:r>
            <a:r>
              <a:rPr lang="en-US" dirty="0">
                <a:solidFill>
                  <a:srgbClr val="C00000"/>
                </a:solidFill>
                <a:latin typeface="Courier 10 Pitch" pitchFamily="49" charset="0"/>
              </a:rPr>
              <a:t> to hold an address</a:t>
            </a:r>
          </a:p>
          <a:p>
            <a:r>
              <a:rPr lang="en-US" dirty="0">
                <a:latin typeface="Courier 10 Pitch" pitchFamily="49" charset="0"/>
              </a:rPr>
              <a:t>    </a:t>
            </a:r>
            <a:r>
              <a:rPr lang="en-US" dirty="0" err="1">
                <a:solidFill>
                  <a:schemeClr val="accent1"/>
                </a:solidFill>
                <a:latin typeface="Courier 10 Pitch" pitchFamily="49" charset="0"/>
              </a:rPr>
              <a:t>sa_family_t</a:t>
            </a:r>
            <a:r>
              <a:rPr lang="en-US" dirty="0">
                <a:latin typeface="Courier 10 Pitch" pitchFamily="49" charset="0"/>
              </a:rPr>
              <a:t> </a:t>
            </a:r>
            <a:r>
              <a:rPr lang="en-US" dirty="0" err="1">
                <a:latin typeface="Courier 10 Pitch" pitchFamily="49" charset="0"/>
              </a:rPr>
              <a:t>sin_family</a:t>
            </a:r>
            <a:r>
              <a:rPr lang="en-US" dirty="0">
                <a:latin typeface="Courier 10 Pitch" pitchFamily="49" charset="0"/>
              </a:rPr>
              <a:t>;  </a:t>
            </a:r>
            <a:r>
              <a:rPr lang="en-US" dirty="0">
                <a:solidFill>
                  <a:srgbClr val="C00000"/>
                </a:solidFill>
                <a:latin typeface="Courier 10 Pitch" pitchFamily="49" charset="0"/>
              </a:rPr>
              <a:t>//always AF_INET</a:t>
            </a:r>
          </a:p>
          <a:p>
            <a:r>
              <a:rPr lang="en-US" dirty="0">
                <a:latin typeface="Courier 10 Pitch" pitchFamily="49" charset="0"/>
              </a:rPr>
              <a:t>    </a:t>
            </a:r>
            <a:r>
              <a:rPr lang="en-US" dirty="0" err="1">
                <a:solidFill>
                  <a:schemeClr val="accent1"/>
                </a:solidFill>
                <a:latin typeface="Courier 10 Pitch" pitchFamily="49" charset="0"/>
              </a:rPr>
              <a:t>in_port_t</a:t>
            </a:r>
            <a:r>
              <a:rPr lang="en-US" dirty="0">
                <a:latin typeface="Courier 10 Pitch" pitchFamily="49" charset="0"/>
              </a:rPr>
              <a:t> </a:t>
            </a:r>
            <a:r>
              <a:rPr lang="en-US" dirty="0" err="1">
                <a:latin typeface="Courier 10 Pitch" pitchFamily="49" charset="0"/>
              </a:rPr>
              <a:t>sin_port</a:t>
            </a:r>
            <a:r>
              <a:rPr lang="en-US" dirty="0">
                <a:latin typeface="Courier 10 Pitch" pitchFamily="49" charset="0"/>
              </a:rPr>
              <a:t>;  </a:t>
            </a:r>
            <a:r>
              <a:rPr lang="en-US" dirty="0">
                <a:solidFill>
                  <a:srgbClr val="C00000"/>
                </a:solidFill>
                <a:latin typeface="Courier 10 Pitch" pitchFamily="49" charset="0"/>
              </a:rPr>
              <a:t>//protocol port number: uint16_t</a:t>
            </a:r>
          </a:p>
          <a:p>
            <a:r>
              <a:rPr lang="en-US" dirty="0">
                <a:latin typeface="Courier 10 Pitch" pitchFamily="49" charset="0"/>
              </a:rPr>
              <a:t>    </a:t>
            </a:r>
            <a:r>
              <a:rPr lang="en-US" dirty="0" err="1">
                <a:solidFill>
                  <a:schemeClr val="accent1"/>
                </a:solidFill>
                <a:latin typeface="Courier 10 Pitch" pitchFamily="49" charset="0"/>
              </a:rPr>
              <a:t>struct</a:t>
            </a:r>
            <a:r>
              <a:rPr lang="en-US" dirty="0">
                <a:latin typeface="Courier 10 Pitch" pitchFamily="49" charset="0"/>
              </a:rPr>
              <a:t> </a:t>
            </a:r>
            <a:r>
              <a:rPr lang="en-US" dirty="0" err="1">
                <a:latin typeface="Courier 10 Pitch" pitchFamily="49" charset="0"/>
              </a:rPr>
              <a:t>in_addr</a:t>
            </a:r>
            <a:r>
              <a:rPr lang="en-US" dirty="0">
                <a:latin typeface="Courier 10 Pitch" pitchFamily="49" charset="0"/>
              </a:rPr>
              <a:t> </a:t>
            </a:r>
            <a:r>
              <a:rPr lang="en-US" dirty="0" err="1">
                <a:latin typeface="Courier 10 Pitch" pitchFamily="49" charset="0"/>
              </a:rPr>
              <a:t>sin_addr</a:t>
            </a:r>
            <a:r>
              <a:rPr lang="en-US" dirty="0">
                <a:latin typeface="Courier 10 Pitch" pitchFamily="49" charset="0"/>
              </a:rPr>
              <a:t>; </a:t>
            </a:r>
            <a:r>
              <a:rPr lang="en-US" dirty="0">
                <a:solidFill>
                  <a:srgbClr val="C00000"/>
                </a:solidFill>
                <a:latin typeface="Courier 10 Pitch" pitchFamily="49" charset="0"/>
              </a:rPr>
              <a:t>//IP address</a:t>
            </a:r>
          </a:p>
          <a:p>
            <a:r>
              <a:rPr lang="en-US" dirty="0">
                <a:latin typeface="Courier 10 Pitch" pitchFamily="49" charset="0"/>
              </a:rPr>
              <a:t>    </a:t>
            </a:r>
            <a:r>
              <a:rPr lang="en-US" dirty="0">
                <a:solidFill>
                  <a:schemeClr val="accent1"/>
                </a:solidFill>
                <a:latin typeface="Courier 10 Pitch" pitchFamily="49" charset="0"/>
              </a:rPr>
              <a:t>char</a:t>
            </a:r>
            <a:r>
              <a:rPr lang="en-US" dirty="0">
                <a:latin typeface="Courier 10 Pitch" pitchFamily="49" charset="0"/>
              </a:rPr>
              <a:t> </a:t>
            </a:r>
            <a:r>
              <a:rPr lang="en-US" dirty="0" err="1">
                <a:latin typeface="Courier 10 Pitch" pitchFamily="49" charset="0"/>
              </a:rPr>
              <a:t>sin_zero</a:t>
            </a:r>
            <a:r>
              <a:rPr lang="en-US" dirty="0">
                <a:latin typeface="Courier 10 Pitch" pitchFamily="49" charset="0"/>
              </a:rPr>
              <a:t>[8];        </a:t>
            </a:r>
            <a:r>
              <a:rPr lang="en-US" dirty="0">
                <a:solidFill>
                  <a:srgbClr val="C00000"/>
                </a:solidFill>
                <a:latin typeface="Courier 10 Pitch" pitchFamily="49" charset="0"/>
              </a:rPr>
              <a:t>//unused(set to zero)</a:t>
            </a:r>
          </a:p>
          <a:p>
            <a:r>
              <a:rPr lang="en-US" dirty="0">
                <a:latin typeface="Courier 10 Pitch" pitchFamily="49" charset="0"/>
              </a:rPr>
              <a:t>}; </a:t>
            </a:r>
          </a:p>
          <a:p>
            <a:br>
              <a:rPr lang="en-US" dirty="0">
                <a:latin typeface="Courier 10 Pitch" pitchFamily="49" charset="0"/>
              </a:rPr>
            </a:br>
            <a:r>
              <a:rPr lang="en-US" dirty="0" err="1">
                <a:solidFill>
                  <a:schemeClr val="accent1"/>
                </a:solidFill>
                <a:latin typeface="Courier 10 Pitch" pitchFamily="49" charset="0"/>
              </a:rPr>
              <a:t>struct</a:t>
            </a:r>
            <a:r>
              <a:rPr lang="en-US" dirty="0">
                <a:latin typeface="Courier 10 Pitch" pitchFamily="49" charset="0"/>
              </a:rPr>
              <a:t> </a:t>
            </a:r>
            <a:r>
              <a:rPr lang="en-US" dirty="0" err="1">
                <a:latin typeface="Courier 10 Pitch" pitchFamily="49" charset="0"/>
              </a:rPr>
              <a:t>in_addr</a:t>
            </a:r>
            <a:r>
              <a:rPr lang="en-US" dirty="0">
                <a:latin typeface="Courier 10 Pitch" pitchFamily="49" charset="0"/>
              </a:rPr>
              <a:t> {</a:t>
            </a:r>
          </a:p>
          <a:p>
            <a:r>
              <a:rPr lang="en-US" dirty="0">
                <a:latin typeface="Courier 10 Pitch" pitchFamily="49" charset="0"/>
              </a:rPr>
              <a:t>    </a:t>
            </a:r>
            <a:r>
              <a:rPr lang="en-US" dirty="0" err="1">
                <a:solidFill>
                  <a:schemeClr val="accent1"/>
                </a:solidFill>
                <a:latin typeface="Courier 10 Pitch" pitchFamily="49" charset="0"/>
              </a:rPr>
              <a:t>in_addr_t</a:t>
            </a:r>
            <a:r>
              <a:rPr lang="en-US" dirty="0">
                <a:latin typeface="Courier 10 Pitch" pitchFamily="49" charset="0"/>
              </a:rPr>
              <a:t> </a:t>
            </a:r>
            <a:r>
              <a:rPr lang="en-US" dirty="0" err="1">
                <a:latin typeface="Courier 10 Pitch" pitchFamily="49" charset="0"/>
              </a:rPr>
              <a:t>s_addr</a:t>
            </a:r>
            <a:r>
              <a:rPr lang="en-US" dirty="0">
                <a:latin typeface="Courier 10 Pitch" pitchFamily="49" charset="0"/>
              </a:rPr>
              <a:t>; </a:t>
            </a:r>
            <a:r>
              <a:rPr lang="en-US" dirty="0">
                <a:solidFill>
                  <a:srgbClr val="C00000"/>
                </a:solidFill>
                <a:latin typeface="Courier 10 Pitch" pitchFamily="49" charset="0"/>
              </a:rPr>
              <a:t>//IPv4 address (uint32_t)</a:t>
            </a:r>
          </a:p>
          <a:p>
            <a:r>
              <a:rPr lang="en-US" dirty="0">
                <a:latin typeface="Courier 10 Pitch" pitchFamily="49" charset="0"/>
              </a:rPr>
              <a:t>};</a:t>
            </a: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6.2 </a:t>
            </a:r>
            <a:r>
              <a:rPr kumimoji="1" lang="zh-CN" altLang="en-US" dirty="0"/>
              <a:t>套接字编程</a:t>
            </a:r>
          </a:p>
        </p:txBody>
      </p:sp>
    </p:spTree>
    <p:extLst>
      <p:ext uri="{BB962C8B-B14F-4D97-AF65-F5344CB8AC3E}">
        <p14:creationId xmlns:p14="http://schemas.microsoft.com/office/powerpoint/2010/main" val="2504252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60958-4D71-F742-8F7B-402BE45269D0}"/>
              </a:ext>
            </a:extLst>
          </p:cNvPr>
          <p:cNvSpPr>
            <a:spLocks noGrp="1"/>
          </p:cNvSpPr>
          <p:nvPr>
            <p:ph type="title"/>
          </p:nvPr>
        </p:nvSpPr>
        <p:spPr/>
        <p:txBody>
          <a:bodyPr/>
          <a:lstStyle/>
          <a:p>
            <a:r>
              <a:rPr kumimoji="1" lang="zh-CN" altLang="en-US" dirty="0"/>
              <a:t>计算机网络课程教案使用说明</a:t>
            </a:r>
          </a:p>
        </p:txBody>
      </p:sp>
      <p:sp>
        <p:nvSpPr>
          <p:cNvPr id="3" name="内容占位符 2">
            <a:extLst>
              <a:ext uri="{FF2B5EF4-FFF2-40B4-BE49-F238E27FC236}">
                <a16:creationId xmlns:a16="http://schemas.microsoft.com/office/drawing/2014/main" id="{A3BB8FC7-88A8-0B4D-B7E9-5A9282A67521}"/>
              </a:ext>
            </a:extLst>
          </p:cNvPr>
          <p:cNvSpPr>
            <a:spLocks noGrp="1"/>
          </p:cNvSpPr>
          <p:nvPr>
            <p:ph idx="1"/>
          </p:nvPr>
        </p:nvSpPr>
        <p:spPr>
          <a:xfrm>
            <a:off x="838200" y="1510758"/>
            <a:ext cx="10515600" cy="4982116"/>
          </a:xfrm>
        </p:spPr>
        <p:txBody>
          <a:bodyPr>
            <a:normAutofit lnSpcReduction="10000"/>
          </a:bodyPr>
          <a:lstStyle/>
          <a:p>
            <a:pPr>
              <a:lnSpc>
                <a:spcPct val="110000"/>
              </a:lnSpc>
            </a:pPr>
            <a:r>
              <a:rPr kumimoji="1" lang="zh-CN" altLang="en-US" dirty="0"/>
              <a:t>本教案采用</a:t>
            </a:r>
            <a:r>
              <a:rPr kumimoji="1" lang="zh-CN" altLang="en-US" dirty="0">
                <a:solidFill>
                  <a:srgbClr val="C00000"/>
                </a:solidFill>
              </a:rPr>
              <a:t>共建共享</a:t>
            </a:r>
            <a:r>
              <a:rPr kumimoji="1" lang="zh-CN" altLang="en-US" dirty="0"/>
              <a:t>方式，</a:t>
            </a:r>
            <a:r>
              <a:rPr kumimoji="1" lang="zh-CN" altLang="en-US" dirty="0">
                <a:solidFill>
                  <a:srgbClr val="C00000"/>
                </a:solidFill>
              </a:rPr>
              <a:t>免费使用</a:t>
            </a:r>
            <a:endParaRPr kumimoji="1" lang="en-US" altLang="zh-CN" dirty="0">
              <a:solidFill>
                <a:srgbClr val="C00000"/>
              </a:solidFill>
            </a:endParaRPr>
          </a:p>
          <a:p>
            <a:pPr lvl="1">
              <a:lnSpc>
                <a:spcPct val="110000"/>
              </a:lnSpc>
            </a:pPr>
            <a:r>
              <a:rPr kumimoji="1" lang="zh-CN" altLang="en-US" dirty="0"/>
              <a:t>由来自全国的几十位教师，根据各自专长，在现有教材、教案和互联网电子资源等基础上，制作整理完成</a:t>
            </a:r>
            <a:endParaRPr kumimoji="1" lang="en-US" altLang="zh-CN" dirty="0"/>
          </a:p>
          <a:p>
            <a:pPr lvl="1">
              <a:lnSpc>
                <a:spcPct val="110000"/>
              </a:lnSpc>
            </a:pPr>
            <a:r>
              <a:rPr kumimoji="1" lang="zh-CN" altLang="en-US" dirty="0"/>
              <a:t>教案包括引言、物理层、链路层、</a:t>
            </a:r>
            <a:r>
              <a:rPr kumimoji="1" lang="en-US" altLang="zh-CN" dirty="0"/>
              <a:t>MAC</a:t>
            </a:r>
            <a:r>
              <a:rPr kumimoji="1" lang="zh-CN" altLang="en-US" dirty="0"/>
              <a:t>子层、网络层、传输层、应用层、网络安全、网络新技术，以及网络实验</a:t>
            </a:r>
            <a:r>
              <a:rPr kumimoji="1" lang="en-US" altLang="zh-CN" dirty="0"/>
              <a:t>(PDF</a:t>
            </a:r>
            <a:r>
              <a:rPr kumimoji="1" lang="zh-CN" altLang="en-US" dirty="0"/>
              <a:t>文档</a:t>
            </a:r>
            <a:r>
              <a:rPr kumimoji="1" lang="en-US" altLang="zh-CN" dirty="0"/>
              <a:t>)</a:t>
            </a:r>
          </a:p>
          <a:p>
            <a:pPr lvl="1">
              <a:lnSpc>
                <a:spcPct val="110000"/>
              </a:lnSpc>
            </a:pPr>
            <a:r>
              <a:rPr kumimoji="1" lang="zh-CN" altLang="en-US" dirty="0"/>
              <a:t>除实验为</a:t>
            </a:r>
            <a:r>
              <a:rPr kumimoji="1" lang="en-US" altLang="zh-CN" dirty="0"/>
              <a:t>PDF</a:t>
            </a:r>
            <a:r>
              <a:rPr kumimoji="1" lang="zh-CN" altLang="en-US" dirty="0"/>
              <a:t>文档外，其余均为</a:t>
            </a:r>
            <a:r>
              <a:rPr kumimoji="1" lang="en-US" altLang="zh-CN" dirty="0"/>
              <a:t>PPT</a:t>
            </a:r>
            <a:r>
              <a:rPr kumimoji="1" lang="zh-CN" altLang="en-US" dirty="0"/>
              <a:t>格式（约</a:t>
            </a:r>
            <a:r>
              <a:rPr kumimoji="1" lang="en-US" altLang="zh-CN" dirty="0"/>
              <a:t>1500</a:t>
            </a:r>
            <a:r>
              <a:rPr kumimoji="1" lang="zh-CN" altLang="en-US" dirty="0"/>
              <a:t>页</a:t>
            </a:r>
            <a:r>
              <a:rPr kumimoji="1" lang="en-US" altLang="zh-CN" dirty="0"/>
              <a:t>PPT</a:t>
            </a:r>
            <a:r>
              <a:rPr kumimoji="1" lang="zh-CN" altLang="en-US" dirty="0"/>
              <a:t>）</a:t>
            </a:r>
            <a:endParaRPr kumimoji="1" lang="en-US" altLang="zh-CN" dirty="0"/>
          </a:p>
          <a:p>
            <a:pPr lvl="1">
              <a:lnSpc>
                <a:spcPct val="110000"/>
              </a:lnSpc>
            </a:pPr>
            <a:r>
              <a:rPr kumimoji="1" lang="zh-CN" altLang="en-US" dirty="0"/>
              <a:t>欢迎各位老师根据各自教学内容及学时等按需修改和使用</a:t>
            </a:r>
            <a:endParaRPr kumimoji="1" lang="en-US" altLang="zh-CN" dirty="0"/>
          </a:p>
          <a:p>
            <a:pPr>
              <a:lnSpc>
                <a:spcPct val="110000"/>
              </a:lnSpc>
            </a:pPr>
            <a:r>
              <a:rPr kumimoji="1" lang="zh-CN" altLang="en-US" dirty="0">
                <a:solidFill>
                  <a:srgbClr val="C00000"/>
                </a:solidFill>
              </a:rPr>
              <a:t>欢迎各位老师加入社区</a:t>
            </a:r>
            <a:r>
              <a:rPr kumimoji="1" lang="zh-CN" altLang="en-US" dirty="0"/>
              <a:t>（加入方式见版权声明页）</a:t>
            </a:r>
            <a:endParaRPr kumimoji="1" lang="en-US" altLang="zh-CN" dirty="0"/>
          </a:p>
          <a:p>
            <a:pPr lvl="1">
              <a:lnSpc>
                <a:spcPct val="110000"/>
              </a:lnSpc>
            </a:pPr>
            <a:r>
              <a:rPr kumimoji="1" lang="zh-CN" altLang="en-US" dirty="0"/>
              <a:t>免费下载最新版本</a:t>
            </a:r>
            <a:endParaRPr kumimoji="1" lang="en-US" altLang="zh-CN" dirty="0"/>
          </a:p>
          <a:p>
            <a:pPr lvl="1">
              <a:lnSpc>
                <a:spcPct val="110000"/>
              </a:lnSpc>
            </a:pPr>
            <a:r>
              <a:rPr kumimoji="1" lang="zh-CN" altLang="en-US" dirty="0"/>
              <a:t>交流计算机网络课程教学心得</a:t>
            </a:r>
            <a:endParaRPr kumimoji="1" lang="en-US" altLang="zh-CN" dirty="0"/>
          </a:p>
          <a:p>
            <a:pPr lvl="1">
              <a:lnSpc>
                <a:spcPct val="110000"/>
              </a:lnSpc>
            </a:pPr>
            <a:r>
              <a:rPr kumimoji="1" lang="zh-CN" altLang="en-US" dirty="0"/>
              <a:t>如有修改或完善的建议意见请发送至邮箱</a:t>
            </a:r>
            <a:r>
              <a:rPr lang="en" altLang="zh-CN" u="sng" dirty="0">
                <a:hlinkClick r:id="rId2"/>
              </a:rPr>
              <a:t>network_course@163.com</a:t>
            </a:r>
            <a:endParaRPr lang="en" altLang="zh-CN" dirty="0"/>
          </a:p>
          <a:p>
            <a:pPr lvl="1">
              <a:lnSpc>
                <a:spcPct val="110000"/>
              </a:lnSpc>
            </a:pPr>
            <a:endParaRPr kumimoji="1" lang="en-US" altLang="zh-CN" dirty="0"/>
          </a:p>
        </p:txBody>
      </p:sp>
      <p:sp>
        <p:nvSpPr>
          <p:cNvPr id="4" name="灯片编号占位符 3">
            <a:extLst>
              <a:ext uri="{FF2B5EF4-FFF2-40B4-BE49-F238E27FC236}">
                <a16:creationId xmlns:a16="http://schemas.microsoft.com/office/drawing/2014/main" id="{B52606DE-3A97-2441-B675-7C32A3083F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433924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创建套接字：</a:t>
            </a:r>
            <a:r>
              <a:rPr lang="en-US" altLang="zh-CN" dirty="0"/>
              <a:t>socket()</a:t>
            </a:r>
            <a:endParaRPr lang="zh-CN" altLang="en-US" dirty="0"/>
          </a:p>
        </p:txBody>
      </p:sp>
      <p:sp>
        <p:nvSpPr>
          <p:cNvPr id="3" name="Content Placeholder 2"/>
          <p:cNvSpPr>
            <a:spLocks noGrp="1"/>
          </p:cNvSpPr>
          <p:nvPr>
            <p:ph idx="1"/>
          </p:nvPr>
        </p:nvSpPr>
        <p:spPr>
          <a:xfrm>
            <a:off x="891092" y="1458374"/>
            <a:ext cx="10515600" cy="2336756"/>
          </a:xfrm>
        </p:spPr>
        <p:txBody>
          <a:bodyPr>
            <a:normAutofit/>
          </a:bodyPr>
          <a:lstStyle/>
          <a:p>
            <a:r>
              <a:rPr lang="zh-CN" altLang="en-US" sz="2400" dirty="0">
                <a:latin typeface="微软雅黑" panose="020B0503020204020204" pitchFamily="34" charset="-122"/>
                <a:ea typeface="微软雅黑" panose="020B0503020204020204" pitchFamily="34" charset="-122"/>
              </a:rPr>
              <a:t>客户或服务器调用</a:t>
            </a:r>
            <a:r>
              <a:rPr lang="en-US" altLang="zh-CN" sz="2400" dirty="0">
                <a:latin typeface="微软雅黑" panose="020B0503020204020204" pitchFamily="34" charset="-122"/>
                <a:ea typeface="微软雅黑" panose="020B0503020204020204" pitchFamily="34" charset="-122"/>
              </a:rPr>
              <a:t>socket()</a:t>
            </a:r>
            <a:r>
              <a:rPr lang="zh-CN" altLang="en-US" sz="2400" dirty="0">
                <a:latin typeface="微软雅黑" panose="020B0503020204020204" pitchFamily="34" charset="-122"/>
                <a:ea typeface="微软雅黑" panose="020B0503020204020204" pitchFamily="34" charset="-122"/>
              </a:rPr>
              <a:t>创建本地套接字，返回套接字描述符</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domain</a:t>
            </a:r>
            <a:r>
              <a:rPr lang="zh-CN" altLang="en-US" sz="2400" dirty="0">
                <a:latin typeface="微软雅黑" panose="020B0503020204020204" pitchFamily="34" charset="-122"/>
                <a:ea typeface="微软雅黑" panose="020B0503020204020204" pitchFamily="34" charset="-122"/>
              </a:rPr>
              <a:t>指明网络层地址类型</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type</a:t>
            </a:r>
            <a:r>
              <a:rPr lang="zh-CN" altLang="en-US" sz="2400" dirty="0">
                <a:latin typeface="微软雅黑" panose="020B0503020204020204" pitchFamily="34" charset="-122"/>
                <a:ea typeface="微软雅黑" panose="020B0503020204020204" pitchFamily="34" charset="-122"/>
              </a:rPr>
              <a:t>指明传输层协议：</a:t>
            </a:r>
            <a:endParaRPr lang="en-US" altLang="zh-CN" sz="2400" dirty="0">
              <a:latin typeface="微软雅黑" panose="020B0503020204020204" pitchFamily="34" charset="-122"/>
              <a:ea typeface="微软雅黑" panose="020B0503020204020204" pitchFamily="34" charset="-122"/>
            </a:endParaRPr>
          </a:p>
          <a:p>
            <a:pPr lvl="1"/>
            <a:r>
              <a:rPr lang="en-US" altLang="zh-CN" sz="2200" dirty="0">
                <a:latin typeface="微软雅黑" panose="020B0503020204020204" pitchFamily="34" charset="-122"/>
                <a:ea typeface="微软雅黑" panose="020B0503020204020204" pitchFamily="34" charset="-122"/>
              </a:rPr>
              <a:t>SOCK_STREAM</a:t>
            </a:r>
            <a:r>
              <a:rPr lang="zh-CN" altLang="en-US" sz="2200" dirty="0">
                <a:latin typeface="微软雅黑" panose="020B0503020204020204" pitchFamily="34" charset="-122"/>
                <a:ea typeface="微软雅黑" panose="020B0503020204020204" pitchFamily="34" charset="-122"/>
              </a:rPr>
              <a:t>代表</a:t>
            </a:r>
            <a:r>
              <a:rPr lang="en-US" altLang="zh-CN" sz="2200" dirty="0">
                <a:latin typeface="微软雅黑" panose="020B0503020204020204" pitchFamily="34" charset="-122"/>
                <a:ea typeface="微软雅黑" panose="020B0503020204020204" pitchFamily="34" charset="-122"/>
              </a:rPr>
              <a:t>TCP</a:t>
            </a:r>
            <a:r>
              <a:rPr lang="zh-CN" altLang="en-US" sz="2200" dirty="0">
                <a:latin typeface="微软雅黑" panose="020B0503020204020204" pitchFamily="34" charset="-122"/>
                <a:ea typeface="微软雅黑" panose="020B0503020204020204" pitchFamily="34" charset="-122"/>
              </a:rPr>
              <a:t>字节流</a:t>
            </a:r>
            <a:endParaRPr lang="en-US" altLang="zh-CN" sz="2200" dirty="0">
              <a:latin typeface="微软雅黑" panose="020B0503020204020204" pitchFamily="34" charset="-122"/>
              <a:ea typeface="微软雅黑" panose="020B0503020204020204" pitchFamily="34" charset="-122"/>
            </a:endParaRPr>
          </a:p>
          <a:p>
            <a:pPr lvl="1"/>
            <a:r>
              <a:rPr lang="en-US" altLang="zh-CN" sz="2200" dirty="0">
                <a:latin typeface="微软雅黑" panose="020B0503020204020204" pitchFamily="34" charset="-122"/>
                <a:ea typeface="微软雅黑" panose="020B0503020204020204" pitchFamily="34" charset="-122"/>
              </a:rPr>
              <a:t>SOCK_DGRAM</a:t>
            </a:r>
            <a:r>
              <a:rPr lang="zh-CN" altLang="en-US" sz="2200" dirty="0">
                <a:latin typeface="微软雅黑" panose="020B0503020204020204" pitchFamily="34" charset="-122"/>
                <a:ea typeface="微软雅黑" panose="020B0503020204020204" pitchFamily="34" charset="-122"/>
              </a:rPr>
              <a:t>代表</a:t>
            </a:r>
            <a:r>
              <a:rPr lang="en-US" altLang="zh-CN" sz="2200" dirty="0">
                <a:latin typeface="微软雅黑" panose="020B0503020204020204" pitchFamily="34" charset="-122"/>
                <a:ea typeface="微软雅黑" panose="020B0503020204020204" pitchFamily="34" charset="-122"/>
              </a:rPr>
              <a:t>UDP</a:t>
            </a:r>
            <a:r>
              <a:rPr lang="zh-CN" altLang="en-US" sz="2200" dirty="0">
                <a:latin typeface="微软雅黑" panose="020B0503020204020204" pitchFamily="34" charset="-122"/>
                <a:ea typeface="微软雅黑" panose="020B0503020204020204" pitchFamily="34" charset="-122"/>
              </a:rPr>
              <a:t>数据报</a:t>
            </a: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20</a:t>
            </a:fld>
            <a:endParaRPr kumimoji="1" lang="zh-CN" altLang="en-US" dirty="0"/>
          </a:p>
        </p:txBody>
      </p:sp>
      <p:sp>
        <p:nvSpPr>
          <p:cNvPr id="5" name="Rectangle 4"/>
          <p:cNvSpPr/>
          <p:nvPr/>
        </p:nvSpPr>
        <p:spPr>
          <a:xfrm>
            <a:off x="1392701" y="3781061"/>
            <a:ext cx="8278837" cy="2031325"/>
          </a:xfrm>
          <a:prstGeom prst="rect">
            <a:avLst/>
          </a:prstGeom>
        </p:spPr>
        <p:txBody>
          <a:bodyPr wrap="square">
            <a:spAutoFit/>
          </a:bodyPr>
          <a:lstStyle/>
          <a:p>
            <a:r>
              <a:rPr lang="en-US" dirty="0">
                <a:solidFill>
                  <a:schemeClr val="accent1"/>
                </a:solidFill>
                <a:latin typeface="Courier 10 Pitch" pitchFamily="49" charset="0"/>
              </a:rPr>
              <a:t>#include </a:t>
            </a:r>
            <a:r>
              <a:rPr lang="en-US" dirty="0">
                <a:latin typeface="Courier 10 Pitch" pitchFamily="49" charset="0"/>
              </a:rPr>
              <a:t>&lt;sys/</a:t>
            </a:r>
            <a:r>
              <a:rPr lang="en-US" dirty="0" err="1">
                <a:latin typeface="Courier 10 Pitch" pitchFamily="49" charset="0"/>
              </a:rPr>
              <a:t>socket.h</a:t>
            </a:r>
            <a:r>
              <a:rPr lang="en-US" dirty="0">
                <a:latin typeface="Courier 10 Pitch" pitchFamily="49" charset="0"/>
              </a:rPr>
              <a:t>&gt;</a:t>
            </a:r>
          </a:p>
          <a:p>
            <a:br>
              <a:rPr lang="en-US" dirty="0">
                <a:solidFill>
                  <a:schemeClr val="accent1"/>
                </a:solidFill>
                <a:latin typeface="Courier 10 Pitch" pitchFamily="49" charset="0"/>
              </a:rPr>
            </a:br>
            <a:r>
              <a:rPr lang="en-US" dirty="0" err="1">
                <a:solidFill>
                  <a:schemeClr val="accent1"/>
                </a:solidFill>
                <a:latin typeface="Courier 10 Pitch" pitchFamily="49" charset="0"/>
              </a:rPr>
              <a:t>int</a:t>
            </a:r>
            <a:r>
              <a:rPr lang="en-US" dirty="0">
                <a:solidFill>
                  <a:schemeClr val="accent1"/>
                </a:solidFill>
                <a:latin typeface="Courier 10 Pitch" pitchFamily="49" charset="0"/>
              </a:rPr>
              <a:t> </a:t>
            </a:r>
            <a:r>
              <a:rPr lang="en-US" dirty="0">
                <a:latin typeface="Courier 10 Pitch" pitchFamily="49" charset="0"/>
              </a:rPr>
              <a:t>socket(</a:t>
            </a:r>
          </a:p>
          <a:p>
            <a:r>
              <a:rPr lang="en-US" dirty="0">
                <a:solidFill>
                  <a:schemeClr val="accent1"/>
                </a:solidFill>
                <a:latin typeface="Courier 10 Pitch" pitchFamily="49" charset="0"/>
              </a:rPr>
              <a:t>    </a:t>
            </a:r>
            <a:r>
              <a:rPr lang="en-US" dirty="0" err="1">
                <a:solidFill>
                  <a:schemeClr val="accent1"/>
                </a:solidFill>
                <a:latin typeface="Courier 10 Pitch" pitchFamily="49" charset="0"/>
              </a:rPr>
              <a:t>int</a:t>
            </a:r>
            <a:r>
              <a:rPr lang="en-US" dirty="0">
                <a:solidFill>
                  <a:schemeClr val="accent1"/>
                </a:solidFill>
                <a:latin typeface="Courier 10 Pitch" pitchFamily="49" charset="0"/>
              </a:rPr>
              <a:t> </a:t>
            </a:r>
            <a:r>
              <a:rPr lang="en-US" dirty="0">
                <a:latin typeface="Courier 10 Pitch" pitchFamily="49" charset="0"/>
              </a:rPr>
              <a:t>domain,</a:t>
            </a:r>
            <a:r>
              <a:rPr lang="en-US" dirty="0">
                <a:solidFill>
                  <a:schemeClr val="accent1"/>
                </a:solidFill>
                <a:latin typeface="Courier 10 Pitch" pitchFamily="49" charset="0"/>
              </a:rPr>
              <a:t> </a:t>
            </a:r>
            <a:r>
              <a:rPr lang="en-US" dirty="0">
                <a:solidFill>
                  <a:srgbClr val="C00000"/>
                </a:solidFill>
                <a:latin typeface="Courier 10 Pitch" pitchFamily="49" charset="0"/>
              </a:rPr>
              <a:t>/* AF_UNIX, AF_INET, etc. */</a:t>
            </a:r>
          </a:p>
          <a:p>
            <a:r>
              <a:rPr lang="en-US" dirty="0">
                <a:solidFill>
                  <a:schemeClr val="accent1"/>
                </a:solidFill>
                <a:latin typeface="Courier 10 Pitch" pitchFamily="49" charset="0"/>
              </a:rPr>
              <a:t>    </a:t>
            </a:r>
            <a:r>
              <a:rPr lang="en-US" dirty="0" err="1">
                <a:solidFill>
                  <a:schemeClr val="accent1"/>
                </a:solidFill>
                <a:latin typeface="Courier 10 Pitch" pitchFamily="49" charset="0"/>
              </a:rPr>
              <a:t>int</a:t>
            </a:r>
            <a:r>
              <a:rPr lang="en-US" dirty="0">
                <a:solidFill>
                  <a:schemeClr val="accent1"/>
                </a:solidFill>
                <a:latin typeface="Courier 10 Pitch" pitchFamily="49" charset="0"/>
              </a:rPr>
              <a:t> </a:t>
            </a:r>
            <a:r>
              <a:rPr lang="en-US" dirty="0">
                <a:latin typeface="Courier 10 Pitch" pitchFamily="49" charset="0"/>
              </a:rPr>
              <a:t>type,</a:t>
            </a:r>
            <a:r>
              <a:rPr lang="en-US" dirty="0">
                <a:solidFill>
                  <a:schemeClr val="accent1"/>
                </a:solidFill>
                <a:latin typeface="Courier 10 Pitch" pitchFamily="49" charset="0"/>
              </a:rPr>
              <a:t>  </a:t>
            </a:r>
            <a:r>
              <a:rPr lang="en-US" dirty="0">
                <a:solidFill>
                  <a:srgbClr val="C00000"/>
                </a:solidFill>
                <a:latin typeface="Courier 10 Pitch" pitchFamily="49" charset="0"/>
              </a:rPr>
              <a:t>/* SOCK_STREAM, SOCK_DGRAM */</a:t>
            </a:r>
          </a:p>
          <a:p>
            <a:r>
              <a:rPr lang="en-US" dirty="0">
                <a:solidFill>
                  <a:schemeClr val="accent1"/>
                </a:solidFill>
                <a:latin typeface="Courier 10 Pitch" pitchFamily="49" charset="0"/>
              </a:rPr>
              <a:t>    </a:t>
            </a:r>
            <a:r>
              <a:rPr lang="en-US" dirty="0" err="1">
                <a:solidFill>
                  <a:schemeClr val="accent1"/>
                </a:solidFill>
                <a:latin typeface="Courier 10 Pitch" pitchFamily="49" charset="0"/>
              </a:rPr>
              <a:t>int</a:t>
            </a:r>
            <a:r>
              <a:rPr lang="en-US" dirty="0">
                <a:solidFill>
                  <a:schemeClr val="accent1"/>
                </a:solidFill>
                <a:latin typeface="Courier 10 Pitch" pitchFamily="49" charset="0"/>
              </a:rPr>
              <a:t> </a:t>
            </a:r>
            <a:r>
              <a:rPr lang="en-US" dirty="0">
                <a:latin typeface="Courier 10 Pitch" pitchFamily="49" charset="0"/>
              </a:rPr>
              <a:t>protocol);</a:t>
            </a:r>
            <a:r>
              <a:rPr lang="en-US" dirty="0">
                <a:solidFill>
                  <a:schemeClr val="accent1"/>
                </a:solidFill>
                <a:latin typeface="Courier 10 Pitch" pitchFamily="49" charset="0"/>
              </a:rPr>
              <a:t> </a:t>
            </a:r>
            <a:r>
              <a:rPr lang="en-US" dirty="0">
                <a:solidFill>
                  <a:srgbClr val="C00000"/>
                </a:solidFill>
                <a:latin typeface="Courier 10 Pitch" pitchFamily="49" charset="0"/>
              </a:rPr>
              <a:t>/* usually zero */</a:t>
            </a:r>
          </a:p>
          <a:p>
            <a:r>
              <a:rPr lang="en-US" dirty="0">
                <a:solidFill>
                  <a:srgbClr val="C00000"/>
                </a:solidFill>
                <a:latin typeface="Courier 10 Pitch" pitchFamily="49" charset="0"/>
              </a:rPr>
              <a:t> /* Returns file descriptor or -1 on error (sets </a:t>
            </a:r>
            <a:r>
              <a:rPr lang="en-US" dirty="0" err="1">
                <a:solidFill>
                  <a:srgbClr val="C00000"/>
                </a:solidFill>
                <a:latin typeface="Courier 10 Pitch" pitchFamily="49" charset="0"/>
              </a:rPr>
              <a:t>errno</a:t>
            </a:r>
            <a:r>
              <a:rPr lang="en-US" dirty="0">
                <a:solidFill>
                  <a:srgbClr val="C00000"/>
                </a:solidFill>
                <a:latin typeface="Courier 10 Pitch" pitchFamily="49" charset="0"/>
              </a:rPr>
              <a:t>) */</a:t>
            </a: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6.2 </a:t>
            </a:r>
            <a:r>
              <a:rPr kumimoji="1" lang="zh-CN" altLang="en-US" dirty="0"/>
              <a:t>套接字编程</a:t>
            </a:r>
          </a:p>
        </p:txBody>
      </p:sp>
    </p:spTree>
    <p:extLst>
      <p:ext uri="{BB962C8B-B14F-4D97-AF65-F5344CB8AC3E}">
        <p14:creationId xmlns:p14="http://schemas.microsoft.com/office/powerpoint/2010/main" val="1307753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套接字描述符</a:t>
            </a:r>
          </a:p>
        </p:txBody>
      </p:sp>
      <p:sp>
        <p:nvSpPr>
          <p:cNvPr id="3" name="Content Placeholder 2"/>
          <p:cNvSpPr>
            <a:spLocks noGrp="1"/>
          </p:cNvSpPr>
          <p:nvPr>
            <p:ph idx="1"/>
          </p:nvPr>
        </p:nvSpPr>
        <p:spPr>
          <a:xfrm>
            <a:off x="838200" y="1510758"/>
            <a:ext cx="10515600" cy="2955734"/>
          </a:xfrm>
        </p:spPr>
        <p:txBody>
          <a:bodyPr/>
          <a:lstStyle/>
          <a:p>
            <a:pPr>
              <a:lnSpc>
                <a:spcPct val="120000"/>
              </a:lnSpc>
            </a:pPr>
            <a:r>
              <a:rPr lang="en-US" altLang="zh-CN" sz="2400" dirty="0">
                <a:latin typeface="微软雅黑" panose="020B0503020204020204" pitchFamily="34" charset="-122"/>
                <a:ea typeface="微软雅黑" panose="020B0503020204020204" pitchFamily="34" charset="-122"/>
              </a:rPr>
              <a:t>Linux</a:t>
            </a:r>
            <a:r>
              <a:rPr lang="zh-CN" altLang="en-US" sz="2400" dirty="0">
                <a:latin typeface="微软雅黑" panose="020B0503020204020204" pitchFamily="34" charset="-122"/>
                <a:ea typeface="微软雅黑" panose="020B0503020204020204" pitchFamily="34" charset="-122"/>
              </a:rPr>
              <a:t>系统中程序通过访问套接字描述符来进行套接字通信</a:t>
            </a:r>
            <a:endParaRPr lang="en-US" altLang="zh-CN" sz="2400" dirty="0">
              <a:latin typeface="微软雅黑" panose="020B0503020204020204" pitchFamily="34" charset="-122"/>
              <a:ea typeface="微软雅黑" panose="020B0503020204020204" pitchFamily="34" charset="-122"/>
            </a:endParaRPr>
          </a:p>
          <a:p>
            <a:pPr>
              <a:lnSpc>
                <a:spcPct val="120000"/>
              </a:lnSpc>
            </a:pPr>
            <a:r>
              <a:rPr lang="zh-CN" altLang="en-US" sz="2400" dirty="0">
                <a:latin typeface="微软雅黑" panose="020B0503020204020204" pitchFamily="34" charset="-122"/>
                <a:ea typeface="微软雅黑" panose="020B0503020204020204" pitchFamily="34" charset="-122"/>
              </a:rPr>
              <a:t>套接字描述符在类型上与文件描述符完全兼容</a:t>
            </a:r>
            <a:endParaRPr lang="en-US" altLang="zh-CN" sz="2400" dirty="0">
              <a:latin typeface="微软雅黑" panose="020B0503020204020204" pitchFamily="34" charset="-122"/>
              <a:ea typeface="微软雅黑" panose="020B0503020204020204" pitchFamily="34" charset="-122"/>
            </a:endParaRPr>
          </a:p>
          <a:p>
            <a:pPr>
              <a:lnSpc>
                <a:spcPct val="120000"/>
              </a:lnSpc>
            </a:pPr>
            <a:r>
              <a:rPr lang="zh-CN" altLang="en-US" sz="2400" dirty="0">
                <a:latin typeface="微软雅黑" panose="020B0503020204020204" pitchFamily="34" charset="-122"/>
                <a:ea typeface="微软雅黑" panose="020B0503020204020204" pitchFamily="34" charset="-122"/>
              </a:rPr>
              <a:t>在套接字描述符上的</a:t>
            </a:r>
            <a:r>
              <a:rPr lang="zh-CN" altLang="en-US" sz="2400" dirty="0">
                <a:solidFill>
                  <a:srgbClr val="C00000"/>
                </a:solidFill>
                <a:latin typeface="微软雅黑" panose="020B0503020204020204" pitchFamily="34" charset="-122"/>
                <a:ea typeface="微软雅黑" panose="020B0503020204020204" pitchFamily="34" charset="-122"/>
              </a:rPr>
              <a:t>发送、接收数据</a:t>
            </a:r>
            <a:r>
              <a:rPr lang="zh-CN" altLang="en-US" sz="2400" dirty="0">
                <a:latin typeface="微软雅黑" panose="020B0503020204020204" pitchFamily="34" charset="-122"/>
                <a:ea typeface="微软雅黑" panose="020B0503020204020204" pitchFamily="34" charset="-122"/>
              </a:rPr>
              <a:t>的行为可以用</a:t>
            </a:r>
            <a:r>
              <a:rPr lang="zh-CN" altLang="en-US" sz="2400" dirty="0">
                <a:solidFill>
                  <a:srgbClr val="C00000"/>
                </a:solidFill>
                <a:latin typeface="微软雅黑" panose="020B0503020204020204" pitchFamily="34" charset="-122"/>
                <a:ea typeface="微软雅黑" panose="020B0503020204020204" pitchFamily="34" charset="-122"/>
              </a:rPr>
              <a:t>文件读写</a:t>
            </a:r>
            <a:r>
              <a:rPr lang="zh-CN" altLang="en-US" sz="2400" dirty="0">
                <a:latin typeface="微软雅黑" panose="020B0503020204020204" pitchFamily="34" charset="-122"/>
                <a:ea typeface="微软雅黑" panose="020B0503020204020204" pitchFamily="34" charset="-122"/>
              </a:rPr>
              <a:t>调用完成</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en-US" altLang="zh-CN" sz="2200" dirty="0">
                <a:latin typeface="微软雅黑" panose="020B0503020204020204" pitchFamily="34" charset="-122"/>
                <a:ea typeface="微软雅黑" panose="020B0503020204020204" pitchFamily="34" charset="-122"/>
              </a:rPr>
              <a:t>read</a:t>
            </a:r>
            <a:r>
              <a:rPr lang="zh-CN" altLang="en-US" sz="2200" dirty="0">
                <a:latin typeface="微软雅黑" panose="020B0503020204020204" pitchFamily="34" charset="-122"/>
                <a:ea typeface="微软雅黑" panose="020B0503020204020204" pitchFamily="34" charset="-122"/>
              </a:rPr>
              <a:t>从描述符</a:t>
            </a:r>
            <a:r>
              <a:rPr lang="en-US" altLang="zh-CN" sz="2200" dirty="0" err="1">
                <a:latin typeface="微软雅黑" panose="020B0503020204020204" pitchFamily="34" charset="-122"/>
                <a:ea typeface="微软雅黑" panose="020B0503020204020204" pitchFamily="34" charset="-122"/>
              </a:rPr>
              <a:t>fd</a:t>
            </a:r>
            <a:r>
              <a:rPr lang="zh-CN" altLang="en-US" sz="2200" dirty="0">
                <a:latin typeface="微软雅黑" panose="020B0503020204020204" pitchFamily="34" charset="-122"/>
                <a:ea typeface="微软雅黑" panose="020B0503020204020204" pitchFamily="34" charset="-122"/>
              </a:rPr>
              <a:t>中读取</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接收</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长度为返回值的字节数至</a:t>
            </a:r>
            <a:r>
              <a:rPr lang="en-US" altLang="zh-CN" sz="2200" dirty="0" err="1">
                <a:latin typeface="微软雅黑" panose="020B0503020204020204" pitchFamily="34" charset="-122"/>
                <a:ea typeface="微软雅黑" panose="020B0503020204020204" pitchFamily="34" charset="-122"/>
              </a:rPr>
              <a:t>buf</a:t>
            </a:r>
            <a:r>
              <a:rPr lang="zh-CN" altLang="en-US" sz="2200" dirty="0">
                <a:latin typeface="微软雅黑" panose="020B0503020204020204" pitchFamily="34" charset="-122"/>
                <a:ea typeface="微软雅黑" panose="020B0503020204020204" pitchFamily="34" charset="-122"/>
              </a:rPr>
              <a:t>中</a:t>
            </a:r>
            <a:endParaRPr lang="en-US" altLang="zh-CN" sz="2200" dirty="0">
              <a:latin typeface="微软雅黑" panose="020B0503020204020204" pitchFamily="34" charset="-122"/>
              <a:ea typeface="微软雅黑" panose="020B0503020204020204" pitchFamily="34" charset="-122"/>
            </a:endParaRPr>
          </a:p>
          <a:p>
            <a:pPr lvl="1">
              <a:lnSpc>
                <a:spcPct val="120000"/>
              </a:lnSpc>
            </a:pPr>
            <a:r>
              <a:rPr lang="en-US" altLang="zh-CN" sz="2200" dirty="0">
                <a:latin typeface="微软雅黑" panose="020B0503020204020204" pitchFamily="34" charset="-122"/>
                <a:ea typeface="微软雅黑" panose="020B0503020204020204" pitchFamily="34" charset="-122"/>
              </a:rPr>
              <a:t>write</a:t>
            </a:r>
            <a:r>
              <a:rPr lang="zh-CN" altLang="en-US" sz="2200" dirty="0">
                <a:latin typeface="微软雅黑" panose="020B0503020204020204" pitchFamily="34" charset="-122"/>
                <a:ea typeface="微软雅黑" panose="020B0503020204020204" pitchFamily="34" charset="-122"/>
              </a:rPr>
              <a:t>向描述符</a:t>
            </a:r>
            <a:r>
              <a:rPr lang="en-US" altLang="zh-CN" sz="2200" dirty="0" err="1">
                <a:latin typeface="微软雅黑" panose="020B0503020204020204" pitchFamily="34" charset="-122"/>
                <a:ea typeface="微软雅黑" panose="020B0503020204020204" pitchFamily="34" charset="-122"/>
              </a:rPr>
              <a:t>fd</a:t>
            </a:r>
            <a:r>
              <a:rPr lang="zh-CN" altLang="en-US" sz="2200" dirty="0">
                <a:latin typeface="微软雅黑" panose="020B0503020204020204" pitchFamily="34" charset="-122"/>
                <a:ea typeface="微软雅黑" panose="020B0503020204020204" pitchFamily="34" charset="-122"/>
              </a:rPr>
              <a:t>中写入</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发送</a:t>
            </a:r>
            <a:r>
              <a:rPr lang="en-US" altLang="zh-CN" sz="2200" dirty="0">
                <a:latin typeface="微软雅黑" panose="020B0503020204020204" pitchFamily="34" charset="-122"/>
                <a:ea typeface="微软雅黑" panose="020B0503020204020204" pitchFamily="34" charset="-122"/>
              </a:rPr>
              <a:t>)</a:t>
            </a:r>
            <a:r>
              <a:rPr lang="en-US" altLang="zh-CN" sz="2200" dirty="0" err="1">
                <a:latin typeface="微软雅黑" panose="020B0503020204020204" pitchFamily="34" charset="-122"/>
                <a:ea typeface="微软雅黑" panose="020B0503020204020204" pitchFamily="34" charset="-122"/>
              </a:rPr>
              <a:t>buf</a:t>
            </a:r>
            <a:r>
              <a:rPr lang="zh-CN" altLang="en-US" sz="2200" dirty="0">
                <a:latin typeface="微软雅黑" panose="020B0503020204020204" pitchFamily="34" charset="-122"/>
                <a:ea typeface="微软雅黑" panose="020B0503020204020204" pitchFamily="34" charset="-122"/>
              </a:rPr>
              <a:t>中长度为返回值的字节数</a:t>
            </a:r>
            <a:endParaRPr lang="en-US" altLang="zh-CN" sz="2200" dirty="0">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21</a:t>
            </a:fld>
            <a:endParaRPr kumimoji="1" lang="zh-CN" altLang="en-US" dirty="0"/>
          </a:p>
        </p:txBody>
      </p:sp>
      <p:sp>
        <p:nvSpPr>
          <p:cNvPr id="5" name="Rectangle 4"/>
          <p:cNvSpPr/>
          <p:nvPr/>
        </p:nvSpPr>
        <p:spPr>
          <a:xfrm>
            <a:off x="1994094" y="4306892"/>
            <a:ext cx="6616506" cy="1477328"/>
          </a:xfrm>
          <a:prstGeom prst="rect">
            <a:avLst/>
          </a:prstGeom>
        </p:spPr>
        <p:txBody>
          <a:bodyPr wrap="square">
            <a:spAutoFit/>
          </a:bodyPr>
          <a:lstStyle/>
          <a:p>
            <a:r>
              <a:rPr lang="en-US" dirty="0">
                <a:solidFill>
                  <a:schemeClr val="accent1"/>
                </a:solidFill>
                <a:latin typeface="Courier 10 Pitch" pitchFamily="49" charset="0"/>
              </a:rPr>
              <a:t>#include </a:t>
            </a:r>
            <a:r>
              <a:rPr lang="en-US" dirty="0">
                <a:latin typeface="Courier 10 Pitch" pitchFamily="49" charset="0"/>
              </a:rPr>
              <a:t>&lt;</a:t>
            </a:r>
            <a:r>
              <a:rPr lang="en-US" dirty="0" err="1">
                <a:latin typeface="Courier 10 Pitch" pitchFamily="49" charset="0"/>
              </a:rPr>
              <a:t>unistd.h</a:t>
            </a:r>
            <a:r>
              <a:rPr lang="en-US" dirty="0">
                <a:latin typeface="Courier 10 Pitch" pitchFamily="49" charset="0"/>
              </a:rPr>
              <a:t>&gt;</a:t>
            </a:r>
          </a:p>
          <a:p>
            <a:br>
              <a:rPr lang="en-US" dirty="0">
                <a:solidFill>
                  <a:schemeClr val="accent1"/>
                </a:solidFill>
                <a:latin typeface="Courier 10 Pitch" pitchFamily="49" charset="0"/>
              </a:rPr>
            </a:br>
            <a:r>
              <a:rPr lang="en-US" dirty="0" err="1">
                <a:solidFill>
                  <a:schemeClr val="accent1"/>
                </a:solidFill>
                <a:latin typeface="Courier 10 Pitch" pitchFamily="49" charset="0"/>
              </a:rPr>
              <a:t>int</a:t>
            </a:r>
            <a:r>
              <a:rPr lang="en-US" dirty="0">
                <a:solidFill>
                  <a:schemeClr val="accent1"/>
                </a:solidFill>
                <a:latin typeface="Courier 10 Pitch" pitchFamily="49" charset="0"/>
              </a:rPr>
              <a:t> </a:t>
            </a:r>
            <a:r>
              <a:rPr lang="en-US" altLang="zh-CN" dirty="0">
                <a:latin typeface="Courier 10 Pitch" pitchFamily="49" charset="0"/>
              </a:rPr>
              <a:t>read</a:t>
            </a:r>
            <a:r>
              <a:rPr lang="en-US" dirty="0">
                <a:latin typeface="Courier 10 Pitch" pitchFamily="49" charset="0"/>
              </a:rPr>
              <a:t>(</a:t>
            </a:r>
            <a:r>
              <a:rPr lang="en-US" dirty="0" err="1">
                <a:solidFill>
                  <a:schemeClr val="accent1"/>
                </a:solidFill>
                <a:latin typeface="Courier 10 Pitch" pitchFamily="49" charset="0"/>
              </a:rPr>
              <a:t>int</a:t>
            </a:r>
            <a:r>
              <a:rPr lang="en-US" dirty="0">
                <a:solidFill>
                  <a:schemeClr val="accent1"/>
                </a:solidFill>
                <a:latin typeface="Courier 10 Pitch" pitchFamily="49" charset="0"/>
              </a:rPr>
              <a:t> </a:t>
            </a:r>
            <a:r>
              <a:rPr lang="en-US" dirty="0" err="1">
                <a:latin typeface="Courier 10 Pitch" pitchFamily="49" charset="0"/>
              </a:rPr>
              <a:t>fd</a:t>
            </a:r>
            <a:r>
              <a:rPr lang="en-US" dirty="0">
                <a:latin typeface="Courier 10 Pitch" pitchFamily="49" charset="0"/>
              </a:rPr>
              <a:t>, </a:t>
            </a:r>
            <a:r>
              <a:rPr lang="en-US" dirty="0">
                <a:solidFill>
                  <a:schemeClr val="accent1"/>
                </a:solidFill>
                <a:latin typeface="Courier 10 Pitch" pitchFamily="49" charset="0"/>
              </a:rPr>
              <a:t>void</a:t>
            </a:r>
            <a:r>
              <a:rPr lang="en-US" dirty="0">
                <a:latin typeface="Courier 10 Pitch" pitchFamily="49" charset="0"/>
              </a:rPr>
              <a:t> *</a:t>
            </a:r>
            <a:r>
              <a:rPr lang="en-US" dirty="0" err="1">
                <a:latin typeface="Courier 10 Pitch" pitchFamily="49" charset="0"/>
              </a:rPr>
              <a:t>buf</a:t>
            </a:r>
            <a:r>
              <a:rPr lang="en-US" dirty="0">
                <a:latin typeface="Courier 10 Pitch" pitchFamily="49" charset="0"/>
              </a:rPr>
              <a:t>, </a:t>
            </a:r>
            <a:r>
              <a:rPr lang="en-US" dirty="0" err="1">
                <a:solidFill>
                  <a:schemeClr val="accent1"/>
                </a:solidFill>
                <a:latin typeface="Courier 10 Pitch" pitchFamily="49" charset="0"/>
              </a:rPr>
              <a:t>size_t</a:t>
            </a:r>
            <a:r>
              <a:rPr lang="en-US" dirty="0">
                <a:solidFill>
                  <a:schemeClr val="accent1"/>
                </a:solidFill>
                <a:latin typeface="Courier 10 Pitch" pitchFamily="49" charset="0"/>
              </a:rPr>
              <a:t> </a:t>
            </a:r>
            <a:r>
              <a:rPr lang="en-US" dirty="0">
                <a:latin typeface="Courier 10 Pitch" pitchFamily="49" charset="0"/>
              </a:rPr>
              <a:t>count);</a:t>
            </a:r>
          </a:p>
          <a:p>
            <a:r>
              <a:rPr lang="en-US" dirty="0" err="1">
                <a:solidFill>
                  <a:schemeClr val="accent1"/>
                </a:solidFill>
                <a:latin typeface="Courier 10 Pitch" pitchFamily="49" charset="0"/>
              </a:rPr>
              <a:t>int</a:t>
            </a:r>
            <a:r>
              <a:rPr lang="en-US" dirty="0">
                <a:solidFill>
                  <a:schemeClr val="accent1"/>
                </a:solidFill>
                <a:latin typeface="Courier 10 Pitch" pitchFamily="49" charset="0"/>
              </a:rPr>
              <a:t> </a:t>
            </a:r>
            <a:r>
              <a:rPr lang="en-US" dirty="0">
                <a:latin typeface="Courier 10 Pitch" pitchFamily="49" charset="0"/>
              </a:rPr>
              <a:t>write(</a:t>
            </a:r>
            <a:r>
              <a:rPr lang="en-US" dirty="0" err="1">
                <a:solidFill>
                  <a:schemeClr val="accent1"/>
                </a:solidFill>
                <a:latin typeface="Courier 10 Pitch" pitchFamily="49" charset="0"/>
              </a:rPr>
              <a:t>int</a:t>
            </a:r>
            <a:r>
              <a:rPr lang="en-US" dirty="0">
                <a:solidFill>
                  <a:schemeClr val="accent1"/>
                </a:solidFill>
                <a:latin typeface="Courier 10 Pitch" pitchFamily="49" charset="0"/>
              </a:rPr>
              <a:t> </a:t>
            </a:r>
            <a:r>
              <a:rPr lang="en-US" dirty="0" err="1">
                <a:latin typeface="Courier 10 Pitch" pitchFamily="49" charset="0"/>
              </a:rPr>
              <a:t>fd</a:t>
            </a:r>
            <a:r>
              <a:rPr lang="en-US" dirty="0">
                <a:latin typeface="Courier 10 Pitch" pitchFamily="49" charset="0"/>
              </a:rPr>
              <a:t>, </a:t>
            </a:r>
            <a:r>
              <a:rPr lang="en-US" dirty="0">
                <a:solidFill>
                  <a:schemeClr val="accent1"/>
                </a:solidFill>
                <a:latin typeface="Courier 10 Pitch" pitchFamily="49" charset="0"/>
              </a:rPr>
              <a:t>void</a:t>
            </a:r>
            <a:r>
              <a:rPr lang="en-US" dirty="0">
                <a:latin typeface="Courier 10 Pitch" pitchFamily="49" charset="0"/>
              </a:rPr>
              <a:t> *</a:t>
            </a:r>
            <a:r>
              <a:rPr lang="en-US" dirty="0" err="1">
                <a:latin typeface="Courier 10 Pitch" pitchFamily="49" charset="0"/>
              </a:rPr>
              <a:t>buf</a:t>
            </a:r>
            <a:r>
              <a:rPr lang="en-US" dirty="0">
                <a:latin typeface="Courier 10 Pitch" pitchFamily="49" charset="0"/>
              </a:rPr>
              <a:t>, </a:t>
            </a:r>
            <a:r>
              <a:rPr lang="en-US" dirty="0" err="1">
                <a:solidFill>
                  <a:schemeClr val="accent1"/>
                </a:solidFill>
                <a:latin typeface="Courier 10 Pitch" pitchFamily="49" charset="0"/>
              </a:rPr>
              <a:t>size_t</a:t>
            </a:r>
            <a:r>
              <a:rPr lang="en-US" dirty="0">
                <a:latin typeface="Courier 10 Pitch" pitchFamily="49" charset="0"/>
              </a:rPr>
              <a:t> count);</a:t>
            </a:r>
          </a:p>
          <a:p>
            <a:endParaRPr lang="en-US" dirty="0">
              <a:solidFill>
                <a:srgbClr val="C00000"/>
              </a:solidFill>
              <a:latin typeface="Courier 10 Pitch" pitchFamily="49" charset="0"/>
            </a:endParaRP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6.2 </a:t>
            </a:r>
            <a:r>
              <a:rPr kumimoji="1" lang="zh-CN" altLang="en-US" dirty="0"/>
              <a:t>套接字编程</a:t>
            </a:r>
          </a:p>
        </p:txBody>
      </p:sp>
    </p:spTree>
    <p:extLst>
      <p:ext uri="{BB962C8B-B14F-4D97-AF65-F5344CB8AC3E}">
        <p14:creationId xmlns:p14="http://schemas.microsoft.com/office/powerpoint/2010/main" val="3100075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绑定套接字地址：</a:t>
            </a:r>
            <a:r>
              <a:rPr lang="en-US" altLang="zh-CN" dirty="0"/>
              <a:t>bind()</a:t>
            </a:r>
            <a:endParaRPr lang="zh-CN" altLang="en-US" dirty="0"/>
          </a:p>
        </p:txBody>
      </p:sp>
      <p:sp>
        <p:nvSpPr>
          <p:cNvPr id="3" name="Content Placeholder 2"/>
          <p:cNvSpPr>
            <a:spLocks noGrp="1"/>
          </p:cNvSpPr>
          <p:nvPr>
            <p:ph idx="1"/>
          </p:nvPr>
        </p:nvSpPr>
        <p:spPr>
          <a:xfrm>
            <a:off x="838200" y="1510758"/>
            <a:ext cx="10515600" cy="1705778"/>
          </a:xfrm>
        </p:spPr>
        <p:txBody>
          <a:bodyPr>
            <a:noAutofit/>
          </a:bodyPr>
          <a:lstStyle/>
          <a:p>
            <a:pPr>
              <a:lnSpc>
                <a:spcPct val="130000"/>
              </a:lnSpc>
            </a:pPr>
            <a:r>
              <a:rPr lang="zh-CN" altLang="en-US" sz="2400" dirty="0">
                <a:latin typeface="微软雅黑" panose="020B0503020204020204" pitchFamily="34" charset="-122"/>
                <a:ea typeface="微软雅黑" panose="020B0503020204020204" pitchFamily="34" charset="-122"/>
              </a:rPr>
              <a:t>用来将服务器本地套接字地址</a:t>
            </a:r>
            <a:r>
              <a:rPr lang="en-US" altLang="zh-CN" sz="2400" dirty="0" err="1">
                <a:latin typeface="微软雅黑" panose="020B0503020204020204" pitchFamily="34" charset="-122"/>
                <a:ea typeface="微软雅黑" panose="020B0503020204020204" pitchFamily="34" charset="-122"/>
              </a:rPr>
              <a:t>sa</a:t>
            </a:r>
            <a:r>
              <a:rPr lang="zh-CN" altLang="en-US" sz="2400" dirty="0">
                <a:latin typeface="微软雅黑" panose="020B0503020204020204" pitchFamily="34" charset="-122"/>
                <a:ea typeface="微软雅黑" panose="020B0503020204020204" pitchFamily="34" charset="-122"/>
              </a:rPr>
              <a:t>与描述符</a:t>
            </a:r>
            <a:r>
              <a:rPr lang="en-US" altLang="zh-CN" sz="2400" dirty="0" err="1">
                <a:latin typeface="微软雅黑" panose="020B0503020204020204" pitchFamily="34" charset="-122"/>
                <a:ea typeface="微软雅黑" panose="020B0503020204020204" pitchFamily="34" charset="-122"/>
              </a:rPr>
              <a:t>socket_fd</a:t>
            </a:r>
            <a:r>
              <a:rPr lang="zh-CN" altLang="en-US" sz="2400" dirty="0">
                <a:latin typeface="微软雅黑" panose="020B0503020204020204" pitchFamily="34" charset="-122"/>
                <a:ea typeface="微软雅黑" panose="020B0503020204020204" pitchFamily="34" charset="-122"/>
              </a:rPr>
              <a:t>绑定</a:t>
            </a:r>
            <a:endParaRPr lang="en-US" altLang="zh-CN" sz="2400" dirty="0">
              <a:latin typeface="微软雅黑" panose="020B0503020204020204" pitchFamily="34" charset="-122"/>
              <a:ea typeface="微软雅黑" panose="020B0503020204020204" pitchFamily="34" charset="-122"/>
            </a:endParaRPr>
          </a:p>
          <a:p>
            <a:pPr>
              <a:lnSpc>
                <a:spcPct val="130000"/>
              </a:lnSpc>
            </a:pPr>
            <a:r>
              <a:rPr lang="zh-CN" altLang="en-US" sz="2400" dirty="0">
                <a:latin typeface="微软雅黑" panose="020B0503020204020204" pitchFamily="34" charset="-122"/>
                <a:ea typeface="微软雅黑" panose="020B0503020204020204" pitchFamily="34" charset="-122"/>
              </a:rPr>
              <a:t>客户程序不需要调用</a:t>
            </a:r>
            <a:r>
              <a:rPr lang="en-US" altLang="zh-CN" sz="2400" dirty="0">
                <a:latin typeface="微软雅黑" panose="020B0503020204020204" pitchFamily="34" charset="-122"/>
                <a:ea typeface="微软雅黑" panose="020B0503020204020204" pitchFamily="34" charset="-122"/>
              </a:rPr>
              <a:t>bind()，操作系统将为其在1024～5000之间分配一个端口号</a:t>
            </a: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22</a:t>
            </a:fld>
            <a:endParaRPr kumimoji="1" lang="zh-CN" altLang="en-US" dirty="0"/>
          </a:p>
        </p:txBody>
      </p:sp>
      <p:sp>
        <p:nvSpPr>
          <p:cNvPr id="5" name="Rectangle 4"/>
          <p:cNvSpPr/>
          <p:nvPr/>
        </p:nvSpPr>
        <p:spPr>
          <a:xfrm>
            <a:off x="1709224" y="3467686"/>
            <a:ext cx="8278837" cy="2031325"/>
          </a:xfrm>
          <a:prstGeom prst="rect">
            <a:avLst/>
          </a:prstGeom>
        </p:spPr>
        <p:txBody>
          <a:bodyPr wrap="square">
            <a:spAutoFit/>
          </a:bodyPr>
          <a:lstStyle/>
          <a:p>
            <a:r>
              <a:rPr lang="en-US" dirty="0">
                <a:solidFill>
                  <a:schemeClr val="accent1"/>
                </a:solidFill>
                <a:latin typeface="Courier 10 Pitch" pitchFamily="49" charset="0"/>
              </a:rPr>
              <a:t>#include </a:t>
            </a:r>
            <a:r>
              <a:rPr lang="en-US" dirty="0">
                <a:latin typeface="Courier 10 Pitch" pitchFamily="49" charset="0"/>
              </a:rPr>
              <a:t>&lt;sys/</a:t>
            </a:r>
            <a:r>
              <a:rPr lang="en-US" dirty="0" err="1">
                <a:latin typeface="Courier 10 Pitch" pitchFamily="49" charset="0"/>
              </a:rPr>
              <a:t>socket.h</a:t>
            </a:r>
            <a:r>
              <a:rPr lang="en-US" dirty="0">
                <a:latin typeface="Courier 10 Pitch" pitchFamily="49" charset="0"/>
              </a:rPr>
              <a:t>&gt;</a:t>
            </a:r>
          </a:p>
          <a:p>
            <a:br>
              <a:rPr lang="en-US" dirty="0">
                <a:solidFill>
                  <a:schemeClr val="accent1"/>
                </a:solidFill>
                <a:latin typeface="Courier 10 Pitch" pitchFamily="49" charset="0"/>
              </a:rPr>
            </a:br>
            <a:r>
              <a:rPr lang="en-US" dirty="0" err="1">
                <a:solidFill>
                  <a:schemeClr val="accent1"/>
                </a:solidFill>
                <a:latin typeface="Courier 10 Pitch" pitchFamily="49" charset="0"/>
              </a:rPr>
              <a:t>int</a:t>
            </a:r>
            <a:r>
              <a:rPr lang="en-US" dirty="0">
                <a:solidFill>
                  <a:schemeClr val="accent1"/>
                </a:solidFill>
                <a:latin typeface="Courier 10 Pitch" pitchFamily="49" charset="0"/>
              </a:rPr>
              <a:t> </a:t>
            </a:r>
            <a:r>
              <a:rPr lang="sv-SE" dirty="0">
                <a:latin typeface="Courier 10 Pitch" pitchFamily="49" charset="0"/>
              </a:rPr>
              <a:t>bind(</a:t>
            </a:r>
          </a:p>
          <a:p>
            <a:r>
              <a:rPr lang="sv-SE" dirty="0">
                <a:latin typeface="Courier 10 Pitch" pitchFamily="49" charset="0"/>
              </a:rPr>
              <a:t>    </a:t>
            </a:r>
            <a:r>
              <a:rPr lang="sv-SE" dirty="0">
                <a:solidFill>
                  <a:schemeClr val="accent1"/>
                </a:solidFill>
                <a:latin typeface="Courier 10 Pitch" pitchFamily="49" charset="0"/>
              </a:rPr>
              <a:t>int </a:t>
            </a:r>
            <a:r>
              <a:rPr lang="sv-SE" dirty="0">
                <a:latin typeface="Courier 10 Pitch" pitchFamily="49" charset="0"/>
              </a:rPr>
              <a:t>socket_fd,</a:t>
            </a:r>
          </a:p>
          <a:p>
            <a:r>
              <a:rPr lang="sv-SE" dirty="0">
                <a:solidFill>
                  <a:srgbClr val="C00000"/>
                </a:solidFill>
                <a:latin typeface="Courier 10 Pitch" pitchFamily="49" charset="0"/>
              </a:rPr>
              <a:t>    </a:t>
            </a:r>
            <a:r>
              <a:rPr lang="sv-SE" dirty="0">
                <a:solidFill>
                  <a:schemeClr val="accent1"/>
                </a:solidFill>
                <a:latin typeface="Courier 10 Pitch" pitchFamily="49" charset="0"/>
              </a:rPr>
              <a:t>const struct sockaddr</a:t>
            </a:r>
            <a:r>
              <a:rPr lang="sv-SE" dirty="0">
                <a:latin typeface="Courier 10 Pitch" pitchFamily="49" charset="0"/>
              </a:rPr>
              <a:t> *sa,</a:t>
            </a:r>
          </a:p>
          <a:p>
            <a:r>
              <a:rPr lang="sv-SE" dirty="0">
                <a:solidFill>
                  <a:srgbClr val="C00000"/>
                </a:solidFill>
                <a:latin typeface="Courier 10 Pitch" pitchFamily="49" charset="0"/>
              </a:rPr>
              <a:t>    </a:t>
            </a:r>
            <a:r>
              <a:rPr lang="sv-SE" dirty="0">
                <a:solidFill>
                  <a:schemeClr val="accent1"/>
                </a:solidFill>
                <a:latin typeface="Courier 10 Pitch" pitchFamily="49" charset="0"/>
              </a:rPr>
              <a:t>socklen_t</a:t>
            </a:r>
            <a:r>
              <a:rPr lang="sv-SE" dirty="0">
                <a:solidFill>
                  <a:srgbClr val="C00000"/>
                </a:solidFill>
                <a:latin typeface="Courier 10 Pitch" pitchFamily="49" charset="0"/>
              </a:rPr>
              <a:t> </a:t>
            </a:r>
            <a:r>
              <a:rPr lang="sv-SE" dirty="0">
                <a:latin typeface="Courier 10 Pitch" pitchFamily="49" charset="0"/>
              </a:rPr>
              <a:t>sa_len</a:t>
            </a:r>
            <a:r>
              <a:rPr lang="sv-SE" dirty="0">
                <a:solidFill>
                  <a:srgbClr val="C00000"/>
                </a:solidFill>
                <a:latin typeface="Courier 10 Pitch" pitchFamily="49" charset="0"/>
              </a:rPr>
              <a:t>);</a:t>
            </a:r>
          </a:p>
          <a:p>
            <a:r>
              <a:rPr lang="en-US" dirty="0">
                <a:solidFill>
                  <a:srgbClr val="C00000"/>
                </a:solidFill>
                <a:latin typeface="Courier 10 Pitch" pitchFamily="49" charset="0"/>
              </a:rPr>
              <a:t> /* Returns 0 </a:t>
            </a:r>
            <a:r>
              <a:rPr lang="en-US" altLang="zh-CN" dirty="0">
                <a:solidFill>
                  <a:srgbClr val="C00000"/>
                </a:solidFill>
                <a:latin typeface="Courier 10 Pitch" pitchFamily="49" charset="0"/>
              </a:rPr>
              <a:t>if OK</a:t>
            </a:r>
            <a:r>
              <a:rPr lang="en-US" dirty="0">
                <a:solidFill>
                  <a:srgbClr val="C00000"/>
                </a:solidFill>
                <a:latin typeface="Courier 10 Pitch" pitchFamily="49" charset="0"/>
              </a:rPr>
              <a:t> or -1 on error (sets </a:t>
            </a:r>
            <a:r>
              <a:rPr lang="en-US" dirty="0" err="1">
                <a:solidFill>
                  <a:srgbClr val="C00000"/>
                </a:solidFill>
                <a:latin typeface="Courier 10 Pitch" pitchFamily="49" charset="0"/>
              </a:rPr>
              <a:t>errno</a:t>
            </a:r>
            <a:r>
              <a:rPr lang="en-US" dirty="0">
                <a:solidFill>
                  <a:srgbClr val="C00000"/>
                </a:solidFill>
                <a:latin typeface="Courier 10 Pitch" pitchFamily="49" charset="0"/>
              </a:rPr>
              <a:t>) */</a:t>
            </a: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6.2 </a:t>
            </a:r>
            <a:r>
              <a:rPr kumimoji="1" lang="zh-CN" altLang="en-US" dirty="0"/>
              <a:t>套接字编程</a:t>
            </a:r>
          </a:p>
        </p:txBody>
      </p:sp>
    </p:spTree>
    <p:extLst>
      <p:ext uri="{BB962C8B-B14F-4D97-AF65-F5344CB8AC3E}">
        <p14:creationId xmlns:p14="http://schemas.microsoft.com/office/powerpoint/2010/main" val="2413711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latin typeface="微软雅黑" panose="020B0503020204020204" pitchFamily="34" charset="-122"/>
                <a:ea typeface="微软雅黑" panose="020B0503020204020204" pitchFamily="34" charset="-122"/>
              </a:rPr>
              <a:t>关闭套接字：</a:t>
            </a:r>
            <a:r>
              <a:rPr lang="en-US" altLang="zh-CN" dirty="0">
                <a:latin typeface="微软雅黑" panose="020B0503020204020204" pitchFamily="34" charset="-122"/>
                <a:ea typeface="微软雅黑" panose="020B0503020204020204" pitchFamily="34" charset="-122"/>
              </a:rPr>
              <a:t>close()</a:t>
            </a:r>
            <a:endParaRPr lang="zh-CN" altLang="en-US" dirty="0">
              <a:latin typeface="微软雅黑" panose="020B0503020204020204" pitchFamily="34" charset="-122"/>
              <a:ea typeface="微软雅黑" panose="020B0503020204020204" pitchFamily="34" charset="-122"/>
            </a:endParaRPr>
          </a:p>
        </p:txBody>
      </p:sp>
      <p:sp>
        <p:nvSpPr>
          <p:cNvPr id="3" name="Content Placeholder 2"/>
          <p:cNvSpPr>
            <a:spLocks noGrp="1"/>
          </p:cNvSpPr>
          <p:nvPr>
            <p:ph idx="1"/>
          </p:nvPr>
        </p:nvSpPr>
        <p:spPr>
          <a:xfrm>
            <a:off x="913504" y="1406514"/>
            <a:ext cx="10515600" cy="3191872"/>
          </a:xfrm>
        </p:spPr>
        <p:txBody>
          <a:bodyPr>
            <a:normAutofit/>
          </a:bodyPr>
          <a:lstStyle/>
          <a:p>
            <a:pPr>
              <a:lnSpc>
                <a:spcPct val="120000"/>
              </a:lnSpc>
            </a:pPr>
            <a:r>
              <a:rPr lang="zh-CN" altLang="en-US" dirty="0">
                <a:latin typeface="微软雅黑" panose="020B0503020204020204" pitchFamily="34" charset="-122"/>
                <a:ea typeface="微软雅黑" panose="020B0503020204020204" pitchFamily="34" charset="-122"/>
              </a:rPr>
              <a:t>客户和服务器调用</a:t>
            </a:r>
            <a:r>
              <a:rPr lang="en-US" altLang="zh-CN" dirty="0">
                <a:latin typeface="微软雅黑" panose="020B0503020204020204" pitchFamily="34" charset="-122"/>
                <a:ea typeface="微软雅黑" panose="020B0503020204020204" pitchFamily="34" charset="-122"/>
              </a:rPr>
              <a:t>close()</a:t>
            </a:r>
            <a:r>
              <a:rPr lang="zh-CN" altLang="en-US" dirty="0">
                <a:latin typeface="微软雅黑" panose="020B0503020204020204" pitchFamily="34" charset="-122"/>
                <a:ea typeface="微软雅黑" panose="020B0503020204020204" pitchFamily="34" charset="-122"/>
              </a:rPr>
              <a:t>关闭一个套接字</a:t>
            </a:r>
            <a:endParaRPr lang="en-US" altLang="zh-CN" dirty="0">
              <a:latin typeface="微软雅黑" panose="020B0503020204020204" pitchFamily="34" charset="-122"/>
              <a:ea typeface="微软雅黑" panose="020B0503020204020204" pitchFamily="34" charset="-122"/>
            </a:endParaRPr>
          </a:p>
          <a:p>
            <a:pPr>
              <a:lnSpc>
                <a:spcPct val="120000"/>
              </a:lnSpc>
            </a:pPr>
            <a:r>
              <a:rPr lang="zh-CN" altLang="en-US" dirty="0">
                <a:latin typeface="微软雅黑" panose="020B0503020204020204" pitchFamily="34" charset="-122"/>
                <a:ea typeface="微软雅黑" panose="020B0503020204020204" pitchFamily="34" charset="-122"/>
              </a:rPr>
              <a:t>当实参</a:t>
            </a:r>
            <a:r>
              <a:rPr lang="en-US" altLang="zh-CN" dirty="0">
                <a:latin typeface="微软雅黑" panose="020B0503020204020204" pitchFamily="34" charset="-122"/>
                <a:ea typeface="微软雅黑" panose="020B0503020204020204" pitchFamily="34" charset="-122"/>
              </a:rPr>
              <a:t>fd</a:t>
            </a:r>
            <a:r>
              <a:rPr lang="zh-CN" altLang="en-US" dirty="0">
                <a:latin typeface="微软雅黑" panose="020B0503020204020204" pitchFamily="34" charset="-122"/>
                <a:ea typeface="微软雅黑" panose="020B0503020204020204" pitchFamily="34" charset="-122"/>
              </a:rPr>
              <a:t>为</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套接字描述符时：</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调用</a:t>
            </a:r>
            <a:r>
              <a:rPr lang="en-US" altLang="zh-CN" dirty="0">
                <a:latin typeface="微软雅黑" panose="020B0503020204020204" pitchFamily="34" charset="-122"/>
                <a:ea typeface="微软雅黑" panose="020B0503020204020204" pitchFamily="34" charset="-122"/>
              </a:rPr>
              <a:t>close()会</a:t>
            </a:r>
            <a:r>
              <a:rPr lang="zh-CN" altLang="en-US" dirty="0">
                <a:latin typeface="微软雅黑" panose="020B0503020204020204" pitchFamily="34" charset="-122"/>
                <a:ea typeface="微软雅黑" panose="020B0503020204020204" pitchFamily="34" charset="-122"/>
              </a:rPr>
              <a:t>引起本地进程向远程进程发送关闭连接的消息</a:t>
            </a:r>
            <a:endParaRPr lang="en-US" altLang="zh-CN" dirty="0">
              <a:latin typeface="微软雅黑" panose="020B0503020204020204" pitchFamily="34" charset="-122"/>
              <a:ea typeface="微软雅黑" panose="020B0503020204020204" pitchFamily="34" charset="-122"/>
            </a:endParaRPr>
          </a:p>
          <a:p>
            <a:pPr>
              <a:lnSpc>
                <a:spcPct val="120000"/>
              </a:lnSpc>
            </a:pPr>
            <a:r>
              <a:rPr lang="zh-CN" altLang="en-US" dirty="0">
                <a:latin typeface="微软雅黑" panose="020B0503020204020204" pitchFamily="34" charset="-122"/>
                <a:ea typeface="微软雅黑" panose="020B0503020204020204" pitchFamily="34" charset="-122"/>
              </a:rPr>
              <a:t>当实参</a:t>
            </a:r>
            <a:r>
              <a:rPr lang="en-US" altLang="zh-CN" dirty="0" err="1">
                <a:latin typeface="微软雅黑" panose="020B0503020204020204" pitchFamily="34" charset="-122"/>
                <a:ea typeface="微软雅黑" panose="020B0503020204020204" pitchFamily="34" charset="-122"/>
              </a:rPr>
              <a:t>fd</a:t>
            </a:r>
            <a:r>
              <a:rPr lang="zh-CN" altLang="en-US" dirty="0">
                <a:latin typeface="微软雅黑" panose="020B0503020204020204" pitchFamily="34" charset="-122"/>
                <a:ea typeface="微软雅黑" panose="020B0503020204020204" pitchFamily="34" charset="-122"/>
              </a:rPr>
              <a:t>为</a:t>
            </a:r>
            <a:r>
              <a:rPr lang="en-US" altLang="zh-CN" dirty="0">
                <a:latin typeface="微软雅黑" panose="020B0503020204020204" pitchFamily="34" charset="-122"/>
                <a:ea typeface="微软雅黑" panose="020B0503020204020204" pitchFamily="34" charset="-122"/>
              </a:rPr>
              <a:t>UDP</a:t>
            </a:r>
            <a:r>
              <a:rPr lang="zh-CN" altLang="en-US" dirty="0">
                <a:latin typeface="微软雅黑" panose="020B0503020204020204" pitchFamily="34" charset="-122"/>
                <a:ea typeface="微软雅黑" panose="020B0503020204020204" pitchFamily="34" charset="-122"/>
              </a:rPr>
              <a:t>套接字描述符时：</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调用</a:t>
            </a:r>
            <a:r>
              <a:rPr lang="en-US" altLang="zh-CN" dirty="0">
                <a:latin typeface="微软雅黑" panose="020B0503020204020204" pitchFamily="34" charset="-122"/>
                <a:ea typeface="微软雅黑" panose="020B0503020204020204" pitchFamily="34" charset="-122"/>
              </a:rPr>
              <a:t>close()</a:t>
            </a:r>
            <a:r>
              <a:rPr lang="zh-CN" altLang="en-US" dirty="0">
                <a:latin typeface="微软雅黑" panose="020B0503020204020204" pitchFamily="34" charset="-122"/>
                <a:ea typeface="微软雅黑" panose="020B0503020204020204" pitchFamily="34" charset="-122"/>
              </a:rPr>
              <a:t>会引起为此描述符分配的资源被内核释放</a:t>
            </a: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23</a:t>
            </a:fld>
            <a:endParaRPr kumimoji="1" lang="zh-CN" altLang="en-US" dirty="0"/>
          </a:p>
        </p:txBody>
      </p:sp>
      <p:sp>
        <p:nvSpPr>
          <p:cNvPr id="5" name="Rectangle 4"/>
          <p:cNvSpPr/>
          <p:nvPr/>
        </p:nvSpPr>
        <p:spPr>
          <a:xfrm>
            <a:off x="1568935" y="4430660"/>
            <a:ext cx="8278837" cy="1692771"/>
          </a:xfrm>
          <a:prstGeom prst="rect">
            <a:avLst/>
          </a:prstGeom>
        </p:spPr>
        <p:txBody>
          <a:bodyPr wrap="square">
            <a:spAutoFit/>
          </a:bodyPr>
          <a:lstStyle/>
          <a:p>
            <a:pPr>
              <a:lnSpc>
                <a:spcPct val="130000"/>
              </a:lnSpc>
            </a:pPr>
            <a:r>
              <a:rPr lang="en-US" sz="2000" dirty="0">
                <a:solidFill>
                  <a:schemeClr val="accent1"/>
                </a:solidFill>
                <a:latin typeface="Courier 10 Pitch" pitchFamily="49" charset="0"/>
                <a:ea typeface="微软雅黑" panose="020B0503020204020204" pitchFamily="34" charset="-122"/>
              </a:rPr>
              <a:t>#include </a:t>
            </a:r>
            <a:r>
              <a:rPr lang="en-US" sz="2000" dirty="0">
                <a:latin typeface="Courier 10 Pitch" pitchFamily="49" charset="0"/>
                <a:ea typeface="微软雅黑" panose="020B0503020204020204" pitchFamily="34" charset="-122"/>
              </a:rPr>
              <a:t>&lt;unistd.h&gt;</a:t>
            </a:r>
          </a:p>
          <a:p>
            <a:pPr>
              <a:lnSpc>
                <a:spcPct val="130000"/>
              </a:lnSpc>
            </a:pPr>
            <a:endParaRPr lang="en-US" sz="2000" dirty="0">
              <a:latin typeface="Courier 10 Pitch" pitchFamily="49" charset="0"/>
              <a:ea typeface="微软雅黑" panose="020B0503020204020204" pitchFamily="34" charset="-122"/>
            </a:endParaRPr>
          </a:p>
          <a:p>
            <a:pPr>
              <a:lnSpc>
                <a:spcPct val="130000"/>
              </a:lnSpc>
            </a:pPr>
            <a:r>
              <a:rPr lang="en-US" sz="2000" dirty="0">
                <a:solidFill>
                  <a:schemeClr val="accent1"/>
                </a:solidFill>
                <a:latin typeface="Courier 10 Pitch" pitchFamily="49" charset="0"/>
                <a:ea typeface="微软雅黑" panose="020B0503020204020204" pitchFamily="34" charset="-122"/>
              </a:rPr>
              <a:t>int </a:t>
            </a:r>
            <a:r>
              <a:rPr lang="en-US" sz="2000" dirty="0">
                <a:latin typeface="Courier 10 Pitch" pitchFamily="49" charset="0"/>
                <a:ea typeface="微软雅黑" panose="020B0503020204020204" pitchFamily="34" charset="-122"/>
              </a:rPr>
              <a:t>close(i</a:t>
            </a:r>
            <a:r>
              <a:rPr lang="en-US" sz="2000" dirty="0">
                <a:solidFill>
                  <a:schemeClr val="accent1"/>
                </a:solidFill>
                <a:latin typeface="Courier 10 Pitch" pitchFamily="49" charset="0"/>
                <a:ea typeface="微软雅黑" panose="020B0503020204020204" pitchFamily="34" charset="-122"/>
              </a:rPr>
              <a:t>nt </a:t>
            </a:r>
            <a:r>
              <a:rPr lang="en-US" sz="2000" dirty="0">
                <a:latin typeface="Courier 10 Pitch" pitchFamily="49" charset="0"/>
                <a:ea typeface="微软雅黑" panose="020B0503020204020204" pitchFamily="34" charset="-122"/>
              </a:rPr>
              <a:t>fd);</a:t>
            </a:r>
            <a:endParaRPr lang="en-US" sz="2000" dirty="0">
              <a:solidFill>
                <a:srgbClr val="C00000"/>
              </a:solidFill>
              <a:latin typeface="Courier 10 Pitch" pitchFamily="49" charset="0"/>
              <a:ea typeface="微软雅黑" panose="020B0503020204020204" pitchFamily="34" charset="-122"/>
            </a:endParaRPr>
          </a:p>
          <a:p>
            <a:pPr>
              <a:lnSpc>
                <a:spcPct val="130000"/>
              </a:lnSpc>
            </a:pPr>
            <a:r>
              <a:rPr lang="en-US" sz="2000" dirty="0">
                <a:solidFill>
                  <a:srgbClr val="C00000"/>
                </a:solidFill>
                <a:latin typeface="Courier 10 Pitch" pitchFamily="49" charset="0"/>
                <a:ea typeface="微软雅黑" panose="020B0503020204020204" pitchFamily="34" charset="-122"/>
              </a:rPr>
              <a:t> /* Returns 0 if OK or -1 on error */</a:t>
            </a: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6.2 </a:t>
            </a:r>
            <a:r>
              <a:rPr kumimoji="1" lang="zh-CN" altLang="en-US" dirty="0"/>
              <a:t>套接字编程</a:t>
            </a:r>
          </a:p>
        </p:txBody>
      </p:sp>
    </p:spTree>
    <p:extLst>
      <p:ext uri="{BB962C8B-B14F-4D97-AF65-F5344CB8AC3E}">
        <p14:creationId xmlns:p14="http://schemas.microsoft.com/office/powerpoint/2010/main" val="3997752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err="1"/>
              <a:t>使用UDP套接字实现回音服务</a:t>
            </a:r>
            <a:endParaRPr lang="zh-CN" altLang="en-US" dirty="0">
              <a:latin typeface="微软雅黑" panose="020B0503020204020204" pitchFamily="34" charset="-122"/>
              <a:ea typeface="微软雅黑" panose="020B0503020204020204" pitchFamily="34" charset="-122"/>
            </a:endParaRPr>
          </a:p>
        </p:txBody>
      </p:sp>
      <p:sp>
        <p:nvSpPr>
          <p:cNvPr id="3" name="Content Placeholder 2"/>
          <p:cNvSpPr>
            <a:spLocks noGrp="1"/>
          </p:cNvSpPr>
          <p:nvPr>
            <p:ph idx="1"/>
          </p:nvPr>
        </p:nvSpPr>
        <p:spPr>
          <a:xfrm>
            <a:off x="528234" y="1481312"/>
            <a:ext cx="5652992" cy="1454511"/>
          </a:xfrm>
        </p:spPr>
        <p:txBody>
          <a:bodyPr>
            <a:normAutofit/>
          </a:bodyPr>
          <a:lstStyle/>
          <a:p>
            <a:pPr>
              <a:lnSpc>
                <a:spcPct val="110000"/>
              </a:lnSpc>
            </a:pPr>
            <a:r>
              <a:rPr lang="zh-CN" altLang="en-US" sz="2400" dirty="0">
                <a:latin typeface="微软雅黑" panose="020B0503020204020204" pitchFamily="34" charset="-122"/>
                <a:ea typeface="微软雅黑" panose="020B0503020204020204" pitchFamily="34" charset="-122"/>
              </a:rPr>
              <a:t>客户或服务器调用</a:t>
            </a:r>
            <a:r>
              <a:rPr lang="en-US" altLang="zh-CN" sz="2400" dirty="0">
                <a:solidFill>
                  <a:srgbClr val="C00000"/>
                </a:solidFill>
                <a:latin typeface="微软雅黑" panose="020B0503020204020204" pitchFamily="34" charset="-122"/>
                <a:ea typeface="微软雅黑" panose="020B0503020204020204" pitchFamily="34" charset="-122"/>
              </a:rPr>
              <a:t>sendto()</a:t>
            </a:r>
            <a:r>
              <a:rPr lang="en-US" altLang="zh-CN" sz="2400" dirty="0">
                <a:latin typeface="微软雅黑" panose="020B0503020204020204" pitchFamily="34" charset="-122"/>
                <a:ea typeface="微软雅黑" panose="020B0503020204020204" pitchFamily="34" charset="-122"/>
              </a:rPr>
              <a:t>发送数据：</a:t>
            </a:r>
          </a:p>
          <a:p>
            <a:pPr lvl="1">
              <a:lnSpc>
                <a:spcPct val="110000"/>
              </a:lnSpc>
            </a:pPr>
            <a:r>
              <a:rPr lang="zh-CN" altLang="en-US" sz="2000" dirty="0">
                <a:latin typeface="微软雅黑" panose="020B0503020204020204" pitchFamily="34" charset="-122"/>
                <a:ea typeface="微软雅黑" panose="020B0503020204020204" pitchFamily="34" charset="-122"/>
              </a:rPr>
              <a:t>数据在</a:t>
            </a:r>
            <a:r>
              <a:rPr lang="en-US" altLang="zh-CN" sz="2000" dirty="0">
                <a:latin typeface="微软雅黑" panose="020B0503020204020204" pitchFamily="34" charset="-122"/>
                <a:ea typeface="微软雅黑" panose="020B0503020204020204" pitchFamily="34" charset="-122"/>
              </a:rPr>
              <a:t>buff</a:t>
            </a:r>
            <a:r>
              <a:rPr lang="zh-CN" altLang="en-US" sz="2000" dirty="0">
                <a:latin typeface="微软雅黑" panose="020B0503020204020204" pitchFamily="34" charset="-122"/>
                <a:ea typeface="微软雅黑" panose="020B0503020204020204" pitchFamily="34" charset="-122"/>
              </a:rPr>
              <a:t>中，长度为</a:t>
            </a:r>
            <a:r>
              <a:rPr lang="en-US" altLang="zh-CN" sz="2000" dirty="0" err="1">
                <a:latin typeface="微软雅黑" panose="020B0503020204020204" pitchFamily="34" charset="-122"/>
                <a:ea typeface="微软雅黑" panose="020B0503020204020204" pitchFamily="34" charset="-122"/>
              </a:rPr>
              <a:t>nbytes</a:t>
            </a:r>
            <a:r>
              <a:rPr lang="zh-CN" altLang="en-US" sz="2000" dirty="0">
                <a:latin typeface="微软雅黑" panose="020B0503020204020204" pitchFamily="34" charset="-122"/>
                <a:ea typeface="微软雅黑" panose="020B0503020204020204" pitchFamily="34" charset="-122"/>
              </a:rPr>
              <a:t>字节</a:t>
            </a:r>
            <a:endParaRPr lang="en-US" altLang="zh-CN" sz="2000" dirty="0">
              <a:latin typeface="微软雅黑" panose="020B0503020204020204" pitchFamily="34" charset="-122"/>
              <a:ea typeface="微软雅黑" panose="020B0503020204020204" pitchFamily="34" charset="-122"/>
            </a:endParaRPr>
          </a:p>
          <a:p>
            <a:pPr lvl="1">
              <a:lnSpc>
                <a:spcPct val="110000"/>
              </a:lnSpc>
            </a:pPr>
            <a:r>
              <a:rPr lang="zh-CN" altLang="en-US" sz="2000" dirty="0">
                <a:latin typeface="微软雅黑" panose="020B0503020204020204" pitchFamily="34" charset="-122"/>
                <a:ea typeface="微软雅黑" panose="020B0503020204020204" pitchFamily="34" charset="-122"/>
              </a:rPr>
              <a:t>对方通信进程的地址在</a:t>
            </a:r>
            <a:r>
              <a:rPr lang="en-US" altLang="zh-CN" sz="2000" dirty="0">
                <a:latin typeface="微软雅黑" panose="020B0503020204020204" pitchFamily="34" charset="-122"/>
                <a:ea typeface="微软雅黑" panose="020B0503020204020204" pitchFamily="34" charset="-122"/>
              </a:rPr>
              <a:t>to</a:t>
            </a:r>
            <a:r>
              <a:rPr lang="zh-CN" altLang="en-US" sz="2000" dirty="0">
                <a:latin typeface="微软雅黑" panose="020B0503020204020204" pitchFamily="34" charset="-122"/>
                <a:ea typeface="微软雅黑" panose="020B0503020204020204" pitchFamily="34" charset="-122"/>
              </a:rPr>
              <a:t>中</a:t>
            </a: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24</a:t>
            </a:fld>
            <a:endParaRPr kumimoji="1" lang="zh-CN" altLang="en-US" dirty="0"/>
          </a:p>
        </p:txBody>
      </p:sp>
      <p:sp>
        <p:nvSpPr>
          <p:cNvPr id="5" name="Rectangle 4"/>
          <p:cNvSpPr/>
          <p:nvPr/>
        </p:nvSpPr>
        <p:spPr>
          <a:xfrm>
            <a:off x="620151" y="2935823"/>
            <a:ext cx="5392120" cy="3477875"/>
          </a:xfrm>
          <a:prstGeom prst="rect">
            <a:avLst/>
          </a:prstGeom>
        </p:spPr>
        <p:txBody>
          <a:bodyPr wrap="square">
            <a:spAutoFit/>
          </a:bodyPr>
          <a:lstStyle/>
          <a:p>
            <a:r>
              <a:rPr lang="en-US" sz="2000" dirty="0">
                <a:solidFill>
                  <a:schemeClr val="accent1"/>
                </a:solidFill>
                <a:latin typeface="Courier 10 Pitch" pitchFamily="49" charset="0"/>
                <a:ea typeface="微软雅黑" panose="020B0503020204020204" pitchFamily="34" charset="-122"/>
              </a:rPr>
              <a:t>#include </a:t>
            </a:r>
            <a:r>
              <a:rPr lang="en-US" sz="2000" dirty="0">
                <a:latin typeface="Courier 10 Pitch" pitchFamily="49" charset="0"/>
                <a:ea typeface="微软雅黑" panose="020B0503020204020204" pitchFamily="34" charset="-122"/>
              </a:rPr>
              <a:t>&lt;sys/</a:t>
            </a:r>
            <a:r>
              <a:rPr lang="en-US" sz="2000" dirty="0" err="1">
                <a:latin typeface="Courier 10 Pitch" pitchFamily="49" charset="0"/>
                <a:ea typeface="微软雅黑" panose="020B0503020204020204" pitchFamily="34" charset="-122"/>
              </a:rPr>
              <a:t>socket.h</a:t>
            </a:r>
            <a:r>
              <a:rPr lang="en-US" sz="2000" dirty="0">
                <a:latin typeface="Courier 10 Pitch" pitchFamily="49" charset="0"/>
                <a:ea typeface="微软雅黑" panose="020B0503020204020204" pitchFamily="34" charset="-122"/>
              </a:rPr>
              <a:t>&gt;</a:t>
            </a:r>
          </a:p>
          <a:p>
            <a:r>
              <a:rPr lang="en-US" altLang="zh-CN" sz="2000" dirty="0">
                <a:solidFill>
                  <a:schemeClr val="accent1"/>
                </a:solidFill>
                <a:latin typeface="Courier 10 Pitch" pitchFamily="49" charset="0"/>
                <a:ea typeface="微软雅黑" panose="020B0503020204020204" pitchFamily="34" charset="-122"/>
              </a:rPr>
              <a:t>ssize_</a:t>
            </a:r>
            <a:r>
              <a:rPr lang="en-US" sz="2000" dirty="0">
                <a:solidFill>
                  <a:schemeClr val="accent1"/>
                </a:solidFill>
                <a:latin typeface="Courier 10 Pitch" pitchFamily="49" charset="0"/>
                <a:ea typeface="微软雅黑" panose="020B0503020204020204" pitchFamily="34" charset="-122"/>
              </a:rPr>
              <a:t>t </a:t>
            </a:r>
            <a:r>
              <a:rPr lang="sv-SE" sz="2000" dirty="0">
                <a:latin typeface="Courier 10 Pitch" pitchFamily="49" charset="0"/>
                <a:ea typeface="微软雅黑" panose="020B0503020204020204" pitchFamily="34" charset="-122"/>
              </a:rPr>
              <a:t>sendto(</a:t>
            </a:r>
          </a:p>
          <a:p>
            <a:r>
              <a:rPr lang="sv-SE" sz="2000" dirty="0">
                <a:latin typeface="Courier 10 Pitch" pitchFamily="49" charset="0"/>
                <a:ea typeface="微软雅黑" panose="020B0503020204020204" pitchFamily="34" charset="-122"/>
              </a:rPr>
              <a:t>        </a:t>
            </a:r>
            <a:r>
              <a:rPr lang="sv-SE" sz="2000" dirty="0">
                <a:solidFill>
                  <a:schemeClr val="accent1"/>
                </a:solidFill>
                <a:latin typeface="Courier 10 Pitch" pitchFamily="49" charset="0"/>
                <a:ea typeface="微软雅黑" panose="020B0503020204020204" pitchFamily="34" charset="-122"/>
              </a:rPr>
              <a:t>int </a:t>
            </a:r>
            <a:r>
              <a:rPr lang="sv-SE" sz="2000" dirty="0">
                <a:latin typeface="Courier 10 Pitch" pitchFamily="49" charset="0"/>
                <a:ea typeface="微软雅黑" panose="020B0503020204020204" pitchFamily="34" charset="-122"/>
              </a:rPr>
              <a:t>socket_fd,</a:t>
            </a:r>
          </a:p>
          <a:p>
            <a:r>
              <a:rPr lang="sv-SE" sz="2000" dirty="0">
                <a:solidFill>
                  <a:srgbClr val="C00000"/>
                </a:solidFill>
                <a:latin typeface="Courier 10 Pitch" pitchFamily="49" charset="0"/>
                <a:ea typeface="微软雅黑" panose="020B0503020204020204" pitchFamily="34" charset="-122"/>
              </a:rPr>
              <a:t>        </a:t>
            </a:r>
            <a:r>
              <a:rPr lang="sv-SE" sz="2000" dirty="0">
                <a:solidFill>
                  <a:schemeClr val="accent1"/>
                </a:solidFill>
                <a:latin typeface="Courier 10 Pitch" pitchFamily="49" charset="0"/>
                <a:ea typeface="微软雅黑" panose="020B0503020204020204" pitchFamily="34" charset="-122"/>
              </a:rPr>
              <a:t>const</a:t>
            </a:r>
            <a:r>
              <a:rPr lang="sv-SE" sz="2000" dirty="0">
                <a:solidFill>
                  <a:srgbClr val="C00000"/>
                </a:solidFill>
                <a:latin typeface="Courier 10 Pitch" pitchFamily="49" charset="0"/>
                <a:ea typeface="微软雅黑" panose="020B0503020204020204" pitchFamily="34" charset="-122"/>
              </a:rPr>
              <a:t> </a:t>
            </a:r>
            <a:r>
              <a:rPr lang="sv-SE" sz="2000" dirty="0">
                <a:solidFill>
                  <a:schemeClr val="accent1"/>
                </a:solidFill>
                <a:latin typeface="Courier 10 Pitch" pitchFamily="49" charset="0"/>
                <a:ea typeface="微软雅黑" panose="020B0503020204020204" pitchFamily="34" charset="-122"/>
              </a:rPr>
              <a:t>void </a:t>
            </a:r>
            <a:r>
              <a:rPr lang="sv-SE" sz="2000" dirty="0">
                <a:latin typeface="Courier 10 Pitch" pitchFamily="49" charset="0"/>
                <a:ea typeface="微软雅黑" panose="020B0503020204020204" pitchFamily="34" charset="-122"/>
              </a:rPr>
              <a:t>*buff,</a:t>
            </a:r>
          </a:p>
          <a:p>
            <a:r>
              <a:rPr lang="sv-SE" sz="2000" dirty="0">
                <a:solidFill>
                  <a:srgbClr val="C00000"/>
                </a:solidFill>
                <a:latin typeface="Courier 10 Pitch" pitchFamily="49" charset="0"/>
                <a:ea typeface="微软雅黑" panose="020B0503020204020204" pitchFamily="34" charset="-122"/>
              </a:rPr>
              <a:t>        </a:t>
            </a:r>
            <a:r>
              <a:rPr lang="sv-SE" sz="2000" dirty="0">
                <a:solidFill>
                  <a:schemeClr val="accent1"/>
                </a:solidFill>
                <a:latin typeface="Courier 10 Pitch" pitchFamily="49" charset="0"/>
                <a:ea typeface="微软雅黑" panose="020B0503020204020204" pitchFamily="34" charset="-122"/>
              </a:rPr>
              <a:t>size</a:t>
            </a:r>
            <a:r>
              <a:rPr lang="en-US" sz="2000" dirty="0">
                <a:solidFill>
                  <a:schemeClr val="accent1"/>
                </a:solidFill>
                <a:latin typeface="Courier 10 Pitch" pitchFamily="49" charset="0"/>
                <a:ea typeface="微软雅黑" panose="020B0503020204020204" pitchFamily="34" charset="-122"/>
              </a:rPr>
              <a:t>_t</a:t>
            </a:r>
            <a:r>
              <a:rPr lang="sv-SE" sz="2000" dirty="0">
                <a:solidFill>
                  <a:srgbClr val="C00000"/>
                </a:solidFill>
                <a:latin typeface="Courier 10 Pitch" pitchFamily="49" charset="0"/>
                <a:ea typeface="微软雅黑" panose="020B0503020204020204" pitchFamily="34" charset="-122"/>
              </a:rPr>
              <a:t> </a:t>
            </a:r>
            <a:r>
              <a:rPr lang="sv-SE" sz="2000" dirty="0">
                <a:latin typeface="Courier 10 Pitch" pitchFamily="49" charset="0"/>
                <a:ea typeface="微软雅黑" panose="020B0503020204020204" pitchFamily="34" charset="-122"/>
              </a:rPr>
              <a:t>nbytes,</a:t>
            </a:r>
          </a:p>
          <a:p>
            <a:r>
              <a:rPr lang="sv-SE" sz="2000" dirty="0">
                <a:latin typeface="Courier 10 Pitch" pitchFamily="49" charset="0"/>
                <a:ea typeface="微软雅黑" panose="020B0503020204020204" pitchFamily="34" charset="-122"/>
              </a:rPr>
              <a:t>        </a:t>
            </a:r>
            <a:r>
              <a:rPr lang="sv-SE" sz="2000" dirty="0">
                <a:solidFill>
                  <a:schemeClr val="accent1"/>
                </a:solidFill>
                <a:latin typeface="Courier 10 Pitch" pitchFamily="49" charset="0"/>
                <a:ea typeface="微软雅黑" panose="020B0503020204020204" pitchFamily="34" charset="-122"/>
              </a:rPr>
              <a:t>int</a:t>
            </a:r>
            <a:r>
              <a:rPr lang="sv-SE" sz="2000" dirty="0">
                <a:latin typeface="Courier 10 Pitch" pitchFamily="49" charset="0"/>
                <a:ea typeface="微软雅黑" panose="020B0503020204020204" pitchFamily="34" charset="-122"/>
              </a:rPr>
              <a:t> flags, </a:t>
            </a:r>
            <a:r>
              <a:rPr lang="sv-SE" sz="2000" dirty="0">
                <a:solidFill>
                  <a:srgbClr val="FF0000"/>
                </a:solidFill>
                <a:latin typeface="Courier 10 Pitch" pitchFamily="49" charset="0"/>
                <a:ea typeface="微软雅黑" panose="020B0503020204020204" pitchFamily="34" charset="-122"/>
              </a:rPr>
              <a:t>/* usually 0 */</a:t>
            </a:r>
          </a:p>
          <a:p>
            <a:r>
              <a:rPr lang="sv-SE" sz="2000" dirty="0">
                <a:latin typeface="Courier 10 Pitch" pitchFamily="49" charset="0"/>
                <a:ea typeface="微软雅黑" panose="020B0503020204020204" pitchFamily="34" charset="-122"/>
              </a:rPr>
              <a:t>        </a:t>
            </a:r>
            <a:r>
              <a:rPr lang="sv-SE" sz="2000" dirty="0">
                <a:solidFill>
                  <a:schemeClr val="accent1"/>
                </a:solidFill>
                <a:latin typeface="Courier 10 Pitch" pitchFamily="49" charset="0"/>
                <a:ea typeface="微软雅黑" panose="020B0503020204020204" pitchFamily="34" charset="-122"/>
              </a:rPr>
              <a:t>const</a:t>
            </a:r>
            <a:r>
              <a:rPr lang="sv-SE" sz="2000" dirty="0">
                <a:latin typeface="Courier 10 Pitch" pitchFamily="49" charset="0"/>
                <a:ea typeface="微软雅黑" panose="020B0503020204020204" pitchFamily="34" charset="-122"/>
              </a:rPr>
              <a:t> </a:t>
            </a:r>
            <a:r>
              <a:rPr lang="en-US" sz="2000" dirty="0" err="1">
                <a:solidFill>
                  <a:schemeClr val="accent1"/>
                </a:solidFill>
                <a:latin typeface="Courier 10 Pitch" pitchFamily="49" charset="0"/>
                <a:ea typeface="微软雅黑" panose="020B0503020204020204" pitchFamily="34" charset="-122"/>
              </a:rPr>
              <a:t>struct</a:t>
            </a:r>
            <a:r>
              <a:rPr lang="en-US" sz="2000" dirty="0">
                <a:solidFill>
                  <a:schemeClr val="accent1"/>
                </a:solidFill>
                <a:latin typeface="Courier 10 Pitch" pitchFamily="49" charset="0"/>
                <a:ea typeface="微软雅黑" panose="020B0503020204020204" pitchFamily="34" charset="-122"/>
              </a:rPr>
              <a:t> </a:t>
            </a:r>
            <a:r>
              <a:rPr lang="en-US" sz="2000" dirty="0" err="1">
                <a:solidFill>
                  <a:schemeClr val="accent1"/>
                </a:solidFill>
                <a:latin typeface="Courier 10 Pitch" pitchFamily="49" charset="0"/>
                <a:ea typeface="微软雅黑" panose="020B0503020204020204" pitchFamily="34" charset="-122"/>
              </a:rPr>
              <a:t>sockaddr</a:t>
            </a:r>
            <a:r>
              <a:rPr lang="en-US" sz="2000" dirty="0">
                <a:solidFill>
                  <a:schemeClr val="accent1"/>
                </a:solidFill>
                <a:latin typeface="Courier 10 Pitch" pitchFamily="49" charset="0"/>
                <a:ea typeface="微软雅黑" panose="020B0503020204020204" pitchFamily="34" charset="-122"/>
              </a:rPr>
              <a:t> </a:t>
            </a:r>
            <a:r>
              <a:rPr lang="en-US" sz="2000" dirty="0">
                <a:latin typeface="Courier 10 Pitch" pitchFamily="49" charset="0"/>
                <a:ea typeface="微软雅黑" panose="020B0503020204020204" pitchFamily="34" charset="-122"/>
              </a:rPr>
              <a:t>*to, </a:t>
            </a:r>
          </a:p>
          <a:p>
            <a:r>
              <a:rPr lang="en-US" sz="2000" dirty="0">
                <a:solidFill>
                  <a:schemeClr val="accent1"/>
                </a:solidFill>
                <a:latin typeface="Courier 10 Pitch" pitchFamily="49" charset="0"/>
                <a:ea typeface="微软雅黑" panose="020B0503020204020204" pitchFamily="34" charset="-122"/>
              </a:rPr>
              <a:t>        </a:t>
            </a:r>
            <a:r>
              <a:rPr lang="en-US" sz="2000" dirty="0" err="1">
                <a:solidFill>
                  <a:schemeClr val="accent1"/>
                </a:solidFill>
                <a:latin typeface="Courier 10 Pitch" pitchFamily="49" charset="0"/>
                <a:ea typeface="微软雅黑" panose="020B0503020204020204" pitchFamily="34" charset="-122"/>
              </a:rPr>
              <a:t>socklen_t</a:t>
            </a:r>
            <a:r>
              <a:rPr lang="en-US" sz="2000" dirty="0">
                <a:solidFill>
                  <a:schemeClr val="accent1"/>
                </a:solidFill>
                <a:latin typeface="Courier 10 Pitch" pitchFamily="49" charset="0"/>
                <a:ea typeface="微软雅黑" panose="020B0503020204020204" pitchFamily="34" charset="-122"/>
              </a:rPr>
              <a:t> </a:t>
            </a:r>
            <a:r>
              <a:rPr lang="en-US" sz="2000" dirty="0">
                <a:latin typeface="Courier 10 Pitch" pitchFamily="49" charset="0"/>
                <a:ea typeface="微软雅黑" panose="020B0503020204020204" pitchFamily="34" charset="-122"/>
              </a:rPr>
              <a:t>*</a:t>
            </a:r>
            <a:r>
              <a:rPr lang="en-US" sz="2000" dirty="0" err="1">
                <a:latin typeface="Courier 10 Pitch" pitchFamily="49" charset="0"/>
                <a:ea typeface="微软雅黑" panose="020B0503020204020204" pitchFamily="34" charset="-122"/>
              </a:rPr>
              <a:t>addrlen</a:t>
            </a:r>
            <a:r>
              <a:rPr lang="en-US" sz="2000" dirty="0">
                <a:latin typeface="Courier 10 Pitch" pitchFamily="49" charset="0"/>
                <a:ea typeface="微软雅黑" panose="020B0503020204020204" pitchFamily="34" charset="-122"/>
              </a:rPr>
              <a:t>,</a:t>
            </a:r>
            <a:endParaRPr lang="sv-SE" sz="2000" dirty="0">
              <a:latin typeface="Courier 10 Pitch" pitchFamily="49" charset="0"/>
              <a:ea typeface="微软雅黑" panose="020B0503020204020204" pitchFamily="34" charset="-122"/>
            </a:endParaRPr>
          </a:p>
          <a:p>
            <a:r>
              <a:rPr lang="sv-SE" sz="2000" dirty="0">
                <a:solidFill>
                  <a:srgbClr val="C00000"/>
                </a:solidFill>
                <a:latin typeface="Courier 10 Pitch" pitchFamily="49" charset="0"/>
                <a:ea typeface="微软雅黑" panose="020B0503020204020204" pitchFamily="34" charset="-122"/>
              </a:rPr>
              <a:t>       </a:t>
            </a:r>
            <a:r>
              <a:rPr lang="sv-SE" sz="2000" dirty="0">
                <a:latin typeface="Courier 10 Pitch" pitchFamily="49" charset="0"/>
                <a:ea typeface="微软雅黑" panose="020B0503020204020204" pitchFamily="34" charset="-122"/>
              </a:rPr>
              <a:t> );</a:t>
            </a:r>
            <a:endParaRPr lang="en-US" sz="2000" dirty="0">
              <a:latin typeface="Courier 10 Pitch" pitchFamily="49" charset="0"/>
              <a:ea typeface="微软雅黑" panose="020B0503020204020204" pitchFamily="34" charset="-122"/>
            </a:endParaRPr>
          </a:p>
          <a:p>
            <a:r>
              <a:rPr lang="en-US" sz="2000" dirty="0">
                <a:solidFill>
                  <a:srgbClr val="C00000"/>
                </a:solidFill>
                <a:latin typeface="Courier 10 Pitch" pitchFamily="49" charset="0"/>
                <a:ea typeface="微软雅黑" panose="020B0503020204020204" pitchFamily="34" charset="-122"/>
              </a:rPr>
              <a:t>/*Return number of bytes written if OK or -1 on error*/</a:t>
            </a:r>
            <a:endParaRPr lang="sv-SE" sz="2000" dirty="0">
              <a:solidFill>
                <a:srgbClr val="C00000"/>
              </a:solidFill>
              <a:latin typeface="Courier 10 Pitch" pitchFamily="49" charset="0"/>
              <a:ea typeface="微软雅黑" panose="020B0503020204020204" pitchFamily="34" charset="-122"/>
            </a:endParaRPr>
          </a:p>
        </p:txBody>
      </p:sp>
      <p:sp>
        <p:nvSpPr>
          <p:cNvPr id="6" name="Content Placeholder 2"/>
          <p:cNvSpPr txBox="1">
            <a:spLocks/>
          </p:cNvSpPr>
          <p:nvPr/>
        </p:nvSpPr>
        <p:spPr>
          <a:xfrm>
            <a:off x="6230320" y="1481311"/>
            <a:ext cx="5702086" cy="145451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2400" dirty="0">
                <a:latin typeface="微软雅黑" panose="020B0503020204020204" pitchFamily="34" charset="-122"/>
                <a:ea typeface="微软雅黑" panose="020B0503020204020204" pitchFamily="34" charset="-122"/>
              </a:rPr>
              <a:t>客户或服务器调用</a:t>
            </a:r>
            <a:r>
              <a:rPr lang="en-US" altLang="zh-CN" sz="2400" dirty="0">
                <a:solidFill>
                  <a:srgbClr val="C00000"/>
                </a:solidFill>
                <a:latin typeface="微软雅黑" panose="020B0503020204020204" pitchFamily="34" charset="-122"/>
                <a:ea typeface="微软雅黑" panose="020B0503020204020204" pitchFamily="34" charset="-122"/>
              </a:rPr>
              <a:t>recvfrom()</a:t>
            </a:r>
            <a:r>
              <a:rPr lang="en-US" altLang="zh-CN" sz="2400" dirty="0">
                <a:latin typeface="微软雅黑" panose="020B0503020204020204" pitchFamily="34" charset="-122"/>
                <a:ea typeface="微软雅黑" panose="020B0503020204020204" pitchFamily="34" charset="-122"/>
              </a:rPr>
              <a:t>接收数据：</a:t>
            </a:r>
          </a:p>
          <a:p>
            <a:pPr lvl="1">
              <a:lnSpc>
                <a:spcPct val="110000"/>
              </a:lnSpc>
            </a:pPr>
            <a:r>
              <a:rPr lang="zh-CN" altLang="en-US" sz="2000" dirty="0">
                <a:latin typeface="微软雅黑" panose="020B0503020204020204" pitchFamily="34" charset="-122"/>
                <a:ea typeface="微软雅黑" panose="020B0503020204020204" pitchFamily="34" charset="-122"/>
              </a:rPr>
              <a:t>收到的数据放在</a:t>
            </a:r>
            <a:r>
              <a:rPr lang="en-US" altLang="zh-CN" sz="2000" dirty="0">
                <a:latin typeface="微软雅黑" panose="020B0503020204020204" pitchFamily="34" charset="-122"/>
                <a:ea typeface="微软雅黑" panose="020B0503020204020204" pitchFamily="34" charset="-122"/>
              </a:rPr>
              <a:t>buff</a:t>
            </a:r>
            <a:r>
              <a:rPr lang="zh-CN" altLang="en-US" sz="2000" dirty="0">
                <a:latin typeface="微软雅黑" panose="020B0503020204020204" pitchFamily="34" charset="-122"/>
                <a:ea typeface="微软雅黑" panose="020B0503020204020204" pitchFamily="34" charset="-122"/>
              </a:rPr>
              <a:t>中</a:t>
            </a:r>
            <a:endParaRPr lang="en-US" altLang="zh-CN" sz="2000" dirty="0">
              <a:latin typeface="微软雅黑" panose="020B0503020204020204" pitchFamily="34" charset="-122"/>
              <a:ea typeface="微软雅黑" panose="020B0503020204020204" pitchFamily="34" charset="-122"/>
            </a:endParaRPr>
          </a:p>
          <a:p>
            <a:pPr lvl="1">
              <a:lnSpc>
                <a:spcPct val="110000"/>
              </a:lnSpc>
            </a:pPr>
            <a:r>
              <a:rPr lang="zh-CN" altLang="en-US" sz="2000" dirty="0">
                <a:latin typeface="微软雅黑" panose="020B0503020204020204" pitchFamily="34" charset="-122"/>
                <a:ea typeface="微软雅黑" panose="020B0503020204020204" pitchFamily="34" charset="-122"/>
              </a:rPr>
              <a:t>对方通信进程的地址在</a:t>
            </a:r>
            <a:r>
              <a:rPr lang="en-US" altLang="zh-CN" sz="2000" dirty="0">
                <a:latin typeface="微软雅黑" panose="020B0503020204020204" pitchFamily="34" charset="-122"/>
                <a:ea typeface="微软雅黑" panose="020B0503020204020204" pitchFamily="34" charset="-122"/>
              </a:rPr>
              <a:t>from</a:t>
            </a:r>
            <a:r>
              <a:rPr lang="zh-CN" altLang="en-US" sz="2000" dirty="0">
                <a:latin typeface="微软雅黑" panose="020B0503020204020204" pitchFamily="34" charset="-122"/>
                <a:ea typeface="微软雅黑" panose="020B0503020204020204" pitchFamily="34" charset="-122"/>
              </a:rPr>
              <a:t>中</a:t>
            </a:r>
          </a:p>
        </p:txBody>
      </p:sp>
      <p:sp>
        <p:nvSpPr>
          <p:cNvPr id="7" name="Rectangle 4"/>
          <p:cNvSpPr/>
          <p:nvPr/>
        </p:nvSpPr>
        <p:spPr>
          <a:xfrm>
            <a:off x="6540286" y="2935822"/>
            <a:ext cx="5392120" cy="3477875"/>
          </a:xfrm>
          <a:prstGeom prst="rect">
            <a:avLst/>
          </a:prstGeom>
        </p:spPr>
        <p:txBody>
          <a:bodyPr wrap="square">
            <a:spAutoFit/>
          </a:bodyPr>
          <a:lstStyle/>
          <a:p>
            <a:r>
              <a:rPr lang="en-US" sz="2000" dirty="0">
                <a:solidFill>
                  <a:schemeClr val="accent1"/>
                </a:solidFill>
                <a:latin typeface="Courier 10 Pitch" pitchFamily="49" charset="0"/>
                <a:ea typeface="微软雅黑" panose="020B0503020204020204" pitchFamily="34" charset="-122"/>
              </a:rPr>
              <a:t>#include </a:t>
            </a:r>
            <a:r>
              <a:rPr lang="en-US" sz="2000" dirty="0">
                <a:latin typeface="Courier 10 Pitch" pitchFamily="49" charset="0"/>
                <a:ea typeface="微软雅黑" panose="020B0503020204020204" pitchFamily="34" charset="-122"/>
              </a:rPr>
              <a:t>&lt;sys/</a:t>
            </a:r>
            <a:r>
              <a:rPr lang="en-US" sz="2000" dirty="0" err="1">
                <a:latin typeface="Courier 10 Pitch" pitchFamily="49" charset="0"/>
                <a:ea typeface="微软雅黑" panose="020B0503020204020204" pitchFamily="34" charset="-122"/>
              </a:rPr>
              <a:t>socket.h</a:t>
            </a:r>
            <a:r>
              <a:rPr lang="en-US" sz="2000" dirty="0">
                <a:latin typeface="Courier 10 Pitch" pitchFamily="49" charset="0"/>
                <a:ea typeface="微软雅黑" panose="020B0503020204020204" pitchFamily="34" charset="-122"/>
              </a:rPr>
              <a:t>&gt;</a:t>
            </a:r>
          </a:p>
          <a:p>
            <a:r>
              <a:rPr lang="en-US" altLang="zh-CN" sz="2000" dirty="0">
                <a:solidFill>
                  <a:schemeClr val="accent1"/>
                </a:solidFill>
                <a:latin typeface="Courier 10 Pitch" pitchFamily="49" charset="0"/>
                <a:ea typeface="微软雅黑" panose="020B0503020204020204" pitchFamily="34" charset="-122"/>
              </a:rPr>
              <a:t>ssize_</a:t>
            </a:r>
            <a:r>
              <a:rPr lang="en-US" sz="2000" dirty="0">
                <a:solidFill>
                  <a:schemeClr val="accent1"/>
                </a:solidFill>
                <a:latin typeface="Courier 10 Pitch" pitchFamily="49" charset="0"/>
                <a:ea typeface="微软雅黑" panose="020B0503020204020204" pitchFamily="34" charset="-122"/>
              </a:rPr>
              <a:t>t </a:t>
            </a:r>
            <a:r>
              <a:rPr lang="sv-SE" sz="2000" dirty="0">
                <a:latin typeface="Courier 10 Pitch" pitchFamily="49" charset="0"/>
                <a:ea typeface="微软雅黑" panose="020B0503020204020204" pitchFamily="34" charset="-122"/>
              </a:rPr>
              <a:t>recvfrom(</a:t>
            </a:r>
          </a:p>
          <a:p>
            <a:r>
              <a:rPr lang="sv-SE" sz="2000" dirty="0">
                <a:latin typeface="Courier 10 Pitch" pitchFamily="49" charset="0"/>
                <a:ea typeface="微软雅黑" panose="020B0503020204020204" pitchFamily="34" charset="-122"/>
              </a:rPr>
              <a:t>        </a:t>
            </a:r>
            <a:r>
              <a:rPr lang="sv-SE" sz="2000" dirty="0">
                <a:solidFill>
                  <a:schemeClr val="accent1"/>
                </a:solidFill>
                <a:latin typeface="Courier 10 Pitch" pitchFamily="49" charset="0"/>
                <a:ea typeface="微软雅黑" panose="020B0503020204020204" pitchFamily="34" charset="-122"/>
              </a:rPr>
              <a:t>int </a:t>
            </a:r>
            <a:r>
              <a:rPr lang="sv-SE" sz="2000" dirty="0">
                <a:latin typeface="Courier 10 Pitch" pitchFamily="49" charset="0"/>
                <a:ea typeface="微软雅黑" panose="020B0503020204020204" pitchFamily="34" charset="-122"/>
              </a:rPr>
              <a:t>socket_fd,</a:t>
            </a:r>
          </a:p>
          <a:p>
            <a:r>
              <a:rPr lang="sv-SE" sz="2000" dirty="0">
                <a:solidFill>
                  <a:srgbClr val="C00000"/>
                </a:solidFill>
                <a:latin typeface="Courier 10 Pitch" pitchFamily="49" charset="0"/>
                <a:ea typeface="微软雅黑" panose="020B0503020204020204" pitchFamily="34" charset="-122"/>
              </a:rPr>
              <a:t>        </a:t>
            </a:r>
            <a:r>
              <a:rPr lang="sv-SE" sz="2000" dirty="0">
                <a:solidFill>
                  <a:schemeClr val="accent1"/>
                </a:solidFill>
                <a:latin typeface="Courier 10 Pitch" pitchFamily="49" charset="0"/>
                <a:ea typeface="微软雅黑" panose="020B0503020204020204" pitchFamily="34" charset="-122"/>
              </a:rPr>
              <a:t>void </a:t>
            </a:r>
            <a:r>
              <a:rPr lang="sv-SE" sz="2000" dirty="0">
                <a:latin typeface="Courier 10 Pitch" pitchFamily="49" charset="0"/>
                <a:ea typeface="微软雅黑" panose="020B0503020204020204" pitchFamily="34" charset="-122"/>
              </a:rPr>
              <a:t>*buff,</a:t>
            </a:r>
          </a:p>
          <a:p>
            <a:r>
              <a:rPr lang="sv-SE" sz="2000" dirty="0">
                <a:solidFill>
                  <a:srgbClr val="C00000"/>
                </a:solidFill>
                <a:latin typeface="Courier 10 Pitch" pitchFamily="49" charset="0"/>
                <a:ea typeface="微软雅黑" panose="020B0503020204020204" pitchFamily="34" charset="-122"/>
              </a:rPr>
              <a:t>        </a:t>
            </a:r>
            <a:r>
              <a:rPr lang="sv-SE" sz="2000" dirty="0">
                <a:solidFill>
                  <a:schemeClr val="accent1"/>
                </a:solidFill>
                <a:latin typeface="Courier 10 Pitch" pitchFamily="49" charset="0"/>
                <a:ea typeface="微软雅黑" panose="020B0503020204020204" pitchFamily="34" charset="-122"/>
              </a:rPr>
              <a:t>size</a:t>
            </a:r>
            <a:r>
              <a:rPr lang="en-US" sz="2000" dirty="0">
                <a:solidFill>
                  <a:schemeClr val="accent1"/>
                </a:solidFill>
                <a:latin typeface="Courier 10 Pitch" pitchFamily="49" charset="0"/>
                <a:ea typeface="微软雅黑" panose="020B0503020204020204" pitchFamily="34" charset="-122"/>
              </a:rPr>
              <a:t>_t</a:t>
            </a:r>
            <a:r>
              <a:rPr lang="sv-SE" sz="2000" dirty="0">
                <a:solidFill>
                  <a:srgbClr val="C00000"/>
                </a:solidFill>
                <a:latin typeface="Courier 10 Pitch" pitchFamily="49" charset="0"/>
                <a:ea typeface="微软雅黑" panose="020B0503020204020204" pitchFamily="34" charset="-122"/>
              </a:rPr>
              <a:t> </a:t>
            </a:r>
            <a:r>
              <a:rPr lang="sv-SE" sz="2000" dirty="0">
                <a:latin typeface="Courier 10 Pitch" pitchFamily="49" charset="0"/>
                <a:ea typeface="微软雅黑" panose="020B0503020204020204" pitchFamily="34" charset="-122"/>
              </a:rPr>
              <a:t>nbytes,</a:t>
            </a:r>
          </a:p>
          <a:p>
            <a:r>
              <a:rPr lang="sv-SE" sz="2000" dirty="0">
                <a:latin typeface="Courier 10 Pitch" pitchFamily="49" charset="0"/>
                <a:ea typeface="微软雅黑" panose="020B0503020204020204" pitchFamily="34" charset="-122"/>
              </a:rPr>
              <a:t>        </a:t>
            </a:r>
            <a:r>
              <a:rPr lang="sv-SE" sz="2000" dirty="0">
                <a:solidFill>
                  <a:schemeClr val="accent1"/>
                </a:solidFill>
                <a:latin typeface="Courier 10 Pitch" pitchFamily="49" charset="0"/>
                <a:ea typeface="微软雅黑" panose="020B0503020204020204" pitchFamily="34" charset="-122"/>
              </a:rPr>
              <a:t>int</a:t>
            </a:r>
            <a:r>
              <a:rPr lang="sv-SE" sz="2000" dirty="0">
                <a:latin typeface="Courier 10 Pitch" pitchFamily="49" charset="0"/>
                <a:ea typeface="微软雅黑" panose="020B0503020204020204" pitchFamily="34" charset="-122"/>
              </a:rPr>
              <a:t> flags, </a:t>
            </a:r>
            <a:r>
              <a:rPr lang="sv-SE" sz="2000" dirty="0">
                <a:solidFill>
                  <a:srgbClr val="FF0000"/>
                </a:solidFill>
                <a:latin typeface="Courier 10 Pitch" pitchFamily="49" charset="0"/>
                <a:ea typeface="微软雅黑" panose="020B0503020204020204" pitchFamily="34" charset="-122"/>
              </a:rPr>
              <a:t>/* usually 0*/</a:t>
            </a:r>
            <a:endParaRPr lang="sv-SE" sz="2000" dirty="0">
              <a:latin typeface="Courier 10 Pitch" pitchFamily="49" charset="0"/>
              <a:ea typeface="微软雅黑" panose="020B0503020204020204" pitchFamily="34" charset="-122"/>
            </a:endParaRPr>
          </a:p>
          <a:p>
            <a:r>
              <a:rPr lang="sv-SE" sz="2000" dirty="0">
                <a:latin typeface="Courier 10 Pitch" pitchFamily="49" charset="0"/>
                <a:ea typeface="微软雅黑" panose="020B0503020204020204" pitchFamily="34" charset="-122"/>
              </a:rPr>
              <a:t>        </a:t>
            </a:r>
            <a:r>
              <a:rPr lang="en-US" sz="2000" dirty="0" err="1">
                <a:solidFill>
                  <a:schemeClr val="accent1"/>
                </a:solidFill>
                <a:latin typeface="Courier 10 Pitch" pitchFamily="49" charset="0"/>
                <a:ea typeface="微软雅黑" panose="020B0503020204020204" pitchFamily="34" charset="-122"/>
              </a:rPr>
              <a:t>struct</a:t>
            </a:r>
            <a:r>
              <a:rPr lang="en-US" sz="2000" dirty="0">
                <a:solidFill>
                  <a:schemeClr val="accent1"/>
                </a:solidFill>
                <a:latin typeface="Courier 10 Pitch" pitchFamily="49" charset="0"/>
                <a:ea typeface="微软雅黑" panose="020B0503020204020204" pitchFamily="34" charset="-122"/>
              </a:rPr>
              <a:t> </a:t>
            </a:r>
            <a:r>
              <a:rPr lang="en-US" sz="2000" dirty="0" err="1">
                <a:solidFill>
                  <a:schemeClr val="accent1"/>
                </a:solidFill>
                <a:latin typeface="Courier 10 Pitch" pitchFamily="49" charset="0"/>
                <a:ea typeface="微软雅黑" panose="020B0503020204020204" pitchFamily="34" charset="-122"/>
              </a:rPr>
              <a:t>sockaddr</a:t>
            </a:r>
            <a:r>
              <a:rPr lang="en-US" sz="2000" dirty="0">
                <a:solidFill>
                  <a:schemeClr val="accent1"/>
                </a:solidFill>
                <a:latin typeface="Courier 10 Pitch" pitchFamily="49" charset="0"/>
                <a:ea typeface="微软雅黑" panose="020B0503020204020204" pitchFamily="34" charset="-122"/>
              </a:rPr>
              <a:t> </a:t>
            </a:r>
            <a:r>
              <a:rPr lang="en-US" sz="2000" dirty="0">
                <a:latin typeface="Courier 10 Pitch" pitchFamily="49" charset="0"/>
                <a:ea typeface="微软雅黑" panose="020B0503020204020204" pitchFamily="34" charset="-122"/>
              </a:rPr>
              <a:t>*from, </a:t>
            </a:r>
          </a:p>
          <a:p>
            <a:r>
              <a:rPr lang="en-US" sz="2000" dirty="0">
                <a:solidFill>
                  <a:schemeClr val="accent1"/>
                </a:solidFill>
                <a:latin typeface="Courier 10 Pitch" pitchFamily="49" charset="0"/>
                <a:ea typeface="微软雅黑" panose="020B0503020204020204" pitchFamily="34" charset="-122"/>
              </a:rPr>
              <a:t>        </a:t>
            </a:r>
            <a:r>
              <a:rPr lang="en-US" sz="2000" dirty="0" err="1">
                <a:solidFill>
                  <a:schemeClr val="accent1"/>
                </a:solidFill>
                <a:latin typeface="Courier 10 Pitch" pitchFamily="49" charset="0"/>
                <a:ea typeface="微软雅黑" panose="020B0503020204020204" pitchFamily="34" charset="-122"/>
              </a:rPr>
              <a:t>socklen_t</a:t>
            </a:r>
            <a:r>
              <a:rPr lang="en-US" sz="2000" dirty="0">
                <a:solidFill>
                  <a:schemeClr val="accent1"/>
                </a:solidFill>
                <a:latin typeface="Courier 10 Pitch" pitchFamily="49" charset="0"/>
                <a:ea typeface="微软雅黑" panose="020B0503020204020204" pitchFamily="34" charset="-122"/>
              </a:rPr>
              <a:t> </a:t>
            </a:r>
            <a:r>
              <a:rPr lang="en-US" sz="2000" dirty="0">
                <a:latin typeface="Courier 10 Pitch" pitchFamily="49" charset="0"/>
                <a:ea typeface="微软雅黑" panose="020B0503020204020204" pitchFamily="34" charset="-122"/>
              </a:rPr>
              <a:t>*</a:t>
            </a:r>
            <a:r>
              <a:rPr lang="en-US" sz="2000" dirty="0" err="1">
                <a:latin typeface="Courier 10 Pitch" pitchFamily="49" charset="0"/>
                <a:ea typeface="微软雅黑" panose="020B0503020204020204" pitchFamily="34" charset="-122"/>
              </a:rPr>
              <a:t>addrlen</a:t>
            </a:r>
            <a:r>
              <a:rPr lang="en-US" sz="2000" dirty="0">
                <a:latin typeface="Courier 10 Pitch" pitchFamily="49" charset="0"/>
                <a:ea typeface="微软雅黑" panose="020B0503020204020204" pitchFamily="34" charset="-122"/>
              </a:rPr>
              <a:t>,</a:t>
            </a:r>
            <a:endParaRPr lang="sv-SE" sz="2000" dirty="0">
              <a:latin typeface="Courier 10 Pitch" pitchFamily="49" charset="0"/>
              <a:ea typeface="微软雅黑" panose="020B0503020204020204" pitchFamily="34" charset="-122"/>
            </a:endParaRPr>
          </a:p>
          <a:p>
            <a:r>
              <a:rPr lang="sv-SE" sz="2000" dirty="0">
                <a:solidFill>
                  <a:srgbClr val="C00000"/>
                </a:solidFill>
                <a:latin typeface="Courier 10 Pitch" pitchFamily="49" charset="0"/>
                <a:ea typeface="微软雅黑" panose="020B0503020204020204" pitchFamily="34" charset="-122"/>
              </a:rPr>
              <a:t>        </a:t>
            </a:r>
            <a:r>
              <a:rPr lang="sv-SE" sz="2000" dirty="0">
                <a:latin typeface="Courier 10 Pitch" pitchFamily="49" charset="0"/>
                <a:ea typeface="微软雅黑" panose="020B0503020204020204" pitchFamily="34" charset="-122"/>
              </a:rPr>
              <a:t>);</a:t>
            </a:r>
            <a:endParaRPr lang="en-US" sz="2000" dirty="0">
              <a:latin typeface="Courier 10 Pitch" pitchFamily="49" charset="0"/>
              <a:ea typeface="微软雅黑" panose="020B0503020204020204" pitchFamily="34" charset="-122"/>
            </a:endParaRPr>
          </a:p>
          <a:p>
            <a:r>
              <a:rPr lang="en-US" sz="2000" dirty="0">
                <a:solidFill>
                  <a:srgbClr val="C00000"/>
                </a:solidFill>
                <a:latin typeface="Courier 10 Pitch" pitchFamily="49" charset="0"/>
                <a:ea typeface="微软雅黑" panose="020B0503020204020204" pitchFamily="34" charset="-122"/>
              </a:rPr>
              <a:t>/*Return number of bytes read if OK or -1 on error*/</a:t>
            </a:r>
            <a:endParaRPr lang="sv-SE" sz="2000" dirty="0">
              <a:solidFill>
                <a:srgbClr val="C00000"/>
              </a:solidFill>
              <a:latin typeface="Courier 10 Pitch" pitchFamily="49" charset="0"/>
              <a:ea typeface="微软雅黑" panose="020B0503020204020204" pitchFamily="34" charset="-122"/>
            </a:endParaRPr>
          </a:p>
        </p:txBody>
      </p:sp>
      <p:sp>
        <p:nvSpPr>
          <p:cNvPr id="8"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6.2.1  UDP</a:t>
            </a:r>
            <a:r>
              <a:rPr kumimoji="1" lang="zh-CN" altLang="en-US" dirty="0"/>
              <a:t>套接字编程</a:t>
            </a:r>
          </a:p>
        </p:txBody>
      </p:sp>
    </p:spTree>
    <p:extLst>
      <p:ext uri="{BB962C8B-B14F-4D97-AF65-F5344CB8AC3E}">
        <p14:creationId xmlns:p14="http://schemas.microsoft.com/office/powerpoint/2010/main" val="942604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基于</a:t>
            </a:r>
            <a:r>
              <a:rPr lang="en-US" altLang="zh-CN" dirty="0"/>
              <a:t>UDP</a:t>
            </a:r>
            <a:r>
              <a:rPr lang="zh-CN" altLang="en-US" dirty="0"/>
              <a:t>的套接字通信流程</a:t>
            </a: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25</a:t>
            </a:fld>
            <a:endParaRPr kumimoji="1" lang="zh-CN" altLang="en-US" dirty="0"/>
          </a:p>
        </p:txBody>
      </p:sp>
      <p:sp>
        <p:nvSpPr>
          <p:cNvPr id="2084" name="Rectangle 36"/>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2091" name="Rectangle 43"/>
          <p:cNvSpPr>
            <a:spLocks noChangeArrowheads="1"/>
          </p:cNvSpPr>
          <p:nvPr/>
        </p:nvSpPr>
        <p:spPr bwMode="auto">
          <a:xfrm>
            <a:off x="0" y="45720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zh-CN" altLang="zh-CN" sz="400" b="0" i="0" u="none" strike="noStrike" cap="none" normalizeH="0" baseline="0">
                <a:ln>
                  <a:noFill/>
                </a:ln>
                <a:solidFill>
                  <a:schemeClr val="tx1"/>
                </a:solidFill>
                <a:effectLst/>
                <a:latin typeface="Arial" pitchFamily="34" charset="0"/>
                <a:ea typeface="宋体" pitchFamily="2" charset="-122"/>
                <a:cs typeface="宋体" pitchFamily="2" charset="-122"/>
              </a:rPr>
            </a:b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2092" name="Rectangle 44"/>
          <p:cNvSpPr>
            <a:spLocks noChangeArrowheads="1"/>
          </p:cNvSpPr>
          <p:nvPr/>
        </p:nvSpPr>
        <p:spPr bwMode="auto">
          <a:xfrm>
            <a:off x="0" y="45720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2094" name="Rectangle 46"/>
          <p:cNvSpPr>
            <a:spLocks noChangeArrowheads="1"/>
          </p:cNvSpPr>
          <p:nvPr/>
        </p:nvSpPr>
        <p:spPr bwMode="auto">
          <a:xfrm>
            <a:off x="0" y="45720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0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endParaRPr kumimoji="0" lang="en-US" altLang="zh-CN" sz="400" b="0" i="0" u="none" strike="noStrike" cap="none" normalizeH="0" baseline="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2105" name="Rectangle 57"/>
          <p:cNvSpPr>
            <a:spLocks noChangeArrowheads="1"/>
          </p:cNvSpPr>
          <p:nvPr/>
        </p:nvSpPr>
        <p:spPr bwMode="auto">
          <a:xfrm>
            <a:off x="0" y="45720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39"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6.2.1  UDP</a:t>
            </a:r>
            <a:r>
              <a:rPr kumimoji="1" lang="zh-CN" altLang="en-US" dirty="0"/>
              <a:t>套接字编程</a:t>
            </a:r>
          </a:p>
        </p:txBody>
      </p:sp>
      <p:sp>
        <p:nvSpPr>
          <p:cNvPr id="40" name="Rectangle 44"/>
          <p:cNvSpPr/>
          <p:nvPr/>
        </p:nvSpPr>
        <p:spPr>
          <a:xfrm>
            <a:off x="2940535" y="1671297"/>
            <a:ext cx="1301260" cy="521730"/>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urier 10 Pitch" pitchFamily="49" charset="0"/>
              </a:rPr>
              <a:t>socket</a:t>
            </a:r>
            <a:endParaRPr lang="zh-CN" altLang="en-US" dirty="0">
              <a:latin typeface="Courier 10 Pitch" pitchFamily="49" charset="0"/>
            </a:endParaRPr>
          </a:p>
        </p:txBody>
      </p:sp>
      <p:sp>
        <p:nvSpPr>
          <p:cNvPr id="41" name="Rectangle 50"/>
          <p:cNvSpPr/>
          <p:nvPr/>
        </p:nvSpPr>
        <p:spPr>
          <a:xfrm>
            <a:off x="2544970" y="4281443"/>
            <a:ext cx="1301260" cy="513685"/>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urier 10 Pitch" pitchFamily="49" charset="0"/>
              </a:rPr>
              <a:t>write</a:t>
            </a:r>
            <a:endParaRPr lang="zh-CN" altLang="en-US" dirty="0">
              <a:latin typeface="Courier 10 Pitch" pitchFamily="49" charset="0"/>
            </a:endParaRPr>
          </a:p>
        </p:txBody>
      </p:sp>
      <p:sp>
        <p:nvSpPr>
          <p:cNvPr id="42" name="Rectangle 52"/>
          <p:cNvSpPr/>
          <p:nvPr/>
        </p:nvSpPr>
        <p:spPr>
          <a:xfrm>
            <a:off x="3337703" y="5166153"/>
            <a:ext cx="1303637" cy="504772"/>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urier 10 Pitch" pitchFamily="49" charset="0"/>
              </a:rPr>
              <a:t>close</a:t>
            </a:r>
            <a:endParaRPr lang="zh-CN" altLang="en-US" dirty="0">
              <a:latin typeface="Courier 10 Pitch" pitchFamily="49" charset="0"/>
            </a:endParaRPr>
          </a:p>
        </p:txBody>
      </p:sp>
      <p:sp>
        <p:nvSpPr>
          <p:cNvPr id="43" name="Rectangle 54"/>
          <p:cNvSpPr/>
          <p:nvPr/>
        </p:nvSpPr>
        <p:spPr>
          <a:xfrm>
            <a:off x="6061494" y="3374264"/>
            <a:ext cx="1301261" cy="572464"/>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Courier 10 Pitch" pitchFamily="49" charset="0"/>
              </a:rPr>
              <a:t>recvfrom</a:t>
            </a:r>
            <a:endParaRPr lang="en-US" altLang="zh-CN" dirty="0">
              <a:latin typeface="Courier 10 Pitch" pitchFamily="49" charset="0"/>
            </a:endParaRPr>
          </a:p>
          <a:p>
            <a:pPr algn="ctr"/>
            <a:r>
              <a:rPr lang="en-US" altLang="zh-CN" dirty="0">
                <a:latin typeface="Courier 10 Pitch" pitchFamily="49" charset="0"/>
              </a:rPr>
              <a:t>/</a:t>
            </a:r>
            <a:r>
              <a:rPr lang="en-US" altLang="zh-CN" dirty="0" err="1">
                <a:latin typeface="Courier 10 Pitch" pitchFamily="49" charset="0"/>
              </a:rPr>
              <a:t>sendto</a:t>
            </a:r>
            <a:endParaRPr lang="zh-CN" altLang="en-US" dirty="0">
              <a:latin typeface="Courier 10 Pitch" pitchFamily="49" charset="0"/>
            </a:endParaRPr>
          </a:p>
        </p:txBody>
      </p:sp>
      <p:cxnSp>
        <p:nvCxnSpPr>
          <p:cNvPr id="44" name="Straight Arrow Connector 56"/>
          <p:cNvCxnSpPr>
            <a:stCxn id="40" idx="2"/>
          </p:cNvCxnSpPr>
          <p:nvPr/>
        </p:nvCxnSpPr>
        <p:spPr>
          <a:xfrm>
            <a:off x="3591165" y="2193027"/>
            <a:ext cx="0" cy="120033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60"/>
          <p:cNvCxnSpPr/>
          <p:nvPr/>
        </p:nvCxnSpPr>
        <p:spPr>
          <a:xfrm>
            <a:off x="3591165" y="3965822"/>
            <a:ext cx="0" cy="3058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72"/>
          <p:cNvCxnSpPr/>
          <p:nvPr/>
        </p:nvCxnSpPr>
        <p:spPr>
          <a:xfrm flipH="1" flipV="1">
            <a:off x="4248641" y="3786237"/>
            <a:ext cx="1812853"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74"/>
          <p:cNvCxnSpPr/>
          <p:nvPr/>
        </p:nvCxnSpPr>
        <p:spPr>
          <a:xfrm>
            <a:off x="6691152" y="3919766"/>
            <a:ext cx="3142" cy="51587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80"/>
          <p:cNvCxnSpPr>
            <a:endCxn id="43" idx="3"/>
          </p:cNvCxnSpPr>
          <p:nvPr/>
        </p:nvCxnSpPr>
        <p:spPr>
          <a:xfrm flipH="1" flipV="1">
            <a:off x="7362755" y="3660496"/>
            <a:ext cx="963624" cy="1319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101"/>
          <p:cNvCxnSpPr/>
          <p:nvPr/>
        </p:nvCxnSpPr>
        <p:spPr>
          <a:xfrm>
            <a:off x="2255472" y="3636961"/>
            <a:ext cx="685063" cy="1054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121"/>
          <p:cNvCxnSpPr>
            <a:stCxn id="41" idx="1"/>
          </p:cNvCxnSpPr>
          <p:nvPr/>
        </p:nvCxnSpPr>
        <p:spPr>
          <a:xfrm flipH="1" flipV="1">
            <a:off x="2238216" y="4527938"/>
            <a:ext cx="306754" cy="1034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123"/>
          <p:cNvCxnSpPr/>
          <p:nvPr/>
        </p:nvCxnSpPr>
        <p:spPr>
          <a:xfrm flipV="1">
            <a:off x="2255470" y="3636961"/>
            <a:ext cx="1590" cy="89097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135"/>
          <p:cNvCxnSpPr/>
          <p:nvPr/>
        </p:nvCxnSpPr>
        <p:spPr>
          <a:xfrm flipV="1">
            <a:off x="6691152" y="4418930"/>
            <a:ext cx="1633677" cy="79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141"/>
          <p:cNvCxnSpPr>
            <a:stCxn id="78" idx="2"/>
            <a:endCxn id="79" idx="0"/>
          </p:cNvCxnSpPr>
          <p:nvPr/>
        </p:nvCxnSpPr>
        <p:spPr>
          <a:xfrm>
            <a:off x="6702053" y="2193027"/>
            <a:ext cx="0" cy="35521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144"/>
          <p:cNvCxnSpPr/>
          <p:nvPr/>
        </p:nvCxnSpPr>
        <p:spPr>
          <a:xfrm>
            <a:off x="6716124" y="3038582"/>
            <a:ext cx="0" cy="322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4" name="TextBox 152"/>
          <p:cNvSpPr txBox="1"/>
          <p:nvPr/>
        </p:nvSpPr>
        <p:spPr>
          <a:xfrm>
            <a:off x="5508589" y="4893523"/>
            <a:ext cx="5143918"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t>recvfrom</a:t>
            </a:r>
            <a:r>
              <a:rPr lang="zh-CN" altLang="en-US" dirty="0"/>
              <a:t>收到的消息可以来自不同的客户端；</a:t>
            </a:r>
            <a:endParaRPr lang="en-US" altLang="zh-CN" dirty="0"/>
          </a:p>
          <a:p>
            <a:pPr marL="285750" indent="-285750">
              <a:buFont typeface="Arial" panose="020B0604020202020204" pitchFamily="34" charset="0"/>
              <a:buChar char="•"/>
            </a:pPr>
            <a:r>
              <a:rPr lang="en-US" altLang="zh-CN" dirty="0" err="1"/>
              <a:t>sendto</a:t>
            </a:r>
            <a:r>
              <a:rPr lang="zh-CN" altLang="en-US" dirty="0"/>
              <a:t>即为一次服务，返回后继续为下个客户端服务</a:t>
            </a:r>
            <a:endParaRPr lang="en-US" altLang="zh-CN" dirty="0"/>
          </a:p>
        </p:txBody>
      </p:sp>
      <p:sp>
        <p:nvSpPr>
          <p:cNvPr id="66" name="TextBox 156"/>
          <p:cNvSpPr txBox="1"/>
          <p:nvPr/>
        </p:nvSpPr>
        <p:spPr>
          <a:xfrm>
            <a:off x="2036222" y="1741467"/>
            <a:ext cx="877163" cy="369332"/>
          </a:xfrm>
          <a:prstGeom prst="rect">
            <a:avLst/>
          </a:prstGeom>
          <a:noFill/>
        </p:spPr>
        <p:txBody>
          <a:bodyPr wrap="none" rtlCol="0">
            <a:spAutoFit/>
          </a:bodyPr>
          <a:lstStyle/>
          <a:p>
            <a:r>
              <a:rPr lang="zh-CN" altLang="en-US" dirty="0"/>
              <a:t>客户端</a:t>
            </a:r>
          </a:p>
        </p:txBody>
      </p:sp>
      <p:sp>
        <p:nvSpPr>
          <p:cNvPr id="67" name="TextBox 157"/>
          <p:cNvSpPr txBox="1"/>
          <p:nvPr/>
        </p:nvSpPr>
        <p:spPr>
          <a:xfrm>
            <a:off x="7379833" y="1733845"/>
            <a:ext cx="877163" cy="369332"/>
          </a:xfrm>
          <a:prstGeom prst="rect">
            <a:avLst/>
          </a:prstGeom>
          <a:noFill/>
        </p:spPr>
        <p:txBody>
          <a:bodyPr wrap="none" rtlCol="0">
            <a:spAutoFit/>
          </a:bodyPr>
          <a:lstStyle/>
          <a:p>
            <a:r>
              <a:rPr lang="zh-CN" altLang="en-US" dirty="0"/>
              <a:t>服务端</a:t>
            </a:r>
          </a:p>
        </p:txBody>
      </p:sp>
      <p:sp>
        <p:nvSpPr>
          <p:cNvPr id="68" name="TextBox 166"/>
          <p:cNvSpPr txBox="1"/>
          <p:nvPr/>
        </p:nvSpPr>
        <p:spPr>
          <a:xfrm>
            <a:off x="4027069" y="4326468"/>
            <a:ext cx="609654" cy="646331"/>
          </a:xfrm>
          <a:prstGeom prst="rect">
            <a:avLst/>
          </a:prstGeom>
          <a:noFill/>
        </p:spPr>
        <p:txBody>
          <a:bodyPr wrap="none" rtlCol="0">
            <a:spAutoFit/>
          </a:bodyPr>
          <a:lstStyle/>
          <a:p>
            <a:r>
              <a:rPr lang="en-US" altLang="zh-CN" dirty="0"/>
              <a:t>read</a:t>
            </a:r>
          </a:p>
          <a:p>
            <a:r>
              <a:rPr lang="en-US" altLang="zh-CN" dirty="0"/>
              <a:t>EOF</a:t>
            </a:r>
            <a:endParaRPr lang="zh-CN" altLang="en-US" dirty="0"/>
          </a:p>
        </p:txBody>
      </p:sp>
      <p:cxnSp>
        <p:nvCxnSpPr>
          <p:cNvPr id="69" name="Straight Arrow Connector 172"/>
          <p:cNvCxnSpPr/>
          <p:nvPr/>
        </p:nvCxnSpPr>
        <p:spPr>
          <a:xfrm rot="5400000">
            <a:off x="3361403" y="4499693"/>
            <a:ext cx="1331332"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184"/>
          <p:cNvCxnSpPr/>
          <p:nvPr/>
        </p:nvCxnSpPr>
        <p:spPr>
          <a:xfrm flipV="1">
            <a:off x="4257212" y="3555117"/>
            <a:ext cx="1794211" cy="30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5"/>
          <p:cNvCxnSpPr/>
          <p:nvPr/>
        </p:nvCxnSpPr>
        <p:spPr>
          <a:xfrm flipV="1">
            <a:off x="8324831" y="3673687"/>
            <a:ext cx="3138" cy="74524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2" name="TextBox 86"/>
          <p:cNvSpPr txBox="1"/>
          <p:nvPr/>
        </p:nvSpPr>
        <p:spPr>
          <a:xfrm>
            <a:off x="4534732" y="3170233"/>
            <a:ext cx="1048043" cy="369332"/>
          </a:xfrm>
          <a:prstGeom prst="rect">
            <a:avLst/>
          </a:prstGeom>
          <a:noFill/>
        </p:spPr>
        <p:txBody>
          <a:bodyPr wrap="square" rtlCol="0">
            <a:spAutoFit/>
          </a:bodyPr>
          <a:lstStyle/>
          <a:p>
            <a:r>
              <a:rPr lang="en-US" altLang="zh-CN" dirty="0"/>
              <a:t>request</a:t>
            </a:r>
            <a:endParaRPr lang="zh-CN" altLang="en-US" dirty="0"/>
          </a:p>
        </p:txBody>
      </p:sp>
      <p:sp>
        <p:nvSpPr>
          <p:cNvPr id="74" name="TextBox 87"/>
          <p:cNvSpPr txBox="1"/>
          <p:nvPr/>
        </p:nvSpPr>
        <p:spPr>
          <a:xfrm>
            <a:off x="4662113" y="3786237"/>
            <a:ext cx="731226" cy="369332"/>
          </a:xfrm>
          <a:prstGeom prst="rect">
            <a:avLst/>
          </a:prstGeom>
          <a:noFill/>
        </p:spPr>
        <p:txBody>
          <a:bodyPr wrap="none" rtlCol="0">
            <a:spAutoFit/>
          </a:bodyPr>
          <a:lstStyle/>
          <a:p>
            <a:r>
              <a:rPr lang="en-US" altLang="zh-CN" dirty="0"/>
              <a:t>reply</a:t>
            </a:r>
            <a:endParaRPr lang="zh-CN" altLang="en-US" dirty="0"/>
          </a:p>
        </p:txBody>
      </p:sp>
      <p:sp>
        <p:nvSpPr>
          <p:cNvPr id="77" name="Rectangle 39"/>
          <p:cNvSpPr/>
          <p:nvPr/>
        </p:nvSpPr>
        <p:spPr>
          <a:xfrm>
            <a:off x="1255461" y="3575779"/>
            <a:ext cx="1186691" cy="1200329"/>
          </a:xfrm>
          <a:prstGeom prst="rect">
            <a:avLst/>
          </a:prstGeom>
        </p:spPr>
        <p:txBody>
          <a:bodyPr wrap="square">
            <a:spAutoFit/>
          </a:bodyPr>
          <a:lstStyle/>
          <a:p>
            <a:r>
              <a:rPr lang="zh-CN" altLang="en-US" dirty="0">
                <a:latin typeface="+mn-ea"/>
              </a:rPr>
              <a:t>输出至</a:t>
            </a:r>
            <a:endParaRPr lang="en-US" altLang="zh-CN" dirty="0">
              <a:latin typeface="+mn-ea"/>
            </a:endParaRPr>
          </a:p>
          <a:p>
            <a:r>
              <a:rPr lang="zh-CN" altLang="en-US" dirty="0">
                <a:latin typeface="+mn-ea"/>
              </a:rPr>
              <a:t>显示器</a:t>
            </a:r>
            <a:endParaRPr lang="en-US" altLang="zh-CN" dirty="0">
              <a:latin typeface="+mn-ea"/>
            </a:endParaRPr>
          </a:p>
          <a:p>
            <a:r>
              <a:rPr lang="zh-CN" altLang="en-US" dirty="0">
                <a:latin typeface="+mn-ea"/>
              </a:rPr>
              <a:t>或其他</a:t>
            </a:r>
            <a:endParaRPr lang="en-US" altLang="zh-CN" dirty="0">
              <a:latin typeface="+mn-ea"/>
            </a:endParaRPr>
          </a:p>
          <a:p>
            <a:r>
              <a:rPr lang="zh-CN" altLang="en-US" dirty="0">
                <a:latin typeface="+mn-ea"/>
              </a:rPr>
              <a:t>外设</a:t>
            </a:r>
          </a:p>
        </p:txBody>
      </p:sp>
      <p:sp>
        <p:nvSpPr>
          <p:cNvPr id="78" name="Rectangle 44"/>
          <p:cNvSpPr/>
          <p:nvPr/>
        </p:nvSpPr>
        <p:spPr>
          <a:xfrm>
            <a:off x="6051423" y="1671297"/>
            <a:ext cx="1301260" cy="521730"/>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urier 10 Pitch" pitchFamily="49" charset="0"/>
              </a:rPr>
              <a:t>socket</a:t>
            </a:r>
            <a:endParaRPr lang="zh-CN" altLang="en-US" dirty="0">
              <a:latin typeface="Courier 10 Pitch" pitchFamily="49" charset="0"/>
            </a:endParaRPr>
          </a:p>
        </p:txBody>
      </p:sp>
      <p:sp>
        <p:nvSpPr>
          <p:cNvPr id="79" name="Rectangle 44"/>
          <p:cNvSpPr/>
          <p:nvPr/>
        </p:nvSpPr>
        <p:spPr>
          <a:xfrm>
            <a:off x="6051423" y="2548239"/>
            <a:ext cx="1301260" cy="521730"/>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urier 10 Pitch" pitchFamily="49" charset="0"/>
              </a:rPr>
              <a:t>bind</a:t>
            </a:r>
            <a:endParaRPr lang="zh-CN" altLang="en-US" dirty="0">
              <a:latin typeface="Courier 10 Pitch" pitchFamily="49" charset="0"/>
            </a:endParaRPr>
          </a:p>
        </p:txBody>
      </p:sp>
      <p:sp>
        <p:nvSpPr>
          <p:cNvPr id="80" name="Rectangle 54"/>
          <p:cNvSpPr/>
          <p:nvPr/>
        </p:nvSpPr>
        <p:spPr>
          <a:xfrm>
            <a:off x="2940535" y="3401810"/>
            <a:ext cx="1301260" cy="572464"/>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Courier 10 Pitch" pitchFamily="49" charset="0"/>
              </a:rPr>
              <a:t>sendto</a:t>
            </a:r>
            <a:r>
              <a:rPr lang="en-US" altLang="zh-CN" dirty="0">
                <a:latin typeface="Courier 10 Pitch" pitchFamily="49" charset="0"/>
              </a:rPr>
              <a:t>/</a:t>
            </a:r>
          </a:p>
          <a:p>
            <a:pPr algn="ctr"/>
            <a:r>
              <a:rPr lang="en-US" altLang="zh-CN" dirty="0" err="1">
                <a:latin typeface="Courier 10 Pitch" pitchFamily="49" charset="0"/>
              </a:rPr>
              <a:t>recvfrom</a:t>
            </a:r>
            <a:endParaRPr lang="en-US" altLang="zh-CN" dirty="0">
              <a:latin typeface="Courier 10 Pitch" pitchFamily="49" charset="0"/>
            </a:endParaRPr>
          </a:p>
        </p:txBody>
      </p:sp>
      <p:sp>
        <p:nvSpPr>
          <p:cNvPr id="82" name="TextBox 86"/>
          <p:cNvSpPr txBox="1"/>
          <p:nvPr/>
        </p:nvSpPr>
        <p:spPr>
          <a:xfrm>
            <a:off x="7402474" y="3234104"/>
            <a:ext cx="1261542" cy="369332"/>
          </a:xfrm>
          <a:prstGeom prst="rect">
            <a:avLst/>
          </a:prstGeom>
          <a:noFill/>
        </p:spPr>
        <p:txBody>
          <a:bodyPr wrap="square" rtlCol="0">
            <a:spAutoFit/>
          </a:bodyPr>
          <a:lstStyle/>
          <a:p>
            <a:r>
              <a:rPr lang="en-US" altLang="zh-CN" dirty="0"/>
              <a:t>While(true)</a:t>
            </a:r>
            <a:endParaRPr lang="zh-CN" altLang="en-US" dirty="0"/>
          </a:p>
        </p:txBody>
      </p:sp>
    </p:spTree>
    <p:extLst>
      <p:ext uri="{BB962C8B-B14F-4D97-AF65-F5344CB8AC3E}">
        <p14:creationId xmlns:p14="http://schemas.microsoft.com/office/powerpoint/2010/main" val="989743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UDP</a:t>
            </a:r>
            <a:r>
              <a:rPr lang="zh-CN" altLang="en-US" dirty="0"/>
              <a:t>回音服务</a:t>
            </a:r>
            <a:r>
              <a:rPr lang="zh-CN" altLang="en-US" dirty="0">
                <a:latin typeface="微软雅黑" panose="020B0503020204020204" pitchFamily="34" charset="-122"/>
                <a:ea typeface="微软雅黑" panose="020B0503020204020204" pitchFamily="34" charset="-122"/>
              </a:rPr>
              <a:t>端代码：</a:t>
            </a:r>
            <a:r>
              <a:rPr lang="en-US" altLang="zh-CN" dirty="0">
                <a:latin typeface="微软雅黑" panose="020B0503020204020204" pitchFamily="34" charset="-122"/>
                <a:ea typeface="微软雅黑" panose="020B0503020204020204" pitchFamily="34" charset="-122"/>
              </a:rPr>
              <a:t>main</a:t>
            </a:r>
            <a:endParaRPr lang="zh-CN" altLang="en-US" dirty="0">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26</a:t>
            </a:fld>
            <a:endParaRPr kumimoji="1" lang="zh-CN" altLang="en-US" dirty="0"/>
          </a:p>
        </p:txBody>
      </p:sp>
      <p:sp>
        <p:nvSpPr>
          <p:cNvPr id="5" name="Rectangle 4"/>
          <p:cNvSpPr/>
          <p:nvPr/>
        </p:nvSpPr>
        <p:spPr>
          <a:xfrm>
            <a:off x="963637" y="1324450"/>
            <a:ext cx="10768818" cy="5355312"/>
          </a:xfrm>
          <a:prstGeom prst="rect">
            <a:avLst/>
          </a:prstGeom>
        </p:spPr>
        <p:txBody>
          <a:bodyPr wrap="square">
            <a:spAutoFit/>
          </a:bodyPr>
          <a:lstStyle/>
          <a:p>
            <a:r>
              <a:rPr lang="en-US" sz="1600" dirty="0">
                <a:latin typeface="Courier 10 Pitch" pitchFamily="49" charset="0"/>
              </a:rPr>
              <a:t>1</a:t>
            </a:r>
            <a:r>
              <a:rPr lang="en-US" dirty="0">
                <a:solidFill>
                  <a:srgbClr val="00B0F0"/>
                </a:solidFill>
                <a:latin typeface="Courier 10 Pitch" pitchFamily="49" charset="0"/>
              </a:rPr>
              <a:t> </a:t>
            </a:r>
            <a:r>
              <a:rPr lang="en-US" dirty="0" err="1">
                <a:solidFill>
                  <a:schemeClr val="accent1"/>
                </a:solidFill>
                <a:latin typeface="Courier 10 Pitch" pitchFamily="49" charset="0"/>
              </a:rPr>
              <a:t>int</a:t>
            </a:r>
            <a:r>
              <a:rPr lang="en-US" dirty="0">
                <a:latin typeface="Courier 10 Pitch" pitchFamily="49" charset="0"/>
              </a:rPr>
              <a:t> main(</a:t>
            </a:r>
            <a:r>
              <a:rPr lang="en-US" dirty="0" err="1">
                <a:solidFill>
                  <a:schemeClr val="accent1"/>
                </a:solidFill>
                <a:latin typeface="Courier 10 Pitch" pitchFamily="49" charset="0"/>
              </a:rPr>
              <a:t>int</a:t>
            </a:r>
            <a:r>
              <a:rPr lang="en-US" dirty="0">
                <a:latin typeface="Courier 10 Pitch" pitchFamily="49" charset="0"/>
              </a:rPr>
              <a:t> </a:t>
            </a:r>
            <a:r>
              <a:rPr lang="en-US" dirty="0" err="1">
                <a:latin typeface="Courier 10 Pitch" pitchFamily="49" charset="0"/>
              </a:rPr>
              <a:t>argc</a:t>
            </a:r>
            <a:r>
              <a:rPr lang="en-US" dirty="0">
                <a:latin typeface="Courier 10 Pitch" pitchFamily="49" charset="0"/>
              </a:rPr>
              <a:t>, </a:t>
            </a:r>
            <a:r>
              <a:rPr lang="en-US" dirty="0">
                <a:solidFill>
                  <a:schemeClr val="accent1"/>
                </a:solidFill>
                <a:latin typeface="Courier 10 Pitch" pitchFamily="49" charset="0"/>
              </a:rPr>
              <a:t>char</a:t>
            </a:r>
            <a:r>
              <a:rPr lang="en-US" dirty="0">
                <a:latin typeface="Courier 10 Pitch" pitchFamily="49" charset="0"/>
              </a:rPr>
              <a:t> **</a:t>
            </a:r>
            <a:r>
              <a:rPr lang="en-US" dirty="0" err="1">
                <a:latin typeface="Courier 10 Pitch" pitchFamily="49" charset="0"/>
              </a:rPr>
              <a:t>argv</a:t>
            </a:r>
            <a:r>
              <a:rPr lang="en-US" dirty="0">
                <a:latin typeface="Courier 10 Pitch" pitchFamily="49" charset="0"/>
              </a:rPr>
              <a:t>){</a:t>
            </a:r>
          </a:p>
          <a:p>
            <a:r>
              <a:rPr lang="en-US" sz="1600" dirty="0">
                <a:latin typeface="Courier 10 Pitch" pitchFamily="49" charset="0"/>
              </a:rPr>
              <a:t>2</a:t>
            </a:r>
            <a:r>
              <a:rPr lang="en-US" dirty="0">
                <a:latin typeface="Courier 10 Pitch" pitchFamily="49" charset="0"/>
              </a:rPr>
              <a:t>    </a:t>
            </a:r>
            <a:r>
              <a:rPr lang="en-US" dirty="0">
                <a:solidFill>
                  <a:schemeClr val="accent1"/>
                </a:solidFill>
                <a:latin typeface="Courier 10 Pitch" pitchFamily="49" charset="0"/>
              </a:rPr>
              <a:t>char</a:t>
            </a:r>
            <a:r>
              <a:rPr lang="en-US" dirty="0">
                <a:latin typeface="Courier 10 Pitch" pitchFamily="49" charset="0"/>
              </a:rPr>
              <a:t> </a:t>
            </a:r>
            <a:r>
              <a:rPr lang="en-US" dirty="0" err="1">
                <a:latin typeface="Courier 10 Pitch" pitchFamily="49" charset="0"/>
              </a:rPr>
              <a:t>mesg</a:t>
            </a:r>
            <a:r>
              <a:rPr lang="en-US" dirty="0">
                <a:latin typeface="Courier 10 Pitch" pitchFamily="49" charset="0"/>
              </a:rPr>
              <a:t>[MAXLINE];</a:t>
            </a:r>
          </a:p>
          <a:p>
            <a:r>
              <a:rPr lang="en-US" sz="1600" dirty="0">
                <a:latin typeface="Courier 10 Pitch" pitchFamily="49" charset="0"/>
              </a:rPr>
              <a:t>3</a:t>
            </a:r>
            <a:r>
              <a:rPr lang="en-US" dirty="0">
                <a:latin typeface="Courier 10 Pitch" pitchFamily="49" charset="0"/>
              </a:rPr>
              <a:t>    </a:t>
            </a:r>
            <a:r>
              <a:rPr lang="en-US" dirty="0" err="1">
                <a:solidFill>
                  <a:schemeClr val="accent1"/>
                </a:solidFill>
                <a:latin typeface="Courier 10 Pitch" pitchFamily="49" charset="0"/>
              </a:rPr>
              <a:t>int</a:t>
            </a:r>
            <a:r>
              <a:rPr lang="en-US" dirty="0">
                <a:latin typeface="Courier 10 Pitch" pitchFamily="49" charset="0"/>
              </a:rPr>
              <a:t> </a:t>
            </a:r>
            <a:r>
              <a:rPr lang="en-US" altLang="zh-CN" dirty="0" err="1">
                <a:latin typeface="Courier 10 Pitch" pitchFamily="49" charset="0"/>
              </a:rPr>
              <a:t>sock</a:t>
            </a:r>
            <a:r>
              <a:rPr lang="en-US" dirty="0" err="1">
                <a:latin typeface="Courier 10 Pitch" pitchFamily="49" charset="0"/>
              </a:rPr>
              <a:t>fd</a:t>
            </a:r>
            <a:r>
              <a:rPr lang="en-US" dirty="0">
                <a:latin typeface="Courier 10 Pitch" pitchFamily="49" charset="0"/>
              </a:rPr>
              <a:t>, n, </a:t>
            </a:r>
            <a:r>
              <a:rPr lang="en-US" dirty="0" err="1">
                <a:latin typeface="Courier 10 Pitch" pitchFamily="49" charset="0"/>
              </a:rPr>
              <a:t>len</a:t>
            </a:r>
            <a:r>
              <a:rPr lang="en-US" dirty="0">
                <a:latin typeface="Courier 10 Pitch" pitchFamily="49" charset="0"/>
              </a:rPr>
              <a:t>;</a:t>
            </a:r>
          </a:p>
          <a:p>
            <a:r>
              <a:rPr lang="en-US" sz="1600" dirty="0">
                <a:latin typeface="Courier 10 Pitch" pitchFamily="49" charset="0"/>
              </a:rPr>
              <a:t>4</a:t>
            </a:r>
            <a:r>
              <a:rPr lang="en-US" dirty="0">
                <a:latin typeface="Courier 10 Pitch" pitchFamily="49" charset="0"/>
              </a:rPr>
              <a:t>    </a:t>
            </a:r>
            <a:r>
              <a:rPr lang="en-US" dirty="0" err="1">
                <a:solidFill>
                  <a:schemeClr val="accent1"/>
                </a:solidFill>
                <a:latin typeface="Courier 10 Pitch" pitchFamily="49" charset="0"/>
              </a:rPr>
              <a:t>struct</a:t>
            </a:r>
            <a:r>
              <a:rPr lang="en-US" dirty="0">
                <a:solidFill>
                  <a:schemeClr val="accent1"/>
                </a:solidFill>
                <a:latin typeface="Courier 10 Pitch" pitchFamily="49" charset="0"/>
              </a:rPr>
              <a:t> </a:t>
            </a:r>
            <a:r>
              <a:rPr lang="en-US" dirty="0" err="1">
                <a:solidFill>
                  <a:schemeClr val="accent1"/>
                </a:solidFill>
                <a:latin typeface="Courier 10 Pitch" pitchFamily="49" charset="0"/>
              </a:rPr>
              <a:t>sockaddr_in</a:t>
            </a:r>
            <a:r>
              <a:rPr lang="en-US" dirty="0">
                <a:latin typeface="Courier 10 Pitch" pitchFamily="49" charset="0"/>
              </a:rPr>
              <a:t> </a:t>
            </a:r>
            <a:r>
              <a:rPr lang="en-US" dirty="0" err="1">
                <a:latin typeface="Courier 10 Pitch" pitchFamily="49" charset="0"/>
              </a:rPr>
              <a:t>cliaddr</a:t>
            </a:r>
            <a:r>
              <a:rPr lang="en-US" dirty="0">
                <a:latin typeface="Courier 10 Pitch" pitchFamily="49" charset="0"/>
              </a:rPr>
              <a:t>, </a:t>
            </a:r>
            <a:r>
              <a:rPr lang="en-US" dirty="0" err="1">
                <a:latin typeface="Courier 10 Pitch" pitchFamily="49" charset="0"/>
              </a:rPr>
              <a:t>servaddr</a:t>
            </a:r>
            <a:r>
              <a:rPr lang="en-US" dirty="0">
                <a:latin typeface="Courier 10 Pitch" pitchFamily="49" charset="0"/>
              </a:rPr>
              <a:t>;</a:t>
            </a:r>
          </a:p>
          <a:p>
            <a:r>
              <a:rPr lang="en-US" sz="1600" dirty="0">
                <a:latin typeface="Courier 10 Pitch" pitchFamily="49" charset="0"/>
              </a:rPr>
              <a:t>5</a:t>
            </a:r>
            <a:r>
              <a:rPr lang="en-US" dirty="0">
                <a:latin typeface="Courier 10 Pitch" pitchFamily="49" charset="0"/>
              </a:rPr>
              <a:t>    </a:t>
            </a:r>
          </a:p>
          <a:p>
            <a:r>
              <a:rPr lang="en-US" sz="1600" dirty="0">
                <a:latin typeface="Courier 10 Pitch" pitchFamily="49" charset="0"/>
              </a:rPr>
              <a:t>6</a:t>
            </a:r>
            <a:r>
              <a:rPr lang="en-US" dirty="0">
                <a:latin typeface="Courier 10 Pitch" pitchFamily="49" charset="0"/>
              </a:rPr>
              <a:t>    </a:t>
            </a:r>
            <a:r>
              <a:rPr lang="en-US" dirty="0" err="1">
                <a:latin typeface="Courier 10 Pitch" pitchFamily="49" charset="0"/>
              </a:rPr>
              <a:t>sockfd</a:t>
            </a:r>
            <a:r>
              <a:rPr lang="en-US" dirty="0">
                <a:latin typeface="Courier 10 Pitch" pitchFamily="49" charset="0"/>
              </a:rPr>
              <a:t> = </a:t>
            </a:r>
            <a:r>
              <a:rPr lang="en-US" altLang="zh-CN" dirty="0">
                <a:latin typeface="Courier 10 Pitch" pitchFamily="49" charset="0"/>
              </a:rPr>
              <a:t>s</a:t>
            </a:r>
            <a:r>
              <a:rPr lang="en-US" dirty="0">
                <a:latin typeface="Courier 10 Pitch" pitchFamily="49" charset="0"/>
              </a:rPr>
              <a:t>ocket(AF_INET, SOCK_DGRAM, 0);</a:t>
            </a:r>
          </a:p>
          <a:p>
            <a:r>
              <a:rPr lang="en-US" sz="1600" dirty="0">
                <a:latin typeface="Courier 10 Pitch" pitchFamily="49" charset="0"/>
              </a:rPr>
              <a:t>7</a:t>
            </a:r>
            <a:r>
              <a:rPr lang="en-US" dirty="0">
                <a:latin typeface="Courier 10 Pitch" pitchFamily="49" charset="0"/>
              </a:rPr>
              <a:t>    </a:t>
            </a:r>
            <a:r>
              <a:rPr lang="en-US" dirty="0" err="1">
                <a:latin typeface="Courier 10 Pitch" pitchFamily="49" charset="0"/>
              </a:rPr>
              <a:t>bzero</a:t>
            </a:r>
            <a:r>
              <a:rPr lang="en-US" dirty="0">
                <a:latin typeface="Courier 10 Pitch" pitchFamily="49" charset="0"/>
              </a:rPr>
              <a:t>(&amp;</a:t>
            </a:r>
            <a:r>
              <a:rPr lang="en-US" dirty="0" err="1">
                <a:latin typeface="Courier 10 Pitch" pitchFamily="49" charset="0"/>
              </a:rPr>
              <a:t>servaddr</a:t>
            </a:r>
            <a:r>
              <a:rPr lang="en-US" dirty="0">
                <a:latin typeface="Courier 10 Pitch" pitchFamily="49" charset="0"/>
              </a:rPr>
              <a:t>, </a:t>
            </a:r>
            <a:r>
              <a:rPr lang="en-US" dirty="0" err="1">
                <a:latin typeface="Courier 10 Pitch" pitchFamily="49" charset="0"/>
              </a:rPr>
              <a:t>sizeof</a:t>
            </a:r>
            <a:r>
              <a:rPr lang="en-US" dirty="0">
                <a:latin typeface="Courier 10 Pitch" pitchFamily="49" charset="0"/>
              </a:rPr>
              <a:t>(</a:t>
            </a:r>
            <a:r>
              <a:rPr lang="en-US" dirty="0" err="1">
                <a:latin typeface="Courier 10 Pitch" pitchFamily="49" charset="0"/>
              </a:rPr>
              <a:t>servaddr</a:t>
            </a:r>
            <a:r>
              <a:rPr lang="en-US" dirty="0">
                <a:latin typeface="Courier 10 Pitch" pitchFamily="49" charset="0"/>
              </a:rPr>
              <a:t>));</a:t>
            </a:r>
          </a:p>
          <a:p>
            <a:r>
              <a:rPr lang="en-US" sz="1600" dirty="0">
                <a:latin typeface="Courier 10 Pitch" pitchFamily="49" charset="0"/>
              </a:rPr>
              <a:t>8</a:t>
            </a:r>
            <a:r>
              <a:rPr lang="en-US" dirty="0">
                <a:latin typeface="Courier 10 Pitch" pitchFamily="49" charset="0"/>
              </a:rPr>
              <a:t>    </a:t>
            </a:r>
            <a:r>
              <a:rPr lang="en-US" dirty="0" err="1">
                <a:latin typeface="Courier 10 Pitch" pitchFamily="49" charset="0"/>
              </a:rPr>
              <a:t>servaddr.sin_family</a:t>
            </a:r>
            <a:r>
              <a:rPr lang="en-US" dirty="0">
                <a:latin typeface="Courier 10 Pitch" pitchFamily="49" charset="0"/>
              </a:rPr>
              <a:t> = AF_INET;</a:t>
            </a:r>
          </a:p>
          <a:p>
            <a:r>
              <a:rPr lang="en-US" sz="1600" dirty="0">
                <a:latin typeface="Courier 10 Pitch" pitchFamily="49" charset="0"/>
              </a:rPr>
              <a:t>9</a:t>
            </a:r>
            <a:r>
              <a:rPr lang="en-US" dirty="0">
                <a:latin typeface="Courier 10 Pitch" pitchFamily="49" charset="0"/>
              </a:rPr>
              <a:t>    </a:t>
            </a:r>
            <a:r>
              <a:rPr lang="en-US" dirty="0" err="1">
                <a:latin typeface="Courier 10 Pitch" pitchFamily="49" charset="0"/>
              </a:rPr>
              <a:t>servaddr.sin_addr.s_addr</a:t>
            </a:r>
            <a:r>
              <a:rPr lang="en-US" dirty="0">
                <a:latin typeface="Courier 10 Pitch" pitchFamily="49" charset="0"/>
              </a:rPr>
              <a:t> = </a:t>
            </a:r>
            <a:r>
              <a:rPr lang="en-US" dirty="0" err="1">
                <a:latin typeface="Courier 10 Pitch" pitchFamily="49" charset="0"/>
              </a:rPr>
              <a:t>htonl</a:t>
            </a:r>
            <a:r>
              <a:rPr lang="en-US" dirty="0">
                <a:latin typeface="Courier 10 Pitch" pitchFamily="49" charset="0"/>
              </a:rPr>
              <a:t>(INADDR_ANY);</a:t>
            </a:r>
          </a:p>
          <a:p>
            <a:r>
              <a:rPr lang="en-US" sz="1600" dirty="0">
                <a:latin typeface="Courier 10 Pitch" pitchFamily="49" charset="0"/>
              </a:rPr>
              <a:t>10</a:t>
            </a:r>
            <a:r>
              <a:rPr lang="en-US" dirty="0">
                <a:latin typeface="Courier 10 Pitch" pitchFamily="49" charset="0"/>
              </a:rPr>
              <a:t>   </a:t>
            </a:r>
            <a:r>
              <a:rPr lang="en-US" dirty="0" err="1">
                <a:latin typeface="Courier 10 Pitch" pitchFamily="49" charset="0"/>
              </a:rPr>
              <a:t>servaddr.sin_port</a:t>
            </a:r>
            <a:r>
              <a:rPr lang="en-US" dirty="0">
                <a:latin typeface="Courier 10 Pitch" pitchFamily="49" charset="0"/>
              </a:rPr>
              <a:t> = </a:t>
            </a:r>
            <a:r>
              <a:rPr lang="en-US" dirty="0" err="1">
                <a:latin typeface="Courier 10 Pitch" pitchFamily="49" charset="0"/>
              </a:rPr>
              <a:t>htons</a:t>
            </a:r>
            <a:r>
              <a:rPr lang="en-US" dirty="0">
                <a:latin typeface="Courier 10 Pitch" pitchFamily="49" charset="0"/>
              </a:rPr>
              <a:t>(SERV_PORT);</a:t>
            </a:r>
          </a:p>
          <a:p>
            <a:r>
              <a:rPr lang="en-US" sz="1600" dirty="0">
                <a:latin typeface="Courier 10 Pitch" pitchFamily="49" charset="0"/>
              </a:rPr>
              <a:t>11</a:t>
            </a:r>
            <a:r>
              <a:rPr lang="en-US" dirty="0">
                <a:latin typeface="Courier 10 Pitch" pitchFamily="49" charset="0"/>
              </a:rPr>
              <a:t>   </a:t>
            </a:r>
          </a:p>
          <a:p>
            <a:r>
              <a:rPr lang="en-US" sz="1600" dirty="0">
                <a:latin typeface="Courier 10 Pitch" pitchFamily="49" charset="0"/>
              </a:rPr>
              <a:t>12</a:t>
            </a:r>
            <a:r>
              <a:rPr lang="en-US" dirty="0">
                <a:latin typeface="Courier 10 Pitch" pitchFamily="49" charset="0"/>
              </a:rPr>
              <a:t>   bind(</a:t>
            </a:r>
            <a:r>
              <a:rPr lang="en-US" dirty="0" err="1">
                <a:latin typeface="Courier 10 Pitch" pitchFamily="49" charset="0"/>
              </a:rPr>
              <a:t>sockfd</a:t>
            </a:r>
            <a:r>
              <a:rPr lang="en-US" dirty="0">
                <a:latin typeface="Courier 10 Pitch" pitchFamily="49" charset="0"/>
              </a:rPr>
              <a:t>, (</a:t>
            </a:r>
            <a:r>
              <a:rPr lang="en-US" dirty="0" err="1">
                <a:solidFill>
                  <a:schemeClr val="accent1"/>
                </a:solidFill>
                <a:latin typeface="Courier 10 Pitch" pitchFamily="49" charset="0"/>
              </a:rPr>
              <a:t>struct</a:t>
            </a:r>
            <a:r>
              <a:rPr lang="en-US" dirty="0">
                <a:solidFill>
                  <a:schemeClr val="accent1"/>
                </a:solidFill>
                <a:latin typeface="Courier 10 Pitch" pitchFamily="49" charset="0"/>
              </a:rPr>
              <a:t> </a:t>
            </a:r>
            <a:r>
              <a:rPr lang="en-US" dirty="0" err="1">
                <a:solidFill>
                  <a:schemeClr val="accent1"/>
                </a:solidFill>
                <a:latin typeface="Courier 10 Pitch" pitchFamily="49" charset="0"/>
              </a:rPr>
              <a:t>sockaddr</a:t>
            </a:r>
            <a:r>
              <a:rPr lang="en-US" dirty="0">
                <a:solidFill>
                  <a:schemeClr val="accent1"/>
                </a:solidFill>
                <a:latin typeface="Courier 10 Pitch" pitchFamily="49" charset="0"/>
              </a:rPr>
              <a:t> </a:t>
            </a:r>
            <a:r>
              <a:rPr lang="en-US" dirty="0">
                <a:latin typeface="Courier 10 Pitch" pitchFamily="49" charset="0"/>
              </a:rPr>
              <a:t>*) &amp;</a:t>
            </a:r>
            <a:r>
              <a:rPr lang="en-US" dirty="0" err="1">
                <a:latin typeface="Courier 10 Pitch" pitchFamily="49" charset="0"/>
              </a:rPr>
              <a:t>servaddr</a:t>
            </a:r>
            <a:r>
              <a:rPr lang="en-US" dirty="0">
                <a:latin typeface="Courier 10 Pitch" pitchFamily="49" charset="0"/>
              </a:rPr>
              <a:t>, </a:t>
            </a:r>
            <a:r>
              <a:rPr lang="en-US" dirty="0" err="1">
                <a:solidFill>
                  <a:schemeClr val="accent1"/>
                </a:solidFill>
                <a:latin typeface="Courier 10 Pitch" pitchFamily="49" charset="0"/>
              </a:rPr>
              <a:t>sizeof</a:t>
            </a:r>
            <a:r>
              <a:rPr lang="en-US" dirty="0">
                <a:latin typeface="Courier 10 Pitch" pitchFamily="49" charset="0"/>
              </a:rPr>
              <a:t>(</a:t>
            </a:r>
            <a:r>
              <a:rPr lang="en-US" dirty="0" err="1">
                <a:latin typeface="Courier 10 Pitch" pitchFamily="49" charset="0"/>
              </a:rPr>
              <a:t>servaddr</a:t>
            </a:r>
            <a:r>
              <a:rPr lang="en-US" dirty="0">
                <a:latin typeface="Courier 10 Pitch" pitchFamily="49" charset="0"/>
              </a:rPr>
              <a:t>));</a:t>
            </a:r>
          </a:p>
          <a:p>
            <a:r>
              <a:rPr lang="en-US" sz="1600" dirty="0">
                <a:latin typeface="Courier 10 Pitch" pitchFamily="49" charset="0"/>
              </a:rPr>
              <a:t>13</a:t>
            </a:r>
            <a:r>
              <a:rPr lang="en-US" dirty="0">
                <a:latin typeface="Courier 10 Pitch" pitchFamily="49" charset="0"/>
              </a:rPr>
              <a:t>    </a:t>
            </a:r>
          </a:p>
          <a:p>
            <a:r>
              <a:rPr lang="en-US" sz="1600" dirty="0">
                <a:latin typeface="Courier 10 Pitch" pitchFamily="49" charset="0"/>
              </a:rPr>
              <a:t>14</a:t>
            </a:r>
            <a:r>
              <a:rPr lang="en-US" dirty="0">
                <a:solidFill>
                  <a:srgbClr val="00B0F0"/>
                </a:solidFill>
                <a:latin typeface="Courier 10 Pitch" pitchFamily="49" charset="0"/>
              </a:rPr>
              <a:t>   </a:t>
            </a:r>
            <a:r>
              <a:rPr lang="en-US" dirty="0">
                <a:solidFill>
                  <a:schemeClr val="accent1"/>
                </a:solidFill>
                <a:latin typeface="Courier 10 Pitch" pitchFamily="49" charset="0"/>
              </a:rPr>
              <a:t>for</a:t>
            </a:r>
            <a:r>
              <a:rPr lang="en-US" dirty="0">
                <a:latin typeface="Courier 10 Pitch" pitchFamily="49" charset="0"/>
              </a:rPr>
              <a:t> ( ; ; ) {</a:t>
            </a:r>
          </a:p>
          <a:p>
            <a:r>
              <a:rPr lang="en-US" sz="1600" dirty="0">
                <a:latin typeface="Courier 10 Pitch" pitchFamily="49" charset="0"/>
              </a:rPr>
              <a:t>15</a:t>
            </a:r>
            <a:r>
              <a:rPr lang="en-US" dirty="0">
                <a:latin typeface="Courier 10 Pitch" pitchFamily="49" charset="0"/>
              </a:rPr>
              <a:t>      </a:t>
            </a:r>
            <a:r>
              <a:rPr lang="en-US" dirty="0" err="1">
                <a:latin typeface="Courier 10 Pitch" pitchFamily="49" charset="0"/>
              </a:rPr>
              <a:t>len</a:t>
            </a:r>
            <a:r>
              <a:rPr lang="en-US" dirty="0">
                <a:latin typeface="Courier 10 Pitch" pitchFamily="49" charset="0"/>
              </a:rPr>
              <a:t> = </a:t>
            </a:r>
            <a:r>
              <a:rPr lang="en-US" dirty="0" err="1">
                <a:solidFill>
                  <a:schemeClr val="accent1"/>
                </a:solidFill>
                <a:latin typeface="Courier 10 Pitch" pitchFamily="49" charset="0"/>
              </a:rPr>
              <a:t>sizeof</a:t>
            </a:r>
            <a:r>
              <a:rPr lang="en-US" dirty="0">
                <a:latin typeface="Courier 10 Pitch" pitchFamily="49" charset="0"/>
              </a:rPr>
              <a:t>(</a:t>
            </a:r>
            <a:r>
              <a:rPr lang="en-US" dirty="0" err="1">
                <a:latin typeface="Courier 10 Pitch" pitchFamily="49" charset="0"/>
              </a:rPr>
              <a:t>cliaddr</a:t>
            </a:r>
            <a:r>
              <a:rPr lang="en-US" dirty="0">
                <a:latin typeface="Courier 10 Pitch" pitchFamily="49" charset="0"/>
              </a:rPr>
              <a:t>);</a:t>
            </a:r>
          </a:p>
          <a:p>
            <a:r>
              <a:rPr lang="en-US" sz="1600" dirty="0">
                <a:latin typeface="Courier 10 Pitch" pitchFamily="49" charset="0"/>
              </a:rPr>
              <a:t>16</a:t>
            </a:r>
            <a:r>
              <a:rPr lang="en-US" dirty="0">
                <a:latin typeface="Courier 10 Pitch" pitchFamily="49" charset="0"/>
              </a:rPr>
              <a:t>      n =</a:t>
            </a:r>
            <a:r>
              <a:rPr lang="en-US" dirty="0"/>
              <a:t> </a:t>
            </a:r>
            <a:r>
              <a:rPr lang="en-US" dirty="0" err="1">
                <a:latin typeface="Courier 10 Pitch" pitchFamily="49" charset="0"/>
              </a:rPr>
              <a:t>recvfrom</a:t>
            </a:r>
            <a:r>
              <a:rPr lang="en-US" dirty="0">
                <a:latin typeface="Courier 10 Pitch" pitchFamily="49" charset="0"/>
              </a:rPr>
              <a:t>(</a:t>
            </a:r>
            <a:r>
              <a:rPr lang="en-US" dirty="0" err="1">
                <a:latin typeface="Courier 10 Pitch" pitchFamily="49" charset="0"/>
              </a:rPr>
              <a:t>sockfd</a:t>
            </a:r>
            <a:r>
              <a:rPr lang="en-US" dirty="0">
                <a:latin typeface="Courier 10 Pitch" pitchFamily="49" charset="0"/>
              </a:rPr>
              <a:t>, </a:t>
            </a:r>
            <a:r>
              <a:rPr lang="en-US" dirty="0" err="1">
                <a:latin typeface="Courier 10 Pitch" pitchFamily="49" charset="0"/>
              </a:rPr>
              <a:t>mesg</a:t>
            </a:r>
            <a:r>
              <a:rPr lang="en-US" dirty="0">
                <a:latin typeface="Courier 10 Pitch" pitchFamily="49" charset="0"/>
              </a:rPr>
              <a:t>, MAXLINE, 0, </a:t>
            </a:r>
            <a:r>
              <a:rPr lang="en-US" dirty="0" err="1">
                <a:latin typeface="Courier 10 Pitch" pitchFamily="49" charset="0"/>
              </a:rPr>
              <a:t>cliaddr</a:t>
            </a:r>
            <a:r>
              <a:rPr lang="en-US" dirty="0">
                <a:latin typeface="Courier 10 Pitch" pitchFamily="49" charset="0"/>
              </a:rPr>
              <a:t>, &amp;</a:t>
            </a:r>
            <a:r>
              <a:rPr lang="en-US" dirty="0" err="1">
                <a:latin typeface="Courier 10 Pitch" pitchFamily="49" charset="0"/>
              </a:rPr>
              <a:t>len</a:t>
            </a:r>
            <a:r>
              <a:rPr lang="en-US" dirty="0"/>
              <a:t>)</a:t>
            </a:r>
            <a:r>
              <a:rPr lang="en-US" dirty="0">
                <a:latin typeface="Courier 10 Pitch" pitchFamily="49" charset="0"/>
              </a:rPr>
              <a:t>;</a:t>
            </a:r>
          </a:p>
          <a:p>
            <a:r>
              <a:rPr lang="en-US" sz="1600" dirty="0">
                <a:latin typeface="Courier 10 Pitch" pitchFamily="49" charset="0"/>
              </a:rPr>
              <a:t>17</a:t>
            </a:r>
            <a:r>
              <a:rPr lang="en-US" dirty="0">
                <a:latin typeface="Courier 10 Pitch" pitchFamily="49" charset="0"/>
              </a:rPr>
              <a:t>      </a:t>
            </a:r>
            <a:r>
              <a:rPr lang="en-US" dirty="0"/>
              <a:t> </a:t>
            </a:r>
            <a:r>
              <a:rPr lang="en-US" dirty="0" err="1">
                <a:latin typeface="Courier 10 Pitch" pitchFamily="49" charset="0"/>
              </a:rPr>
              <a:t>sendto</a:t>
            </a:r>
            <a:r>
              <a:rPr lang="en-US" dirty="0">
                <a:latin typeface="Courier 10 Pitch" pitchFamily="49" charset="0"/>
              </a:rPr>
              <a:t>(</a:t>
            </a:r>
            <a:r>
              <a:rPr lang="en-US" dirty="0" err="1">
                <a:latin typeface="Courier 10 Pitch" pitchFamily="49" charset="0"/>
              </a:rPr>
              <a:t>sockfd</a:t>
            </a:r>
            <a:r>
              <a:rPr lang="en-US" dirty="0">
                <a:latin typeface="Courier 10 Pitch" pitchFamily="49" charset="0"/>
              </a:rPr>
              <a:t>, </a:t>
            </a:r>
            <a:r>
              <a:rPr lang="en-US" dirty="0" err="1">
                <a:latin typeface="Courier 10 Pitch" pitchFamily="49" charset="0"/>
              </a:rPr>
              <a:t>mesg</a:t>
            </a:r>
            <a:r>
              <a:rPr lang="en-US" dirty="0">
                <a:latin typeface="Courier 10 Pitch" pitchFamily="49" charset="0"/>
              </a:rPr>
              <a:t>, n, 0, </a:t>
            </a:r>
            <a:r>
              <a:rPr lang="en-US" dirty="0" err="1">
                <a:latin typeface="Courier 10 Pitch" pitchFamily="49" charset="0"/>
              </a:rPr>
              <a:t>cliaddr</a:t>
            </a:r>
            <a:r>
              <a:rPr lang="en-US" dirty="0">
                <a:latin typeface="Courier 10 Pitch" pitchFamily="49" charset="0"/>
              </a:rPr>
              <a:t>, </a:t>
            </a:r>
            <a:r>
              <a:rPr lang="en-US" dirty="0" err="1">
                <a:latin typeface="Courier 10 Pitch" pitchFamily="49" charset="0"/>
              </a:rPr>
              <a:t>len</a:t>
            </a:r>
            <a:r>
              <a:rPr lang="en-US" dirty="0">
                <a:latin typeface="Courier 10 Pitch" pitchFamily="49" charset="0"/>
              </a:rPr>
              <a:t>); </a:t>
            </a:r>
          </a:p>
          <a:p>
            <a:r>
              <a:rPr lang="en-US" sz="1600" dirty="0">
                <a:latin typeface="Courier 10 Pitch" pitchFamily="49" charset="0"/>
              </a:rPr>
              <a:t>18</a:t>
            </a:r>
            <a:r>
              <a:rPr lang="en-US" dirty="0">
                <a:latin typeface="Courier 10 Pitch" pitchFamily="49" charset="0"/>
              </a:rPr>
              <a:t>      }</a:t>
            </a:r>
          </a:p>
          <a:p>
            <a:r>
              <a:rPr lang="en-US" sz="1600" dirty="0">
                <a:latin typeface="Courier 10 Pitch" pitchFamily="49" charset="0"/>
              </a:rPr>
              <a:t>19</a:t>
            </a:r>
            <a:r>
              <a:rPr lang="en-US" dirty="0">
                <a:latin typeface="Courier 10 Pitch" pitchFamily="49" charset="0"/>
              </a:rPr>
              <a:t> }</a:t>
            </a: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6.2.1  UDP</a:t>
            </a:r>
            <a:r>
              <a:rPr kumimoji="1" lang="zh-CN" altLang="en-US" dirty="0"/>
              <a:t>套接字编程</a:t>
            </a:r>
          </a:p>
        </p:txBody>
      </p:sp>
    </p:spTree>
    <p:extLst>
      <p:ext uri="{BB962C8B-B14F-4D97-AF65-F5344CB8AC3E}">
        <p14:creationId xmlns:p14="http://schemas.microsoft.com/office/powerpoint/2010/main" val="2790752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UDP</a:t>
            </a:r>
            <a:r>
              <a:rPr lang="zh-CN" altLang="en-US" dirty="0"/>
              <a:t>回音客户端代码</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Part 1</a:t>
            </a:r>
            <a:endParaRPr lang="zh-CN" altLang="en-US" dirty="0">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27</a:t>
            </a:fld>
            <a:endParaRPr kumimoji="1" lang="zh-CN" altLang="en-US" dirty="0"/>
          </a:p>
        </p:txBody>
      </p:sp>
      <p:sp>
        <p:nvSpPr>
          <p:cNvPr id="5" name="Rectangle 4"/>
          <p:cNvSpPr/>
          <p:nvPr/>
        </p:nvSpPr>
        <p:spPr>
          <a:xfrm>
            <a:off x="976050" y="1764035"/>
            <a:ext cx="10768818" cy="3939540"/>
          </a:xfrm>
          <a:prstGeom prst="rect">
            <a:avLst/>
          </a:prstGeom>
        </p:spPr>
        <p:txBody>
          <a:bodyPr wrap="square">
            <a:spAutoFit/>
          </a:bodyPr>
          <a:lstStyle/>
          <a:p>
            <a:r>
              <a:rPr lang="en-US" sz="1600" dirty="0">
                <a:latin typeface="Courier 10 Pitch" pitchFamily="49" charset="0"/>
              </a:rPr>
              <a:t>1</a:t>
            </a:r>
            <a:r>
              <a:rPr lang="en-US" dirty="0">
                <a:solidFill>
                  <a:srgbClr val="00B0F0"/>
                </a:solidFill>
                <a:latin typeface="Courier 10 Pitch" pitchFamily="49" charset="0"/>
              </a:rPr>
              <a:t> </a:t>
            </a:r>
            <a:r>
              <a:rPr lang="en-US" dirty="0" err="1">
                <a:solidFill>
                  <a:schemeClr val="accent1"/>
                </a:solidFill>
                <a:latin typeface="Courier 10 Pitch" pitchFamily="49" charset="0"/>
              </a:rPr>
              <a:t>int</a:t>
            </a:r>
            <a:r>
              <a:rPr lang="en-US" dirty="0">
                <a:latin typeface="Courier 10 Pitch" pitchFamily="49" charset="0"/>
              </a:rPr>
              <a:t> main(</a:t>
            </a:r>
            <a:r>
              <a:rPr lang="en-US" dirty="0" err="1">
                <a:solidFill>
                  <a:schemeClr val="accent1"/>
                </a:solidFill>
                <a:latin typeface="Courier 10 Pitch" pitchFamily="49" charset="0"/>
              </a:rPr>
              <a:t>int</a:t>
            </a:r>
            <a:r>
              <a:rPr lang="en-US" dirty="0">
                <a:latin typeface="Courier 10 Pitch" pitchFamily="49" charset="0"/>
              </a:rPr>
              <a:t> </a:t>
            </a:r>
            <a:r>
              <a:rPr lang="en-US" dirty="0" err="1">
                <a:latin typeface="Courier 10 Pitch" pitchFamily="49" charset="0"/>
              </a:rPr>
              <a:t>argc</a:t>
            </a:r>
            <a:r>
              <a:rPr lang="en-US" dirty="0">
                <a:latin typeface="Courier 10 Pitch" pitchFamily="49" charset="0"/>
              </a:rPr>
              <a:t>, </a:t>
            </a:r>
            <a:r>
              <a:rPr lang="en-US" dirty="0">
                <a:solidFill>
                  <a:schemeClr val="accent1"/>
                </a:solidFill>
                <a:latin typeface="Courier 10 Pitch" pitchFamily="49" charset="0"/>
              </a:rPr>
              <a:t>char</a:t>
            </a:r>
            <a:r>
              <a:rPr lang="en-US" dirty="0">
                <a:latin typeface="Courier 10 Pitch" pitchFamily="49" charset="0"/>
              </a:rPr>
              <a:t> **</a:t>
            </a:r>
            <a:r>
              <a:rPr lang="en-US" dirty="0" err="1">
                <a:latin typeface="Courier 10 Pitch" pitchFamily="49" charset="0"/>
              </a:rPr>
              <a:t>argv</a:t>
            </a:r>
            <a:r>
              <a:rPr lang="en-US" dirty="0">
                <a:latin typeface="Courier 10 Pitch" pitchFamily="49" charset="0"/>
              </a:rPr>
              <a:t>){</a:t>
            </a:r>
          </a:p>
          <a:p>
            <a:r>
              <a:rPr lang="en-US" sz="1600" dirty="0">
                <a:latin typeface="Courier 10 Pitch" pitchFamily="49" charset="0"/>
              </a:rPr>
              <a:t>2</a:t>
            </a:r>
            <a:r>
              <a:rPr lang="en-US" dirty="0">
                <a:latin typeface="Courier 10 Pitch" pitchFamily="49" charset="0"/>
              </a:rPr>
              <a:t>   </a:t>
            </a:r>
            <a:r>
              <a:rPr lang="en-US" dirty="0" err="1">
                <a:solidFill>
                  <a:schemeClr val="accent1"/>
                </a:solidFill>
                <a:latin typeface="Courier 10 Pitch" pitchFamily="49" charset="0"/>
              </a:rPr>
              <a:t>int</a:t>
            </a:r>
            <a:r>
              <a:rPr lang="en-US" dirty="0">
                <a:latin typeface="Courier 10 Pitch" pitchFamily="49" charset="0"/>
              </a:rPr>
              <a:t> </a:t>
            </a:r>
            <a:r>
              <a:rPr lang="en-US" dirty="0" err="1">
                <a:latin typeface="Courier 10 Pitch" pitchFamily="49" charset="0"/>
              </a:rPr>
              <a:t>sockfd</a:t>
            </a:r>
            <a:r>
              <a:rPr lang="en-US" dirty="0">
                <a:latin typeface="Courier 10 Pitch" pitchFamily="49" charset="0"/>
              </a:rPr>
              <a:t>, n;</a:t>
            </a:r>
          </a:p>
          <a:p>
            <a:r>
              <a:rPr lang="en-US" sz="1600" dirty="0">
                <a:latin typeface="Courier 10 Pitch" pitchFamily="49" charset="0"/>
              </a:rPr>
              <a:t>3</a:t>
            </a:r>
            <a:r>
              <a:rPr lang="en-US" dirty="0">
                <a:latin typeface="Courier 10 Pitch" pitchFamily="49" charset="0"/>
              </a:rPr>
              <a:t>   </a:t>
            </a:r>
            <a:r>
              <a:rPr lang="en-US" dirty="0" err="1">
                <a:solidFill>
                  <a:schemeClr val="accent1"/>
                </a:solidFill>
                <a:latin typeface="Courier 10 Pitch" pitchFamily="49" charset="0"/>
              </a:rPr>
              <a:t>struct</a:t>
            </a:r>
            <a:r>
              <a:rPr lang="en-US" dirty="0">
                <a:solidFill>
                  <a:schemeClr val="accent1"/>
                </a:solidFill>
                <a:latin typeface="Courier 10 Pitch" pitchFamily="49" charset="0"/>
              </a:rPr>
              <a:t> </a:t>
            </a:r>
            <a:r>
              <a:rPr lang="en-US" dirty="0" err="1">
                <a:solidFill>
                  <a:schemeClr val="accent1"/>
                </a:solidFill>
                <a:latin typeface="Courier 10 Pitch" pitchFamily="49" charset="0"/>
              </a:rPr>
              <a:t>sockaddr_in</a:t>
            </a:r>
            <a:r>
              <a:rPr lang="en-US" dirty="0">
                <a:latin typeface="Courier 10 Pitch" pitchFamily="49" charset="0"/>
              </a:rPr>
              <a:t> </a:t>
            </a:r>
            <a:r>
              <a:rPr lang="en-US" dirty="0" err="1">
                <a:latin typeface="Courier 10 Pitch" pitchFamily="49" charset="0"/>
              </a:rPr>
              <a:t>servaddr</a:t>
            </a:r>
            <a:r>
              <a:rPr lang="en-US" dirty="0">
                <a:latin typeface="Courier 10 Pitch" pitchFamily="49" charset="0"/>
              </a:rPr>
              <a:t>;</a:t>
            </a:r>
          </a:p>
          <a:p>
            <a:r>
              <a:rPr lang="en-US" sz="1600" dirty="0">
                <a:latin typeface="Courier 10 Pitch" pitchFamily="49" charset="0"/>
              </a:rPr>
              <a:t>4   </a:t>
            </a:r>
            <a:r>
              <a:rPr lang="en-US" dirty="0">
                <a:solidFill>
                  <a:schemeClr val="accent1"/>
                </a:solidFill>
                <a:latin typeface="Courier 10 Pitch" pitchFamily="49" charset="0"/>
              </a:rPr>
              <a:t>char</a:t>
            </a:r>
            <a:r>
              <a:rPr lang="en-US" dirty="0">
                <a:latin typeface="Courier 10 Pitch" pitchFamily="49" charset="0"/>
              </a:rPr>
              <a:t> </a:t>
            </a:r>
            <a:r>
              <a:rPr lang="en-US" dirty="0" err="1">
                <a:latin typeface="Courier 10 Pitch" pitchFamily="49" charset="0"/>
              </a:rPr>
              <a:t>sendline</a:t>
            </a:r>
            <a:r>
              <a:rPr lang="en-US" dirty="0">
                <a:latin typeface="Courier 10 Pitch" pitchFamily="49" charset="0"/>
              </a:rPr>
              <a:t>[MAXLINE], </a:t>
            </a:r>
            <a:r>
              <a:rPr lang="en-US" dirty="0" err="1">
                <a:latin typeface="Courier 10 Pitch" pitchFamily="49" charset="0"/>
              </a:rPr>
              <a:t>recvline</a:t>
            </a:r>
            <a:r>
              <a:rPr lang="en-US" dirty="0">
                <a:latin typeface="Courier 10 Pitch" pitchFamily="49" charset="0"/>
              </a:rPr>
              <a:t>[MAXLINE + 1]; </a:t>
            </a:r>
            <a:br>
              <a:rPr lang="en-US" dirty="0">
                <a:latin typeface="Courier 10 Pitch" pitchFamily="49" charset="0"/>
              </a:rPr>
            </a:br>
            <a:r>
              <a:rPr lang="en-US" sz="1600" dirty="0">
                <a:latin typeface="Courier 10 Pitch" pitchFamily="49" charset="0"/>
              </a:rPr>
              <a:t>5</a:t>
            </a:r>
            <a:r>
              <a:rPr lang="en-US" dirty="0">
                <a:latin typeface="Courier 10 Pitch" pitchFamily="49" charset="0"/>
              </a:rPr>
              <a:t>   </a:t>
            </a:r>
            <a:r>
              <a:rPr lang="en-US" dirty="0">
                <a:solidFill>
                  <a:schemeClr val="accent1"/>
                </a:solidFill>
                <a:latin typeface="Courier 10 Pitch" pitchFamily="49" charset="0"/>
              </a:rPr>
              <a:t>if</a:t>
            </a:r>
            <a:r>
              <a:rPr lang="en-US" dirty="0">
                <a:solidFill>
                  <a:srgbClr val="D9A9FF"/>
                </a:solidFill>
                <a:latin typeface="Courier 10 Pitch" pitchFamily="49" charset="0"/>
              </a:rPr>
              <a:t> </a:t>
            </a:r>
            <a:r>
              <a:rPr lang="en-US" dirty="0">
                <a:latin typeface="Courier 10 Pitch" pitchFamily="49" charset="0"/>
              </a:rPr>
              <a:t>(</a:t>
            </a:r>
            <a:r>
              <a:rPr lang="en-US" dirty="0" err="1">
                <a:latin typeface="Courier 10 Pitch" pitchFamily="49" charset="0"/>
              </a:rPr>
              <a:t>argc</a:t>
            </a:r>
            <a:r>
              <a:rPr lang="en-US" dirty="0">
                <a:latin typeface="Courier 10 Pitch" pitchFamily="49" charset="0"/>
              </a:rPr>
              <a:t> != 2){</a:t>
            </a:r>
          </a:p>
          <a:p>
            <a:pPr marL="342900" indent="-342900">
              <a:buAutoNum type="arabicPlain" startAt="6"/>
            </a:pPr>
            <a:r>
              <a:rPr lang="en-US" dirty="0">
                <a:latin typeface="Courier 10 Pitch" pitchFamily="49" charset="0"/>
              </a:rPr>
              <a:t>    </a:t>
            </a:r>
            <a:r>
              <a:rPr lang="en-US" dirty="0" err="1">
                <a:latin typeface="Courier 10 Pitch" pitchFamily="49" charset="0"/>
              </a:rPr>
              <a:t>fprintf</a:t>
            </a:r>
            <a:r>
              <a:rPr lang="en-US" dirty="0">
                <a:latin typeface="Courier 10 Pitch" pitchFamily="49" charset="0"/>
              </a:rPr>
              <a:t>(</a:t>
            </a:r>
            <a:r>
              <a:rPr lang="en-US" dirty="0" err="1">
                <a:latin typeface="Courier 10 Pitch" pitchFamily="49" charset="0"/>
              </a:rPr>
              <a:t>stderr</a:t>
            </a:r>
            <a:r>
              <a:rPr lang="en-US" dirty="0">
                <a:latin typeface="Courier 10 Pitch" pitchFamily="49" charset="0"/>
              </a:rPr>
              <a:t>, %s\n, "usage: </a:t>
            </a:r>
            <a:r>
              <a:rPr lang="en-US" dirty="0" err="1">
                <a:latin typeface="Courier 10 Pitch" pitchFamily="49" charset="0"/>
              </a:rPr>
              <a:t>echoCli</a:t>
            </a:r>
            <a:r>
              <a:rPr lang="en-US" dirty="0">
                <a:latin typeface="Courier 10 Pitch" pitchFamily="49" charset="0"/>
              </a:rPr>
              <a:t> &lt;</a:t>
            </a:r>
            <a:r>
              <a:rPr lang="en-US" dirty="0" err="1">
                <a:latin typeface="Courier 10 Pitch" pitchFamily="49" charset="0"/>
              </a:rPr>
              <a:t>IPaddress</a:t>
            </a:r>
            <a:r>
              <a:rPr lang="en-US" dirty="0">
                <a:latin typeface="Courier 10 Pitch" pitchFamily="49" charset="0"/>
              </a:rPr>
              <a:t>&gt;");</a:t>
            </a:r>
          </a:p>
          <a:p>
            <a:pPr marL="342900" indent="-342900">
              <a:buAutoNum type="arabicPlain" startAt="6"/>
            </a:pPr>
            <a:r>
              <a:rPr lang="en-US" dirty="0">
                <a:latin typeface="Courier 10 Pitch" pitchFamily="49" charset="0"/>
              </a:rPr>
              <a:t>    exit(EXIT_FAILURE);</a:t>
            </a:r>
          </a:p>
          <a:p>
            <a:pPr marL="342900" indent="-342900"/>
            <a:r>
              <a:rPr lang="en-US" sz="1600" dirty="0">
                <a:latin typeface="Courier 10 Pitch" pitchFamily="49" charset="0"/>
              </a:rPr>
              <a:t>8    }</a:t>
            </a:r>
          </a:p>
          <a:p>
            <a:pPr marL="342900" indent="-342900"/>
            <a:r>
              <a:rPr lang="en-US" sz="1600" dirty="0">
                <a:latin typeface="Courier 10 Pitch" pitchFamily="49" charset="0"/>
              </a:rPr>
              <a:t>9   </a:t>
            </a:r>
            <a:r>
              <a:rPr lang="en-US" dirty="0" err="1">
                <a:latin typeface="Courier 10 Pitch" pitchFamily="49" charset="0"/>
              </a:rPr>
              <a:t>sockfd</a:t>
            </a:r>
            <a:r>
              <a:rPr lang="en-US" dirty="0">
                <a:latin typeface="Courier 10 Pitch" pitchFamily="49" charset="0"/>
              </a:rPr>
              <a:t> = </a:t>
            </a:r>
            <a:r>
              <a:rPr lang="en-US" altLang="zh-CN" dirty="0">
                <a:latin typeface="Courier 10 Pitch" pitchFamily="49" charset="0"/>
              </a:rPr>
              <a:t>s</a:t>
            </a:r>
            <a:r>
              <a:rPr lang="en-US" dirty="0">
                <a:latin typeface="Courier 10 Pitch" pitchFamily="49" charset="0"/>
              </a:rPr>
              <a:t>ocket(AF_INET, SOCK_DGRAM, 0);</a:t>
            </a:r>
          </a:p>
          <a:p>
            <a:r>
              <a:rPr lang="en-US" sz="1600" dirty="0">
                <a:latin typeface="Courier 10 Pitch" pitchFamily="49" charset="0"/>
              </a:rPr>
              <a:t>10   </a:t>
            </a:r>
            <a:r>
              <a:rPr lang="en-US" dirty="0" err="1">
                <a:solidFill>
                  <a:prstClr val="black"/>
                </a:solidFill>
                <a:latin typeface="Courier 10 Pitch" pitchFamily="49" charset="0"/>
              </a:rPr>
              <a:t>bzero</a:t>
            </a:r>
            <a:r>
              <a:rPr lang="en-US" dirty="0">
                <a:solidFill>
                  <a:prstClr val="black"/>
                </a:solidFill>
                <a:latin typeface="Courier 10 Pitch" pitchFamily="49" charset="0"/>
              </a:rPr>
              <a:t>(&amp;</a:t>
            </a:r>
            <a:r>
              <a:rPr lang="en-US" dirty="0" err="1">
                <a:solidFill>
                  <a:prstClr val="black"/>
                </a:solidFill>
                <a:latin typeface="Courier 10 Pitch" pitchFamily="49" charset="0"/>
              </a:rPr>
              <a:t>servaddr</a:t>
            </a:r>
            <a:r>
              <a:rPr lang="en-US" dirty="0">
                <a:solidFill>
                  <a:prstClr val="black"/>
                </a:solidFill>
                <a:latin typeface="Courier 10 Pitch" pitchFamily="49" charset="0"/>
              </a:rPr>
              <a:t>, </a:t>
            </a:r>
            <a:r>
              <a:rPr lang="en-US" dirty="0" err="1">
                <a:solidFill>
                  <a:prstClr val="black"/>
                </a:solidFill>
                <a:latin typeface="Courier 10 Pitch" pitchFamily="49" charset="0"/>
              </a:rPr>
              <a:t>sizeof</a:t>
            </a:r>
            <a:r>
              <a:rPr lang="en-US" dirty="0">
                <a:solidFill>
                  <a:prstClr val="black"/>
                </a:solidFill>
                <a:latin typeface="Courier 10 Pitch" pitchFamily="49" charset="0"/>
              </a:rPr>
              <a:t>(</a:t>
            </a:r>
            <a:r>
              <a:rPr lang="en-US" dirty="0" err="1">
                <a:solidFill>
                  <a:prstClr val="black"/>
                </a:solidFill>
                <a:latin typeface="Courier 10 Pitch" pitchFamily="49" charset="0"/>
              </a:rPr>
              <a:t>servaddr</a:t>
            </a:r>
            <a:r>
              <a:rPr lang="en-US" dirty="0">
                <a:solidFill>
                  <a:prstClr val="black"/>
                </a:solidFill>
                <a:latin typeface="Courier 10 Pitch" pitchFamily="49" charset="0"/>
              </a:rPr>
              <a:t>));</a:t>
            </a:r>
            <a:endParaRPr lang="en-US" dirty="0">
              <a:latin typeface="Courier 10 Pitch" pitchFamily="49" charset="0"/>
            </a:endParaRPr>
          </a:p>
          <a:p>
            <a:r>
              <a:rPr lang="en-US" sz="1600" dirty="0">
                <a:latin typeface="Courier 10 Pitch" pitchFamily="49" charset="0"/>
              </a:rPr>
              <a:t>11</a:t>
            </a:r>
            <a:r>
              <a:rPr lang="en-US" dirty="0">
                <a:latin typeface="Courier 10 Pitch" pitchFamily="49" charset="0"/>
              </a:rPr>
              <a:t>  </a:t>
            </a:r>
            <a:r>
              <a:rPr lang="en-US" dirty="0" err="1">
                <a:latin typeface="Courier 10 Pitch" pitchFamily="49" charset="0"/>
              </a:rPr>
              <a:t>servaddr.sin_family</a:t>
            </a:r>
            <a:r>
              <a:rPr lang="en-US" dirty="0">
                <a:latin typeface="Courier 10 Pitch" pitchFamily="49" charset="0"/>
              </a:rPr>
              <a:t> = AF_INET; </a:t>
            </a:r>
          </a:p>
          <a:p>
            <a:r>
              <a:rPr lang="en-US" sz="1600" dirty="0">
                <a:latin typeface="Courier 10 Pitch" pitchFamily="49" charset="0"/>
              </a:rPr>
              <a:t>12</a:t>
            </a:r>
            <a:r>
              <a:rPr lang="en-US" dirty="0">
                <a:latin typeface="Courier 10 Pitch" pitchFamily="49" charset="0"/>
              </a:rPr>
              <a:t>  </a:t>
            </a:r>
            <a:r>
              <a:rPr lang="en-US" altLang="zh-CN" dirty="0" err="1">
                <a:latin typeface="Courier 10 Pitch" pitchFamily="49" charset="0"/>
              </a:rPr>
              <a:t>i</a:t>
            </a:r>
            <a:r>
              <a:rPr lang="en-US" dirty="0" err="1">
                <a:latin typeface="Courier 10 Pitch" pitchFamily="49" charset="0"/>
              </a:rPr>
              <a:t>net_pton</a:t>
            </a:r>
            <a:r>
              <a:rPr lang="en-US" dirty="0">
                <a:latin typeface="Courier 10 Pitch" pitchFamily="49" charset="0"/>
              </a:rPr>
              <a:t>(AF_INET, </a:t>
            </a:r>
            <a:r>
              <a:rPr lang="en-US" dirty="0" err="1">
                <a:latin typeface="Courier 10 Pitch" pitchFamily="49" charset="0"/>
              </a:rPr>
              <a:t>argv</a:t>
            </a:r>
            <a:r>
              <a:rPr lang="en-US" dirty="0">
                <a:latin typeface="Courier 10 Pitch" pitchFamily="49" charset="0"/>
              </a:rPr>
              <a:t>[1], &amp;</a:t>
            </a:r>
            <a:r>
              <a:rPr lang="en-US" dirty="0" err="1">
                <a:latin typeface="Courier 10 Pitch" pitchFamily="49" charset="0"/>
              </a:rPr>
              <a:t>servaddr.sin_addr</a:t>
            </a:r>
            <a:r>
              <a:rPr lang="en-US" dirty="0">
                <a:latin typeface="Courier 10 Pitch" pitchFamily="49" charset="0"/>
              </a:rPr>
              <a:t>);</a:t>
            </a:r>
          </a:p>
          <a:p>
            <a:r>
              <a:rPr lang="en-US" sz="1600" dirty="0">
                <a:latin typeface="Courier 10 Pitch" pitchFamily="49" charset="0"/>
              </a:rPr>
              <a:t>13</a:t>
            </a:r>
            <a:r>
              <a:rPr lang="en-US" dirty="0">
                <a:latin typeface="Courier 10 Pitch" pitchFamily="49" charset="0"/>
              </a:rPr>
              <a:t>  </a:t>
            </a:r>
            <a:r>
              <a:rPr lang="en-US" dirty="0" err="1">
                <a:latin typeface="Courier 10 Pitch" pitchFamily="49" charset="0"/>
              </a:rPr>
              <a:t>servaddr.sin_port</a:t>
            </a:r>
            <a:r>
              <a:rPr lang="en-US" dirty="0">
                <a:latin typeface="Courier 10 Pitch" pitchFamily="49" charset="0"/>
              </a:rPr>
              <a:t> = </a:t>
            </a:r>
            <a:r>
              <a:rPr lang="en-US" dirty="0" err="1">
                <a:latin typeface="Courier 10 Pitch" pitchFamily="49" charset="0"/>
              </a:rPr>
              <a:t>htons</a:t>
            </a:r>
            <a:r>
              <a:rPr lang="en-US" dirty="0">
                <a:latin typeface="Courier 10 Pitch" pitchFamily="49" charset="0"/>
              </a:rPr>
              <a:t>(SERV_PORT);</a:t>
            </a:r>
          </a:p>
          <a:p>
            <a:r>
              <a:rPr lang="en-US" dirty="0">
                <a:latin typeface="Courier 10 Pitch" pitchFamily="49" charset="0"/>
              </a:rPr>
              <a:t>   </a:t>
            </a: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6.2.1  UDP</a:t>
            </a:r>
            <a:r>
              <a:rPr kumimoji="1" lang="zh-CN" altLang="en-US" dirty="0"/>
              <a:t>套接字编程</a:t>
            </a:r>
          </a:p>
        </p:txBody>
      </p:sp>
    </p:spTree>
    <p:extLst>
      <p:ext uri="{BB962C8B-B14F-4D97-AF65-F5344CB8AC3E}">
        <p14:creationId xmlns:p14="http://schemas.microsoft.com/office/powerpoint/2010/main" val="3274692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UDP</a:t>
            </a:r>
            <a:r>
              <a:rPr lang="zh-CN" altLang="en-US" dirty="0"/>
              <a:t>回音客户端代码</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Part 2</a:t>
            </a:r>
            <a:endParaRPr lang="zh-CN" altLang="en-US" dirty="0">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28</a:t>
            </a:fld>
            <a:endParaRPr kumimoji="1" lang="zh-CN" altLang="en-US" dirty="0"/>
          </a:p>
        </p:txBody>
      </p:sp>
      <p:sp>
        <p:nvSpPr>
          <p:cNvPr id="5" name="Rectangle 4"/>
          <p:cNvSpPr/>
          <p:nvPr/>
        </p:nvSpPr>
        <p:spPr>
          <a:xfrm>
            <a:off x="1180899" y="2046849"/>
            <a:ext cx="9580886" cy="2585323"/>
          </a:xfrm>
          <a:prstGeom prst="rect">
            <a:avLst/>
          </a:prstGeom>
        </p:spPr>
        <p:txBody>
          <a:bodyPr wrap="square">
            <a:spAutoFit/>
          </a:bodyPr>
          <a:lstStyle/>
          <a:p>
            <a:r>
              <a:rPr lang="en-US" sz="1600" dirty="0">
                <a:latin typeface="Courier 10 Pitch" pitchFamily="49" charset="0"/>
              </a:rPr>
              <a:t>14</a:t>
            </a:r>
            <a:r>
              <a:rPr lang="en-US" dirty="0">
                <a:latin typeface="Courier 10 Pitch" pitchFamily="49" charset="0"/>
              </a:rPr>
              <a:t>  </a:t>
            </a:r>
            <a:r>
              <a:rPr lang="en-US" dirty="0">
                <a:solidFill>
                  <a:schemeClr val="accent1"/>
                </a:solidFill>
                <a:latin typeface="Courier 10 Pitch" pitchFamily="49" charset="0"/>
              </a:rPr>
              <a:t>while</a:t>
            </a:r>
            <a:r>
              <a:rPr lang="en-US" dirty="0">
                <a:latin typeface="Courier 10 Pitch" pitchFamily="49" charset="0"/>
              </a:rPr>
              <a:t> (</a:t>
            </a:r>
            <a:r>
              <a:rPr lang="en-US" dirty="0" err="1">
                <a:latin typeface="Courier 10 Pitch" pitchFamily="49" charset="0"/>
              </a:rPr>
              <a:t>fgets</a:t>
            </a:r>
            <a:r>
              <a:rPr lang="en-US" dirty="0">
                <a:latin typeface="Courier 10 Pitch" pitchFamily="49" charset="0"/>
              </a:rPr>
              <a:t>(</a:t>
            </a:r>
            <a:r>
              <a:rPr lang="en-US" dirty="0" err="1">
                <a:latin typeface="Courier 10 Pitch" pitchFamily="49" charset="0"/>
              </a:rPr>
              <a:t>sendline</a:t>
            </a:r>
            <a:r>
              <a:rPr lang="en-US" dirty="0">
                <a:latin typeface="Courier 10 Pitch" pitchFamily="49" charset="0"/>
              </a:rPr>
              <a:t>, MAXLINE, </a:t>
            </a:r>
            <a:r>
              <a:rPr lang="en-US" dirty="0" err="1">
                <a:latin typeface="Courier 10 Pitch" pitchFamily="49" charset="0"/>
              </a:rPr>
              <a:t>stdin</a:t>
            </a:r>
            <a:r>
              <a:rPr lang="en-US" dirty="0">
                <a:latin typeface="Courier 10 Pitch" pitchFamily="49" charset="0"/>
              </a:rPr>
              <a:t>) != </a:t>
            </a:r>
            <a:r>
              <a:rPr lang="en-US" dirty="0">
                <a:solidFill>
                  <a:schemeClr val="accent1"/>
                </a:solidFill>
                <a:latin typeface="Courier 10 Pitch" pitchFamily="49" charset="0"/>
              </a:rPr>
              <a:t>NULL</a:t>
            </a:r>
            <a:r>
              <a:rPr lang="en-US" dirty="0">
                <a:latin typeface="Courier 10 Pitch" pitchFamily="49" charset="0"/>
              </a:rPr>
              <a:t>) {  </a:t>
            </a:r>
          </a:p>
          <a:p>
            <a:r>
              <a:rPr lang="en-US" sz="1600" dirty="0">
                <a:latin typeface="Courier 10 Pitch" pitchFamily="49" charset="0"/>
              </a:rPr>
              <a:t>15</a:t>
            </a:r>
            <a:r>
              <a:rPr lang="en-US" dirty="0">
                <a:latin typeface="Courier 10 Pitch" pitchFamily="49" charset="0"/>
              </a:rPr>
              <a:t>     </a:t>
            </a:r>
            <a:r>
              <a:rPr lang="en-US" dirty="0" err="1">
                <a:latin typeface="Courier 10 Pitch" pitchFamily="49" charset="0"/>
              </a:rPr>
              <a:t>sendto</a:t>
            </a:r>
            <a:r>
              <a:rPr lang="en-US" dirty="0">
                <a:latin typeface="Courier 10 Pitch" pitchFamily="49" charset="0"/>
              </a:rPr>
              <a:t>(</a:t>
            </a:r>
            <a:r>
              <a:rPr lang="en-US" dirty="0" err="1">
                <a:latin typeface="Courier 10 Pitch" pitchFamily="49" charset="0"/>
              </a:rPr>
              <a:t>sockfd</a:t>
            </a:r>
            <a:r>
              <a:rPr lang="en-US" dirty="0">
                <a:latin typeface="Courier 10 Pitch" pitchFamily="49" charset="0"/>
              </a:rPr>
              <a:t>, </a:t>
            </a:r>
            <a:r>
              <a:rPr lang="en-US" dirty="0" err="1">
                <a:latin typeface="Courier 10 Pitch" pitchFamily="49" charset="0"/>
              </a:rPr>
              <a:t>sendline</a:t>
            </a:r>
            <a:r>
              <a:rPr lang="en-US" dirty="0">
                <a:latin typeface="Courier 10 Pitch" pitchFamily="49" charset="0"/>
              </a:rPr>
              <a:t>, </a:t>
            </a:r>
            <a:r>
              <a:rPr lang="en-US" dirty="0" err="1">
                <a:latin typeface="Courier 10 Pitch" pitchFamily="49" charset="0"/>
              </a:rPr>
              <a:t>strlen</a:t>
            </a:r>
            <a:r>
              <a:rPr lang="en-US" dirty="0">
                <a:latin typeface="Courier 10 Pitch" pitchFamily="49" charset="0"/>
              </a:rPr>
              <a:t>(</a:t>
            </a:r>
            <a:r>
              <a:rPr lang="en-US" dirty="0" err="1">
                <a:latin typeface="Courier 10 Pitch" pitchFamily="49" charset="0"/>
              </a:rPr>
              <a:t>sendline</a:t>
            </a:r>
            <a:r>
              <a:rPr lang="en-US" dirty="0">
                <a:latin typeface="Courier 10 Pitch" pitchFamily="49" charset="0"/>
              </a:rPr>
              <a:t>), 0, </a:t>
            </a:r>
          </a:p>
          <a:p>
            <a:r>
              <a:rPr lang="en-US" dirty="0">
                <a:latin typeface="Courier 10 Pitch" pitchFamily="49" charset="0"/>
              </a:rPr>
              <a:t>                   (</a:t>
            </a:r>
            <a:r>
              <a:rPr lang="en-US" altLang="zh-CN" dirty="0" err="1">
                <a:solidFill>
                  <a:schemeClr val="accent1"/>
                </a:solidFill>
                <a:latin typeface="Courier 10 Pitch" pitchFamily="49" charset="0"/>
              </a:rPr>
              <a:t>struct</a:t>
            </a:r>
            <a:r>
              <a:rPr lang="en-US" altLang="zh-CN" dirty="0">
                <a:latin typeface="Courier 10 Pitch" pitchFamily="49" charset="0"/>
              </a:rPr>
              <a:t> </a:t>
            </a:r>
            <a:r>
              <a:rPr lang="en-US" altLang="zh-CN" dirty="0" err="1">
                <a:solidFill>
                  <a:schemeClr val="accent1"/>
                </a:solidFill>
                <a:latin typeface="Courier 10 Pitch" pitchFamily="49" charset="0"/>
              </a:rPr>
              <a:t>sockaddr</a:t>
            </a:r>
            <a:r>
              <a:rPr lang="en-US" altLang="zh-CN" dirty="0">
                <a:latin typeface="Courier 10 Pitch" pitchFamily="49" charset="0"/>
              </a:rPr>
              <a:t> *)</a:t>
            </a:r>
            <a:r>
              <a:rPr lang="en-US" dirty="0" err="1">
                <a:latin typeface="Courier 10 Pitch" pitchFamily="49" charset="0"/>
              </a:rPr>
              <a:t>servaddr</a:t>
            </a:r>
            <a:r>
              <a:rPr lang="en-US" dirty="0">
                <a:latin typeface="Courier 10 Pitch" pitchFamily="49" charset="0"/>
              </a:rPr>
              <a:t>, </a:t>
            </a:r>
            <a:r>
              <a:rPr lang="en-US" dirty="0" err="1">
                <a:solidFill>
                  <a:schemeClr val="accent1"/>
                </a:solidFill>
                <a:latin typeface="Courier 10 Pitch" pitchFamily="49" charset="0"/>
              </a:rPr>
              <a:t>sizeof</a:t>
            </a:r>
            <a:r>
              <a:rPr lang="en-US" dirty="0">
                <a:latin typeface="Courier 10 Pitch" pitchFamily="49" charset="0"/>
              </a:rPr>
              <a:t>(</a:t>
            </a:r>
            <a:r>
              <a:rPr lang="en-US" dirty="0" err="1">
                <a:latin typeface="Courier 10 Pitch" pitchFamily="49" charset="0"/>
              </a:rPr>
              <a:t>servaddr</a:t>
            </a:r>
            <a:r>
              <a:rPr lang="en-US" dirty="0">
                <a:latin typeface="Courier 10 Pitch" pitchFamily="49" charset="0"/>
              </a:rPr>
              <a:t>));</a:t>
            </a:r>
          </a:p>
          <a:p>
            <a:r>
              <a:rPr lang="en-US" sz="1600" dirty="0">
                <a:latin typeface="Courier 10 Pitch" pitchFamily="49" charset="0"/>
              </a:rPr>
              <a:t>16      </a:t>
            </a:r>
            <a:r>
              <a:rPr lang="en-US" dirty="0">
                <a:latin typeface="Courier 10 Pitch" pitchFamily="49" charset="0"/>
              </a:rPr>
              <a:t>n = </a:t>
            </a:r>
            <a:r>
              <a:rPr lang="en-US" dirty="0" err="1">
                <a:latin typeface="Courier 10 Pitch" pitchFamily="49" charset="0"/>
              </a:rPr>
              <a:t>recvfrom</a:t>
            </a:r>
            <a:r>
              <a:rPr lang="en-US" dirty="0">
                <a:latin typeface="Courier 10 Pitch" pitchFamily="49" charset="0"/>
              </a:rPr>
              <a:t>(</a:t>
            </a:r>
            <a:r>
              <a:rPr lang="en-US" dirty="0" err="1">
                <a:latin typeface="Courier 10 Pitch" pitchFamily="49" charset="0"/>
              </a:rPr>
              <a:t>sockfd</a:t>
            </a:r>
            <a:r>
              <a:rPr lang="en-US" dirty="0">
                <a:latin typeface="Courier 10 Pitch" pitchFamily="49" charset="0"/>
              </a:rPr>
              <a:t>, </a:t>
            </a:r>
            <a:r>
              <a:rPr lang="en-US" dirty="0" err="1">
                <a:latin typeface="Courier 10 Pitch" pitchFamily="49" charset="0"/>
              </a:rPr>
              <a:t>recvline</a:t>
            </a:r>
            <a:r>
              <a:rPr lang="en-US" dirty="0">
                <a:latin typeface="Courier 10 Pitch" pitchFamily="49" charset="0"/>
              </a:rPr>
              <a:t>, MAXLINE, 0, </a:t>
            </a:r>
            <a:r>
              <a:rPr lang="en-US" dirty="0">
                <a:solidFill>
                  <a:schemeClr val="accent1"/>
                </a:solidFill>
                <a:latin typeface="Courier 10 Pitch" pitchFamily="49" charset="0"/>
              </a:rPr>
              <a:t>NULL</a:t>
            </a:r>
            <a:r>
              <a:rPr lang="en-US" dirty="0">
                <a:latin typeface="Courier 10 Pitch" pitchFamily="49" charset="0"/>
              </a:rPr>
              <a:t>, </a:t>
            </a:r>
            <a:r>
              <a:rPr lang="en-US" dirty="0">
                <a:solidFill>
                  <a:schemeClr val="accent1"/>
                </a:solidFill>
                <a:latin typeface="Courier 10 Pitch" pitchFamily="49" charset="0"/>
              </a:rPr>
              <a:t>NULL</a:t>
            </a:r>
            <a:r>
              <a:rPr lang="en-US" dirty="0">
                <a:latin typeface="Courier 10 Pitch" pitchFamily="49" charset="0"/>
              </a:rPr>
              <a:t>); </a:t>
            </a:r>
          </a:p>
          <a:p>
            <a:r>
              <a:rPr lang="en-US" sz="1600" dirty="0">
                <a:latin typeface="Courier 10 Pitch" pitchFamily="49" charset="0"/>
              </a:rPr>
              <a:t>17</a:t>
            </a:r>
            <a:r>
              <a:rPr lang="en-US" dirty="0">
                <a:solidFill>
                  <a:srgbClr val="00B0F0"/>
                </a:solidFill>
                <a:latin typeface="Courier 10 Pitch" pitchFamily="49" charset="0"/>
              </a:rPr>
              <a:t>   </a:t>
            </a:r>
            <a:r>
              <a:rPr lang="en-US" dirty="0">
                <a:solidFill>
                  <a:schemeClr val="accent1"/>
                </a:solidFill>
                <a:latin typeface="Courier 10 Pitch" pitchFamily="49" charset="0"/>
              </a:rPr>
              <a:t>  </a:t>
            </a:r>
            <a:r>
              <a:rPr lang="en-US" dirty="0" err="1">
                <a:latin typeface="Courier 10 Pitch" pitchFamily="49" charset="0"/>
              </a:rPr>
              <a:t>recvline</a:t>
            </a:r>
            <a:r>
              <a:rPr lang="en-US" dirty="0">
                <a:latin typeface="Courier 10 Pitch" pitchFamily="49" charset="0"/>
              </a:rPr>
              <a:t>[n] = 0;</a:t>
            </a:r>
          </a:p>
          <a:p>
            <a:r>
              <a:rPr lang="en-US" sz="1600" dirty="0">
                <a:latin typeface="Courier 10 Pitch" pitchFamily="49" charset="0"/>
              </a:rPr>
              <a:t>18</a:t>
            </a:r>
            <a:r>
              <a:rPr lang="en-US" dirty="0">
                <a:latin typeface="Courier 10 Pitch" pitchFamily="49" charset="0"/>
              </a:rPr>
              <a:t>     </a:t>
            </a:r>
            <a:r>
              <a:rPr lang="en-US" dirty="0" err="1">
                <a:latin typeface="Courier 10 Pitch" pitchFamily="49" charset="0"/>
              </a:rPr>
              <a:t>fputs</a:t>
            </a:r>
            <a:r>
              <a:rPr lang="en-US" dirty="0">
                <a:latin typeface="Courier 10 Pitch" pitchFamily="49" charset="0"/>
              </a:rPr>
              <a:t>(</a:t>
            </a:r>
            <a:r>
              <a:rPr lang="en-US" dirty="0" err="1">
                <a:latin typeface="Courier 10 Pitch" pitchFamily="49" charset="0"/>
              </a:rPr>
              <a:t>recvline</a:t>
            </a:r>
            <a:r>
              <a:rPr lang="en-US" dirty="0">
                <a:latin typeface="Courier 10 Pitch" pitchFamily="49" charset="0"/>
              </a:rPr>
              <a:t>, </a:t>
            </a:r>
            <a:r>
              <a:rPr lang="en-US" dirty="0" err="1">
                <a:latin typeface="Courier 10 Pitch" pitchFamily="49" charset="0"/>
              </a:rPr>
              <a:t>stdout</a:t>
            </a:r>
            <a:r>
              <a:rPr lang="en-US" dirty="0">
                <a:latin typeface="Courier 10 Pitch" pitchFamily="49" charset="0"/>
              </a:rPr>
              <a:t>);</a:t>
            </a:r>
          </a:p>
          <a:p>
            <a:r>
              <a:rPr lang="en-US" sz="1600" dirty="0">
                <a:latin typeface="Courier 10 Pitch" pitchFamily="49" charset="0"/>
              </a:rPr>
              <a:t>19</a:t>
            </a:r>
            <a:r>
              <a:rPr lang="en-US" dirty="0">
                <a:latin typeface="Courier 10 Pitch" pitchFamily="49" charset="0"/>
              </a:rPr>
              <a:t>    } </a:t>
            </a:r>
          </a:p>
          <a:p>
            <a:r>
              <a:rPr lang="en-US" sz="1600" dirty="0">
                <a:latin typeface="Courier 10 Pitch" pitchFamily="49" charset="0"/>
              </a:rPr>
              <a:t>20</a:t>
            </a:r>
            <a:r>
              <a:rPr lang="en-US" dirty="0">
                <a:latin typeface="Courier 10 Pitch" pitchFamily="49" charset="0"/>
              </a:rPr>
              <a:t>   exit(0);</a:t>
            </a:r>
          </a:p>
          <a:p>
            <a:r>
              <a:rPr lang="en-US" sz="1600" dirty="0">
                <a:latin typeface="Courier 10 Pitch" pitchFamily="49" charset="0"/>
              </a:rPr>
              <a:t>21</a:t>
            </a:r>
            <a:r>
              <a:rPr lang="en-US" dirty="0">
                <a:latin typeface="Courier 10 Pitch" pitchFamily="49" charset="0"/>
              </a:rPr>
              <a:t> }</a:t>
            </a: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6.2.1  UDP</a:t>
            </a:r>
            <a:r>
              <a:rPr kumimoji="1" lang="zh-CN" altLang="en-US" dirty="0"/>
              <a:t>套接字编程</a:t>
            </a:r>
          </a:p>
        </p:txBody>
      </p:sp>
    </p:spTree>
    <p:extLst>
      <p:ext uri="{BB962C8B-B14F-4D97-AF65-F5344CB8AC3E}">
        <p14:creationId xmlns:p14="http://schemas.microsoft.com/office/powerpoint/2010/main" val="177161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使用TCP套接字实现回音服务</a:t>
            </a:r>
            <a:endParaRPr lang="zh-CN" altLang="en-US" dirty="0"/>
          </a:p>
        </p:txBody>
      </p:sp>
      <p:sp>
        <p:nvSpPr>
          <p:cNvPr id="3" name="内容占位符 2"/>
          <p:cNvSpPr>
            <a:spLocks noGrp="1"/>
          </p:cNvSpPr>
          <p:nvPr>
            <p:ph idx="1"/>
          </p:nvPr>
        </p:nvSpPr>
        <p:spPr>
          <a:xfrm>
            <a:off x="838200" y="1464935"/>
            <a:ext cx="10515600" cy="4586694"/>
          </a:xfrm>
        </p:spPr>
        <p:txBody>
          <a:bodyPr/>
          <a:lstStyle/>
          <a:p>
            <a:pPr>
              <a:lnSpc>
                <a:spcPct val="120000"/>
              </a:lnSpc>
            </a:pPr>
            <a:r>
              <a:rPr lang="zh-CN" altLang="en-US" sz="2200" dirty="0">
                <a:latin typeface="微软雅黑" panose="020B0503020204020204" pitchFamily="34" charset="-122"/>
                <a:ea typeface="微软雅黑" panose="020B0503020204020204" pitchFamily="34" charset="-122"/>
              </a:rPr>
              <a:t>使用</a:t>
            </a:r>
            <a:r>
              <a:rPr lang="en-US" altLang="zh-CN" sz="2200" dirty="0">
                <a:latin typeface="微软雅黑" panose="020B0503020204020204" pitchFamily="34" charset="-122"/>
                <a:ea typeface="微软雅黑" panose="020B0503020204020204" pitchFamily="34" charset="-122"/>
              </a:rPr>
              <a:t>TCP套接字编程时，</a:t>
            </a:r>
            <a:r>
              <a:rPr lang="zh-CN" altLang="en-US" sz="2200" dirty="0">
                <a:latin typeface="微软雅黑" panose="020B0503020204020204" pitchFamily="34" charset="-122"/>
                <a:ea typeface="微软雅黑" panose="020B0503020204020204" pitchFamily="34" charset="-122"/>
              </a:rPr>
              <a:t>可将</a:t>
            </a:r>
            <a:r>
              <a:rPr lang="en-US" altLang="zh-CN" sz="2200" dirty="0">
                <a:latin typeface="微软雅黑" panose="020B0503020204020204" pitchFamily="34" charset="-122"/>
                <a:ea typeface="微软雅黑" panose="020B0503020204020204" pitchFamily="34" charset="-122"/>
              </a:rPr>
              <a:t>TCP</a:t>
            </a:r>
            <a:r>
              <a:rPr lang="zh-CN" altLang="en-US" sz="2200" dirty="0">
                <a:latin typeface="微软雅黑" panose="020B0503020204020204" pitchFamily="34" charset="-122"/>
                <a:ea typeface="微软雅黑" panose="020B0503020204020204" pitchFamily="34" charset="-122"/>
              </a:rPr>
              <a:t>连接想像成一对套接字之间的一条封闭管道：</a:t>
            </a:r>
            <a:endParaRPr lang="en-US" altLang="zh-CN" sz="2200" dirty="0">
              <a:latin typeface="微软雅黑" panose="020B0503020204020204" pitchFamily="34" charset="-122"/>
              <a:ea typeface="微软雅黑" panose="020B0503020204020204" pitchFamily="34" charset="-122"/>
            </a:endParaRPr>
          </a:p>
          <a:p>
            <a:pPr lvl="1">
              <a:lnSpc>
                <a:spcPct val="120000"/>
              </a:lnSpc>
            </a:pPr>
            <a:r>
              <a:rPr lang="zh-CN" altLang="en-US" sz="2000" dirty="0">
                <a:latin typeface="微软雅黑" panose="020B0503020204020204" pitchFamily="34" charset="-122"/>
                <a:ea typeface="微软雅黑" panose="020B0503020204020204" pitchFamily="34" charset="-122"/>
              </a:rPr>
              <a:t>发送端</a:t>
            </a:r>
            <a:r>
              <a:rPr lang="en-US" altLang="zh-CN" sz="2000" dirty="0">
                <a:latin typeface="微软雅黑" panose="020B0503020204020204" pitchFamily="34" charset="-122"/>
                <a:ea typeface="微软雅黑" panose="020B0503020204020204" pitchFamily="34" charset="-122"/>
              </a:rPr>
              <a:t>TCP</a:t>
            </a:r>
            <a:r>
              <a:rPr lang="zh-CN" altLang="en-US" sz="2000" dirty="0">
                <a:latin typeface="微软雅黑" panose="020B0503020204020204" pitchFamily="34" charset="-122"/>
                <a:ea typeface="微软雅黑" panose="020B0503020204020204" pitchFamily="34" charset="-122"/>
              </a:rPr>
              <a:t>将要发送的字节序列从管道的一端（套接字）送入</a:t>
            </a:r>
            <a:endParaRPr lang="en-US" altLang="zh-CN" sz="2000" dirty="0">
              <a:latin typeface="微软雅黑" panose="020B0503020204020204" pitchFamily="34" charset="-122"/>
              <a:ea typeface="微软雅黑" panose="020B0503020204020204" pitchFamily="34" charset="-122"/>
            </a:endParaRPr>
          </a:p>
          <a:p>
            <a:pPr lvl="1">
              <a:lnSpc>
                <a:spcPct val="120000"/>
              </a:lnSpc>
            </a:pPr>
            <a:r>
              <a:rPr lang="zh-CN" altLang="en-US" sz="2000" dirty="0">
                <a:latin typeface="微软雅黑" panose="020B0503020204020204" pitchFamily="34" charset="-122"/>
                <a:ea typeface="微软雅黑" panose="020B0503020204020204" pitchFamily="34" charset="-122"/>
              </a:rPr>
              <a:t>接收端</a:t>
            </a:r>
            <a:r>
              <a:rPr lang="en-US" altLang="zh-CN" sz="2000" dirty="0">
                <a:latin typeface="微软雅黑" panose="020B0503020204020204" pitchFamily="34" charset="-122"/>
                <a:ea typeface="微软雅黑" panose="020B0503020204020204" pitchFamily="34" charset="-122"/>
              </a:rPr>
              <a:t>TCP</a:t>
            </a:r>
            <a:r>
              <a:rPr lang="zh-CN" altLang="en-US" sz="2000" dirty="0">
                <a:latin typeface="微软雅黑" panose="020B0503020204020204" pitchFamily="34" charset="-122"/>
                <a:ea typeface="微软雅黑" panose="020B0503020204020204" pitchFamily="34" charset="-122"/>
              </a:rPr>
              <a:t>从管道的另一端（套接字）取出字节序列</a:t>
            </a:r>
            <a:endParaRPr lang="en-US" altLang="zh-CN" sz="2000" dirty="0">
              <a:latin typeface="微软雅黑" panose="020B0503020204020204" pitchFamily="34" charset="-122"/>
              <a:ea typeface="微软雅黑" panose="020B0503020204020204" pitchFamily="34" charset="-122"/>
            </a:endParaRPr>
          </a:p>
          <a:p>
            <a:pPr lvl="1">
              <a:lnSpc>
                <a:spcPct val="120000"/>
              </a:lnSpc>
            </a:pPr>
            <a:r>
              <a:rPr lang="zh-CN" altLang="en-US" sz="2000" dirty="0">
                <a:latin typeface="微软雅黑" panose="020B0503020204020204" pitchFamily="34" charset="-122"/>
                <a:ea typeface="微软雅黑" panose="020B0503020204020204" pitchFamily="34" charset="-122"/>
              </a:rPr>
              <a:t>在管道中传输的字节不丢失，并保持顺序</a:t>
            </a:r>
            <a:endParaRPr lang="en-US" altLang="zh-CN" sz="20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29</a:t>
            </a:fld>
            <a:endParaRPr kumimoji="1" lang="zh-CN" alt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128839413"/>
              </p:ext>
            </p:extLst>
          </p:nvPr>
        </p:nvGraphicFramePr>
        <p:xfrm>
          <a:off x="3320255" y="3515921"/>
          <a:ext cx="1123950" cy="892175"/>
        </p:xfrm>
        <a:graphic>
          <a:graphicData uri="http://schemas.openxmlformats.org/presentationml/2006/ole">
            <mc:AlternateContent xmlns:mc="http://schemas.openxmlformats.org/markup-compatibility/2006">
              <mc:Choice xmlns:v="urn:schemas-microsoft-com:vml" Requires="v">
                <p:oleObj spid="_x0000_s27976" name="Clip" r:id="rId3" imgW="1307263" imgH="1084139" progId="">
                  <p:embed/>
                </p:oleObj>
              </mc:Choice>
              <mc:Fallback>
                <p:oleObj name="Clip" r:id="rId3" imgW="1307263" imgH="1084139"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0255" y="3515921"/>
                        <a:ext cx="1123950" cy="89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5"/>
          <p:cNvGrpSpPr>
            <a:grpSpLocks/>
          </p:cNvGrpSpPr>
          <p:nvPr/>
        </p:nvGrpSpPr>
        <p:grpSpPr bwMode="auto">
          <a:xfrm>
            <a:off x="3363117" y="3857233"/>
            <a:ext cx="1136650" cy="1584325"/>
            <a:chOff x="649" y="2260"/>
            <a:chExt cx="716" cy="998"/>
          </a:xfrm>
        </p:grpSpPr>
        <p:sp>
          <p:nvSpPr>
            <p:cNvPr id="7" name="Rectangle 6"/>
            <p:cNvSpPr>
              <a:spLocks noChangeArrowheads="1"/>
            </p:cNvSpPr>
            <p:nvPr/>
          </p:nvSpPr>
          <p:spPr bwMode="auto">
            <a:xfrm>
              <a:off x="678" y="2280"/>
              <a:ext cx="642" cy="288"/>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solidFill>
                  <a:schemeClr val="bg1"/>
                </a:solidFill>
                <a:latin typeface="Times New Roman" panose="02020603050405020304" pitchFamily="18" charset="0"/>
                <a:ea typeface="宋体" panose="02010600030101010101" pitchFamily="2" charset="-122"/>
              </a:endParaRPr>
            </a:p>
          </p:txBody>
        </p:sp>
        <p:sp>
          <p:nvSpPr>
            <p:cNvPr id="8" name="Text Box 7"/>
            <p:cNvSpPr txBox="1">
              <a:spLocks noChangeArrowheads="1"/>
            </p:cNvSpPr>
            <p:nvPr/>
          </p:nvSpPr>
          <p:spPr bwMode="auto">
            <a:xfrm>
              <a:off x="694" y="2260"/>
              <a:ext cx="6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800">
                  <a:ea typeface="宋体" panose="02010600030101010101" pitchFamily="2" charset="-122"/>
                </a:rPr>
                <a:t>process</a:t>
              </a:r>
              <a:endParaRPr lang="en-US" altLang="zh-CN" sz="1800">
                <a:latin typeface="Times New Roman" panose="02020603050405020304" pitchFamily="18" charset="0"/>
                <a:ea typeface="宋体" panose="02010600030101010101" pitchFamily="2" charset="-122"/>
              </a:endParaRPr>
            </a:p>
          </p:txBody>
        </p:sp>
        <p:grpSp>
          <p:nvGrpSpPr>
            <p:cNvPr id="9" name="Group 8"/>
            <p:cNvGrpSpPr>
              <a:grpSpLocks/>
            </p:cNvGrpSpPr>
            <p:nvPr/>
          </p:nvGrpSpPr>
          <p:grpSpPr bwMode="auto">
            <a:xfrm>
              <a:off x="649" y="2628"/>
              <a:ext cx="716" cy="630"/>
              <a:chOff x="637" y="2610"/>
              <a:chExt cx="716" cy="630"/>
            </a:xfrm>
          </p:grpSpPr>
          <p:sp>
            <p:nvSpPr>
              <p:cNvPr id="13" name="Text Box 9"/>
              <p:cNvSpPr txBox="1">
                <a:spLocks noChangeArrowheads="1"/>
              </p:cNvSpPr>
              <p:nvPr/>
            </p:nvSpPr>
            <p:spPr bwMode="auto">
              <a:xfrm>
                <a:off x="637" y="2658"/>
                <a:ext cx="71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800">
                    <a:ea typeface="宋体" panose="02010600030101010101" pitchFamily="2" charset="-122"/>
                  </a:rPr>
                  <a:t>TCP with</a:t>
                </a:r>
              </a:p>
              <a:p>
                <a:pPr algn="ctr">
                  <a:spcBef>
                    <a:spcPct val="0"/>
                  </a:spcBef>
                  <a:buClrTx/>
                  <a:buSzTx/>
                  <a:buFontTx/>
                  <a:buNone/>
                </a:pPr>
                <a:r>
                  <a:rPr lang="en-US" altLang="zh-CN" sz="1800">
                    <a:ea typeface="宋体" panose="02010600030101010101" pitchFamily="2" charset="-122"/>
                  </a:rPr>
                  <a:t>buffers,</a:t>
                </a:r>
              </a:p>
              <a:p>
                <a:pPr algn="ctr">
                  <a:spcBef>
                    <a:spcPct val="0"/>
                  </a:spcBef>
                  <a:buClrTx/>
                  <a:buSzTx/>
                  <a:buFontTx/>
                  <a:buNone/>
                </a:pPr>
                <a:r>
                  <a:rPr lang="en-US" altLang="zh-CN" sz="1800">
                    <a:ea typeface="宋体" panose="02010600030101010101" pitchFamily="2" charset="-122"/>
                  </a:rPr>
                  <a:t>variables</a:t>
                </a:r>
                <a:endParaRPr lang="en-US" altLang="zh-CN" sz="1800">
                  <a:latin typeface="Times New Roman" panose="02020603050405020304" pitchFamily="18" charset="0"/>
                  <a:ea typeface="宋体" panose="02010600030101010101" pitchFamily="2" charset="-122"/>
                </a:endParaRPr>
              </a:p>
            </p:txBody>
          </p:sp>
          <p:sp>
            <p:nvSpPr>
              <p:cNvPr id="14" name="Rectangle 10"/>
              <p:cNvSpPr>
                <a:spLocks noChangeArrowheads="1"/>
              </p:cNvSpPr>
              <p:nvPr/>
            </p:nvSpPr>
            <p:spPr bwMode="auto">
              <a:xfrm>
                <a:off x="672" y="2610"/>
                <a:ext cx="642" cy="63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grpSp>
          <p:nvGrpSpPr>
            <p:cNvPr id="10" name="Group 11"/>
            <p:cNvGrpSpPr>
              <a:grpSpLocks/>
            </p:cNvGrpSpPr>
            <p:nvPr/>
          </p:nvGrpSpPr>
          <p:grpSpPr bwMode="auto">
            <a:xfrm>
              <a:off x="741" y="2500"/>
              <a:ext cx="561" cy="231"/>
              <a:chOff x="897" y="3736"/>
              <a:chExt cx="561" cy="231"/>
            </a:xfrm>
          </p:grpSpPr>
          <p:sp>
            <p:nvSpPr>
              <p:cNvPr id="11" name="Rectangle 12"/>
              <p:cNvSpPr>
                <a:spLocks noChangeArrowheads="1"/>
              </p:cNvSpPr>
              <p:nvPr/>
            </p:nvSpPr>
            <p:spPr bwMode="auto">
              <a:xfrm>
                <a:off x="924" y="3774"/>
                <a:ext cx="492" cy="1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12" name="Text Box 13"/>
              <p:cNvSpPr txBox="1">
                <a:spLocks noChangeArrowheads="1"/>
              </p:cNvSpPr>
              <p:nvPr/>
            </p:nvSpPr>
            <p:spPr bwMode="auto">
              <a:xfrm>
                <a:off x="897" y="3736"/>
                <a:ext cx="5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800">
                    <a:solidFill>
                      <a:schemeClr val="bg1"/>
                    </a:solidFill>
                    <a:ea typeface="宋体" panose="02010600030101010101" pitchFamily="2" charset="-122"/>
                  </a:rPr>
                  <a:t>socket</a:t>
                </a:r>
                <a:endParaRPr lang="en-US" altLang="zh-CN" sz="2400">
                  <a:latin typeface="Times New Roman" panose="02020603050405020304" pitchFamily="18" charset="0"/>
                  <a:ea typeface="宋体" panose="02010600030101010101" pitchFamily="2" charset="-122"/>
                </a:endParaRPr>
              </a:p>
            </p:txBody>
          </p:sp>
        </p:grpSp>
      </p:grpSp>
      <p:sp>
        <p:nvSpPr>
          <p:cNvPr id="15" name="Text Box 14"/>
          <p:cNvSpPr txBox="1">
            <a:spLocks noChangeArrowheads="1"/>
          </p:cNvSpPr>
          <p:nvPr/>
        </p:nvSpPr>
        <p:spPr bwMode="auto">
          <a:xfrm>
            <a:off x="1100018" y="3930535"/>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r>
              <a:rPr lang="en-US" altLang="zh-CN" sz="1800" dirty="0">
                <a:latin typeface="微软雅黑" panose="020B0503020204020204" pitchFamily="34" charset="-122"/>
                <a:ea typeface="微软雅黑" panose="020B0503020204020204" pitchFamily="34" charset="-122"/>
              </a:rPr>
              <a:t>由应用开发者控制</a:t>
            </a:r>
          </a:p>
        </p:txBody>
      </p:sp>
      <p:sp>
        <p:nvSpPr>
          <p:cNvPr id="16" name="Text Box 15"/>
          <p:cNvSpPr txBox="1">
            <a:spLocks noChangeArrowheads="1"/>
          </p:cNvSpPr>
          <p:nvPr/>
        </p:nvSpPr>
        <p:spPr bwMode="auto">
          <a:xfrm>
            <a:off x="1365775" y="4738574"/>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r>
              <a:rPr lang="en-US" altLang="zh-CN" sz="1800" dirty="0">
                <a:latin typeface="微软雅黑" panose="020B0503020204020204" pitchFamily="34" charset="-122"/>
                <a:ea typeface="微软雅黑" panose="020B0503020204020204" pitchFamily="34" charset="-122"/>
              </a:rPr>
              <a:t>由操作系统控制</a:t>
            </a:r>
          </a:p>
        </p:txBody>
      </p:sp>
      <p:sp>
        <p:nvSpPr>
          <p:cNvPr id="17" name="Line 16"/>
          <p:cNvSpPr>
            <a:spLocks noChangeShapeType="1"/>
          </p:cNvSpPr>
          <p:nvPr/>
        </p:nvSpPr>
        <p:spPr bwMode="auto">
          <a:xfrm flipV="1">
            <a:off x="3190080" y="3898508"/>
            <a:ext cx="0" cy="485775"/>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7"/>
          <p:cNvSpPr>
            <a:spLocks noChangeShapeType="1"/>
          </p:cNvSpPr>
          <p:nvPr/>
        </p:nvSpPr>
        <p:spPr bwMode="auto">
          <a:xfrm flipH="1" flipV="1">
            <a:off x="3180555" y="4479533"/>
            <a:ext cx="0" cy="1000125"/>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Text Box 18"/>
          <p:cNvSpPr txBox="1">
            <a:spLocks noChangeArrowheads="1"/>
          </p:cNvSpPr>
          <p:nvPr/>
        </p:nvSpPr>
        <p:spPr bwMode="auto">
          <a:xfrm>
            <a:off x="3552030" y="5654344"/>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zh-CN" altLang="en-US" sz="1800" dirty="0">
                <a:latin typeface="微软雅黑" panose="020B0503020204020204" pitchFamily="34" charset="-122"/>
                <a:ea typeface="微软雅黑" panose="020B0503020204020204" pitchFamily="34" charset="-122"/>
              </a:rPr>
              <a:t>主机</a:t>
            </a:r>
            <a:endParaRPr lang="en-US" altLang="zh-CN" sz="1800" dirty="0">
              <a:latin typeface="微软雅黑" panose="020B0503020204020204" pitchFamily="34" charset="-122"/>
              <a:ea typeface="微软雅黑" panose="020B0503020204020204" pitchFamily="34" charset="-122"/>
            </a:endParaRPr>
          </a:p>
        </p:txBody>
      </p:sp>
      <p:graphicFrame>
        <p:nvGraphicFramePr>
          <p:cNvPr id="20" name="Object 19"/>
          <p:cNvGraphicFramePr>
            <a:graphicFrameLocks noChangeAspect="1"/>
          </p:cNvGraphicFramePr>
          <p:nvPr>
            <p:extLst>
              <p:ext uri="{D42A27DB-BD31-4B8C-83A1-F6EECF244321}">
                <p14:modId xmlns:p14="http://schemas.microsoft.com/office/powerpoint/2010/main" val="3716295685"/>
              </p:ext>
            </p:extLst>
          </p:nvPr>
        </p:nvGraphicFramePr>
        <p:xfrm>
          <a:off x="6977855" y="3411146"/>
          <a:ext cx="1123950" cy="892175"/>
        </p:xfrm>
        <a:graphic>
          <a:graphicData uri="http://schemas.openxmlformats.org/presentationml/2006/ole">
            <mc:AlternateContent xmlns:mc="http://schemas.openxmlformats.org/markup-compatibility/2006">
              <mc:Choice xmlns:v="urn:schemas-microsoft-com:vml" Requires="v">
                <p:oleObj spid="_x0000_s27977" name="Clip" r:id="rId5" imgW="1307263" imgH="1084139" progId="">
                  <p:embed/>
                </p:oleObj>
              </mc:Choice>
              <mc:Fallback>
                <p:oleObj name="Clip" r:id="rId5" imgW="1307263" imgH="1084139"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7855" y="3411146"/>
                        <a:ext cx="1123950" cy="89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1" name="Group 20"/>
          <p:cNvGrpSpPr>
            <a:grpSpLocks/>
          </p:cNvGrpSpPr>
          <p:nvPr/>
        </p:nvGrpSpPr>
        <p:grpSpPr bwMode="auto">
          <a:xfrm>
            <a:off x="7020717" y="3752458"/>
            <a:ext cx="1136650" cy="1584325"/>
            <a:chOff x="649" y="2260"/>
            <a:chExt cx="716" cy="998"/>
          </a:xfrm>
        </p:grpSpPr>
        <p:sp>
          <p:nvSpPr>
            <p:cNvPr id="22" name="Rectangle 21"/>
            <p:cNvSpPr>
              <a:spLocks noChangeArrowheads="1"/>
            </p:cNvSpPr>
            <p:nvPr/>
          </p:nvSpPr>
          <p:spPr bwMode="auto">
            <a:xfrm>
              <a:off x="678" y="2280"/>
              <a:ext cx="642" cy="288"/>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solidFill>
                  <a:schemeClr val="bg1"/>
                </a:solidFill>
                <a:latin typeface="Times New Roman" panose="02020603050405020304" pitchFamily="18" charset="0"/>
                <a:ea typeface="宋体" panose="02010600030101010101" pitchFamily="2" charset="-122"/>
              </a:endParaRPr>
            </a:p>
          </p:txBody>
        </p:sp>
        <p:sp>
          <p:nvSpPr>
            <p:cNvPr id="23" name="Text Box 22"/>
            <p:cNvSpPr txBox="1">
              <a:spLocks noChangeArrowheads="1"/>
            </p:cNvSpPr>
            <p:nvPr/>
          </p:nvSpPr>
          <p:spPr bwMode="auto">
            <a:xfrm>
              <a:off x="694" y="2260"/>
              <a:ext cx="6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800">
                  <a:ea typeface="宋体" panose="02010600030101010101" pitchFamily="2" charset="-122"/>
                </a:rPr>
                <a:t>process</a:t>
              </a:r>
              <a:endParaRPr lang="en-US" altLang="zh-CN" sz="1800">
                <a:latin typeface="Times New Roman" panose="02020603050405020304" pitchFamily="18" charset="0"/>
                <a:ea typeface="宋体" panose="02010600030101010101" pitchFamily="2" charset="-122"/>
              </a:endParaRPr>
            </a:p>
          </p:txBody>
        </p:sp>
        <p:grpSp>
          <p:nvGrpSpPr>
            <p:cNvPr id="24" name="Group 23"/>
            <p:cNvGrpSpPr>
              <a:grpSpLocks/>
            </p:cNvGrpSpPr>
            <p:nvPr/>
          </p:nvGrpSpPr>
          <p:grpSpPr bwMode="auto">
            <a:xfrm>
              <a:off x="649" y="2628"/>
              <a:ext cx="716" cy="630"/>
              <a:chOff x="637" y="2610"/>
              <a:chExt cx="716" cy="630"/>
            </a:xfrm>
          </p:grpSpPr>
          <p:sp>
            <p:nvSpPr>
              <p:cNvPr id="28" name="Text Box 24"/>
              <p:cNvSpPr txBox="1">
                <a:spLocks noChangeArrowheads="1"/>
              </p:cNvSpPr>
              <p:nvPr/>
            </p:nvSpPr>
            <p:spPr bwMode="auto">
              <a:xfrm>
                <a:off x="637" y="2658"/>
                <a:ext cx="71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800">
                    <a:ea typeface="宋体" panose="02010600030101010101" pitchFamily="2" charset="-122"/>
                  </a:rPr>
                  <a:t>TCP with</a:t>
                </a:r>
              </a:p>
              <a:p>
                <a:pPr algn="ctr">
                  <a:spcBef>
                    <a:spcPct val="0"/>
                  </a:spcBef>
                  <a:buClrTx/>
                  <a:buSzTx/>
                  <a:buFontTx/>
                  <a:buNone/>
                </a:pPr>
                <a:r>
                  <a:rPr lang="en-US" altLang="zh-CN" sz="1800">
                    <a:ea typeface="宋体" panose="02010600030101010101" pitchFamily="2" charset="-122"/>
                  </a:rPr>
                  <a:t>buffers,</a:t>
                </a:r>
              </a:p>
              <a:p>
                <a:pPr algn="ctr">
                  <a:spcBef>
                    <a:spcPct val="0"/>
                  </a:spcBef>
                  <a:buClrTx/>
                  <a:buSzTx/>
                  <a:buFontTx/>
                  <a:buNone/>
                </a:pPr>
                <a:r>
                  <a:rPr lang="en-US" altLang="zh-CN" sz="1800">
                    <a:ea typeface="宋体" panose="02010600030101010101" pitchFamily="2" charset="-122"/>
                  </a:rPr>
                  <a:t>variables</a:t>
                </a:r>
                <a:endParaRPr lang="en-US" altLang="zh-CN" sz="1800">
                  <a:latin typeface="Times New Roman" panose="02020603050405020304" pitchFamily="18" charset="0"/>
                  <a:ea typeface="宋体" panose="02010600030101010101" pitchFamily="2" charset="-122"/>
                </a:endParaRPr>
              </a:p>
            </p:txBody>
          </p:sp>
          <p:sp>
            <p:nvSpPr>
              <p:cNvPr id="29" name="Rectangle 25"/>
              <p:cNvSpPr>
                <a:spLocks noChangeArrowheads="1"/>
              </p:cNvSpPr>
              <p:nvPr/>
            </p:nvSpPr>
            <p:spPr bwMode="auto">
              <a:xfrm>
                <a:off x="672" y="2610"/>
                <a:ext cx="642" cy="63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grpSp>
          <p:nvGrpSpPr>
            <p:cNvPr id="25" name="Group 26"/>
            <p:cNvGrpSpPr>
              <a:grpSpLocks/>
            </p:cNvGrpSpPr>
            <p:nvPr/>
          </p:nvGrpSpPr>
          <p:grpSpPr bwMode="auto">
            <a:xfrm>
              <a:off x="741" y="2500"/>
              <a:ext cx="561" cy="231"/>
              <a:chOff x="897" y="3736"/>
              <a:chExt cx="561" cy="231"/>
            </a:xfrm>
          </p:grpSpPr>
          <p:sp>
            <p:nvSpPr>
              <p:cNvPr id="26" name="Rectangle 27"/>
              <p:cNvSpPr>
                <a:spLocks noChangeArrowheads="1"/>
              </p:cNvSpPr>
              <p:nvPr/>
            </p:nvSpPr>
            <p:spPr bwMode="auto">
              <a:xfrm>
                <a:off x="924" y="3774"/>
                <a:ext cx="492" cy="1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27" name="Text Box 28"/>
              <p:cNvSpPr txBox="1">
                <a:spLocks noChangeArrowheads="1"/>
              </p:cNvSpPr>
              <p:nvPr/>
            </p:nvSpPr>
            <p:spPr bwMode="auto">
              <a:xfrm>
                <a:off x="897" y="3736"/>
                <a:ext cx="5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800">
                    <a:solidFill>
                      <a:schemeClr val="bg1"/>
                    </a:solidFill>
                    <a:ea typeface="宋体" panose="02010600030101010101" pitchFamily="2" charset="-122"/>
                  </a:rPr>
                  <a:t>socket</a:t>
                </a:r>
                <a:endParaRPr lang="en-US" altLang="zh-CN" sz="2400">
                  <a:latin typeface="Times New Roman" panose="02020603050405020304" pitchFamily="18" charset="0"/>
                  <a:ea typeface="宋体" panose="02010600030101010101" pitchFamily="2" charset="-122"/>
                </a:endParaRPr>
              </a:p>
            </p:txBody>
          </p:sp>
        </p:grpSp>
      </p:grpSp>
      <p:sp>
        <p:nvSpPr>
          <p:cNvPr id="30" name="Text Box 29"/>
          <p:cNvSpPr txBox="1">
            <a:spLocks noChangeArrowheads="1"/>
          </p:cNvSpPr>
          <p:nvPr/>
        </p:nvSpPr>
        <p:spPr bwMode="auto">
          <a:xfrm>
            <a:off x="8266905" y="3857233"/>
            <a:ext cx="18261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r>
              <a:rPr lang="en-US" altLang="zh-CN" sz="1600" dirty="0" err="1">
                <a:latin typeface="微软雅黑" panose="020B0503020204020204" pitchFamily="34" charset="-122"/>
                <a:ea typeface="微软雅黑" panose="020B0503020204020204" pitchFamily="34" charset="-122"/>
              </a:rPr>
              <a:t>由应用开发者控制</a:t>
            </a:r>
            <a:endParaRPr lang="en-US" altLang="zh-CN" sz="1600" dirty="0">
              <a:latin typeface="微软雅黑" panose="020B0503020204020204" pitchFamily="34" charset="-122"/>
              <a:ea typeface="微软雅黑" panose="020B0503020204020204" pitchFamily="34" charset="-122"/>
            </a:endParaRPr>
          </a:p>
        </p:txBody>
      </p:sp>
      <p:sp>
        <p:nvSpPr>
          <p:cNvPr id="31" name="Text Box 30"/>
          <p:cNvSpPr txBox="1">
            <a:spLocks noChangeArrowheads="1"/>
          </p:cNvSpPr>
          <p:nvPr/>
        </p:nvSpPr>
        <p:spPr bwMode="auto">
          <a:xfrm>
            <a:off x="8276430" y="4680143"/>
            <a:ext cx="16209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r>
              <a:rPr lang="en-US" altLang="zh-CN" sz="1600" dirty="0" err="1">
                <a:latin typeface="微软雅黑" panose="020B0503020204020204" pitchFamily="34" charset="-122"/>
                <a:ea typeface="微软雅黑" panose="020B0503020204020204" pitchFamily="34" charset="-122"/>
              </a:rPr>
              <a:t>由操作系统控制</a:t>
            </a:r>
            <a:endParaRPr lang="en-US" altLang="zh-CN" sz="1600" dirty="0">
              <a:latin typeface="微软雅黑" panose="020B0503020204020204" pitchFamily="34" charset="-122"/>
              <a:ea typeface="微软雅黑" panose="020B0503020204020204" pitchFamily="34" charset="-122"/>
            </a:endParaRPr>
          </a:p>
        </p:txBody>
      </p:sp>
      <p:sp>
        <p:nvSpPr>
          <p:cNvPr id="32" name="Line 31"/>
          <p:cNvSpPr>
            <a:spLocks noChangeShapeType="1"/>
          </p:cNvSpPr>
          <p:nvPr/>
        </p:nvSpPr>
        <p:spPr bwMode="auto">
          <a:xfrm flipV="1">
            <a:off x="8276430" y="3765158"/>
            <a:ext cx="0" cy="485775"/>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32"/>
          <p:cNvSpPr>
            <a:spLocks noChangeShapeType="1"/>
          </p:cNvSpPr>
          <p:nvPr/>
        </p:nvSpPr>
        <p:spPr bwMode="auto">
          <a:xfrm flipH="1" flipV="1">
            <a:off x="8266905" y="4346183"/>
            <a:ext cx="0" cy="1000125"/>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Text Box 33"/>
          <p:cNvSpPr txBox="1">
            <a:spLocks noChangeArrowheads="1"/>
          </p:cNvSpPr>
          <p:nvPr/>
        </p:nvSpPr>
        <p:spPr bwMode="auto">
          <a:xfrm>
            <a:off x="7344349" y="5595505"/>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zh-CN" altLang="en-US" sz="1800" dirty="0">
                <a:latin typeface="微软雅黑" panose="020B0503020204020204" pitchFamily="34" charset="-122"/>
                <a:ea typeface="微软雅黑" panose="020B0503020204020204" pitchFamily="34" charset="-122"/>
              </a:rPr>
              <a:t>主机</a:t>
            </a:r>
            <a:endParaRPr lang="en-US" altLang="zh-CN" sz="1800" dirty="0">
              <a:latin typeface="微软雅黑" panose="020B0503020204020204" pitchFamily="34" charset="-122"/>
              <a:ea typeface="微软雅黑" panose="020B0503020204020204" pitchFamily="34" charset="-122"/>
            </a:endParaRPr>
          </a:p>
        </p:txBody>
      </p:sp>
      <p:sp>
        <p:nvSpPr>
          <p:cNvPr id="35" name="Freeform 34"/>
          <p:cNvSpPr>
            <a:spLocks/>
          </p:cNvSpPr>
          <p:nvPr/>
        </p:nvSpPr>
        <p:spPr bwMode="auto">
          <a:xfrm>
            <a:off x="4844256" y="4231883"/>
            <a:ext cx="1798637" cy="1674813"/>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6" name="Text Box 35"/>
          <p:cNvSpPr txBox="1">
            <a:spLocks noChangeArrowheads="1"/>
          </p:cNvSpPr>
          <p:nvPr/>
        </p:nvSpPr>
        <p:spPr bwMode="auto">
          <a:xfrm>
            <a:off x="5182392" y="4841483"/>
            <a:ext cx="1162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2000" dirty="0">
                <a:ea typeface="宋体" panose="02010600030101010101" pitchFamily="2" charset="-122"/>
              </a:rPr>
              <a:t>internet</a:t>
            </a:r>
            <a:endParaRPr lang="en-US" altLang="zh-CN" sz="2400" dirty="0">
              <a:latin typeface="Times New Roman" panose="02020603050405020304" pitchFamily="18" charset="0"/>
              <a:ea typeface="宋体" panose="02010600030101010101" pitchFamily="2" charset="-122"/>
            </a:endParaRPr>
          </a:p>
        </p:txBody>
      </p:sp>
      <p:sp>
        <p:nvSpPr>
          <p:cNvPr id="37" name="Line 36"/>
          <p:cNvSpPr>
            <a:spLocks noChangeShapeType="1"/>
          </p:cNvSpPr>
          <p:nvPr/>
        </p:nvSpPr>
        <p:spPr bwMode="auto">
          <a:xfrm flipH="1">
            <a:off x="4475955" y="4736708"/>
            <a:ext cx="2533650" cy="9525"/>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6.2.2  TCP</a:t>
            </a:r>
            <a:r>
              <a:rPr kumimoji="1" lang="zh-CN" altLang="en-US" dirty="0"/>
              <a:t>套接字编程</a:t>
            </a:r>
          </a:p>
        </p:txBody>
      </p:sp>
    </p:spTree>
    <p:extLst>
      <p:ext uri="{BB962C8B-B14F-4D97-AF65-F5344CB8AC3E}">
        <p14:creationId xmlns:p14="http://schemas.microsoft.com/office/powerpoint/2010/main" val="3427410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60958-4D71-F742-8F7B-402BE45269D0}"/>
              </a:ext>
            </a:extLst>
          </p:cNvPr>
          <p:cNvSpPr>
            <a:spLocks noGrp="1"/>
          </p:cNvSpPr>
          <p:nvPr>
            <p:ph type="title"/>
          </p:nvPr>
        </p:nvSpPr>
        <p:spPr/>
        <p:txBody>
          <a:bodyPr/>
          <a:lstStyle/>
          <a:p>
            <a:r>
              <a:rPr kumimoji="1" lang="zh-CN" altLang="en-US" dirty="0"/>
              <a:t>计算机网络课程教案使用说明</a:t>
            </a:r>
          </a:p>
        </p:txBody>
      </p:sp>
      <p:sp>
        <p:nvSpPr>
          <p:cNvPr id="3" name="内容占位符 2">
            <a:extLst>
              <a:ext uri="{FF2B5EF4-FFF2-40B4-BE49-F238E27FC236}">
                <a16:creationId xmlns:a16="http://schemas.microsoft.com/office/drawing/2014/main" id="{A3BB8FC7-88A8-0B4D-B7E9-5A9282A67521}"/>
              </a:ext>
            </a:extLst>
          </p:cNvPr>
          <p:cNvSpPr>
            <a:spLocks noGrp="1"/>
          </p:cNvSpPr>
          <p:nvPr>
            <p:ph idx="1"/>
          </p:nvPr>
        </p:nvSpPr>
        <p:spPr>
          <a:xfrm>
            <a:off x="838200" y="1510758"/>
            <a:ext cx="10515600" cy="4982116"/>
          </a:xfrm>
        </p:spPr>
        <p:txBody>
          <a:bodyPr>
            <a:normAutofit/>
          </a:bodyPr>
          <a:lstStyle/>
          <a:p>
            <a:pPr>
              <a:lnSpc>
                <a:spcPct val="120000"/>
              </a:lnSpc>
            </a:pPr>
            <a:r>
              <a:rPr kumimoji="1" lang="zh-CN" altLang="en-US" dirty="0"/>
              <a:t>版权声明</a:t>
            </a:r>
            <a:endParaRPr kumimoji="1" lang="en-US" altLang="zh-CN" dirty="0"/>
          </a:p>
          <a:p>
            <a:pPr lvl="1">
              <a:lnSpc>
                <a:spcPct val="120000"/>
              </a:lnSpc>
            </a:pPr>
            <a:r>
              <a:rPr kumimoji="1" lang="zh-CN" altLang="en-US" dirty="0"/>
              <a:t>本教案中所有原创内容，包括但不限于文字、图片、图表、版面设计、标题等的版权归计算机网络教案社区所有，并受著作权法保护</a:t>
            </a:r>
            <a:endParaRPr kumimoji="1" lang="en-US" altLang="zh-CN" dirty="0"/>
          </a:p>
          <a:p>
            <a:pPr lvl="1">
              <a:lnSpc>
                <a:spcPct val="120000"/>
              </a:lnSpc>
            </a:pPr>
            <a:r>
              <a:rPr kumimoji="1" lang="zh-CN" altLang="en-US" dirty="0"/>
              <a:t>读者可以将本教案的全部或部分内容</a:t>
            </a:r>
            <a:r>
              <a:rPr kumimoji="1" lang="zh-CN" altLang="en-US" dirty="0">
                <a:solidFill>
                  <a:srgbClr val="C00000"/>
                </a:solidFill>
              </a:rPr>
              <a:t>免费用于非商业用途</a:t>
            </a:r>
            <a:r>
              <a:rPr kumimoji="1" lang="zh-CN" altLang="en-US" dirty="0"/>
              <a:t>，但在使用本教案内容时请注明来源和版权声明，即“内容来自：</a:t>
            </a:r>
            <a:br>
              <a:rPr kumimoji="1" lang="en-US" altLang="zh-CN" dirty="0"/>
            </a:br>
            <a:r>
              <a:rPr kumimoji="1" lang="zh-CN" altLang="en-US" dirty="0"/>
              <a:t>计算机网络教案社区，版权归原作者所有”</a:t>
            </a:r>
            <a:endParaRPr kumimoji="1" lang="en-US" altLang="zh-CN" dirty="0"/>
          </a:p>
          <a:p>
            <a:pPr lvl="1">
              <a:lnSpc>
                <a:spcPct val="120000"/>
              </a:lnSpc>
            </a:pPr>
            <a:r>
              <a:rPr kumimoji="1" lang="zh-CN" altLang="en-US" dirty="0"/>
              <a:t>对于不遵守此声明或者其他违法使用本教案内容者，</a:t>
            </a:r>
            <a:br>
              <a:rPr kumimoji="1" lang="en-US" altLang="zh-CN" dirty="0"/>
            </a:br>
            <a:r>
              <a:rPr kumimoji="1" lang="zh-CN" altLang="en-US" dirty="0"/>
              <a:t>我们将保留依法追究其侵权责任的权利</a:t>
            </a:r>
            <a:endParaRPr kumimoji="1" lang="en-US" altLang="zh-CN" dirty="0"/>
          </a:p>
          <a:p>
            <a:pPr lvl="1">
              <a:lnSpc>
                <a:spcPct val="120000"/>
              </a:lnSpc>
            </a:pPr>
            <a:r>
              <a:rPr kumimoji="1" lang="zh-CN" altLang="en-US" dirty="0"/>
              <a:t>本教案如涉及特定版权内容，请版权方在社区提供</a:t>
            </a:r>
            <a:br>
              <a:rPr kumimoji="1" lang="en-US" altLang="zh-CN" dirty="0"/>
            </a:br>
            <a:r>
              <a:rPr kumimoji="1" lang="zh-CN" altLang="en-US" dirty="0"/>
              <a:t>相关信息以便及时删除该内容</a:t>
            </a:r>
            <a:endParaRPr kumimoji="1" lang="en-US" altLang="zh-CN" dirty="0"/>
          </a:p>
        </p:txBody>
      </p:sp>
      <p:sp>
        <p:nvSpPr>
          <p:cNvPr id="4" name="灯片编号占位符 3">
            <a:extLst>
              <a:ext uri="{FF2B5EF4-FFF2-40B4-BE49-F238E27FC236}">
                <a16:creationId xmlns:a16="http://schemas.microsoft.com/office/drawing/2014/main" id="{B52606DE-3A97-2441-B675-7C32A3083F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pic>
        <p:nvPicPr>
          <p:cNvPr id="5" name="图片 4">
            <a:extLst>
              <a:ext uri="{FF2B5EF4-FFF2-40B4-BE49-F238E27FC236}">
                <a16:creationId xmlns:a16="http://schemas.microsoft.com/office/drawing/2014/main" id="{72CD315C-EB19-8C4F-A9B5-0FBF30C9BFF1}"/>
              </a:ext>
            </a:extLst>
          </p:cNvPr>
          <p:cNvPicPr>
            <a:picLocks noChangeAspect="1"/>
          </p:cNvPicPr>
          <p:nvPr/>
        </p:nvPicPr>
        <p:blipFill rotWithShape="1">
          <a:blip r:embed="rId2"/>
          <a:srcRect l="12045" t="-44" r="10898" b="27777"/>
          <a:stretch/>
        </p:blipFill>
        <p:spPr>
          <a:xfrm>
            <a:off x="8942522" y="3595605"/>
            <a:ext cx="2061275" cy="2030606"/>
          </a:xfrm>
          <a:prstGeom prst="rect">
            <a:avLst/>
          </a:prstGeom>
        </p:spPr>
      </p:pic>
      <p:sp>
        <p:nvSpPr>
          <p:cNvPr id="6" name="矩形 5">
            <a:extLst>
              <a:ext uri="{FF2B5EF4-FFF2-40B4-BE49-F238E27FC236}">
                <a16:creationId xmlns:a16="http://schemas.microsoft.com/office/drawing/2014/main" id="{4419605A-8B14-2849-AA59-824896BD664F}"/>
              </a:ext>
            </a:extLst>
          </p:cNvPr>
          <p:cNvSpPr/>
          <p:nvPr/>
        </p:nvSpPr>
        <p:spPr>
          <a:xfrm>
            <a:off x="8842080" y="5626210"/>
            <a:ext cx="2262158"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计算机网络教案社区</a:t>
            </a:r>
            <a:endParaRPr kumimoji="1" lang="en-US" altLang="zh-CN"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QQ</a:t>
            </a: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群：</a:t>
            </a:r>
            <a:r>
              <a:rPr kumimoji="1"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808962782</a:t>
            </a:r>
            <a:endPar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17686920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latin typeface="微软雅黑" panose="020B0503020204020204" pitchFamily="34" charset="-122"/>
                <a:ea typeface="微软雅黑" panose="020B0503020204020204" pitchFamily="34" charset="-122"/>
              </a:rPr>
              <a:t>服务器使用多个</a:t>
            </a:r>
            <a:r>
              <a:rPr lang="en-US" altLang="zh-CN" dirty="0">
                <a:latin typeface="微软雅黑" panose="020B0503020204020204" pitchFamily="34" charset="-122"/>
                <a:ea typeface="微软雅黑" panose="020B0503020204020204" pitchFamily="34" charset="-122"/>
              </a:rPr>
              <a:t>套接字服务客户</a:t>
            </a:r>
            <a:endParaRPr lang="zh-CN" altLang="en-US" dirty="0">
              <a:latin typeface="微软雅黑" panose="020B0503020204020204" pitchFamily="34" charset="-122"/>
              <a:ea typeface="微软雅黑" panose="020B0503020204020204" pitchFamily="34" charset="-122"/>
            </a:endParaRPr>
          </a:p>
        </p:txBody>
      </p:sp>
      <p:sp>
        <p:nvSpPr>
          <p:cNvPr id="3" name="Content Placeholder 2"/>
          <p:cNvSpPr>
            <a:spLocks noGrp="1"/>
          </p:cNvSpPr>
          <p:nvPr>
            <p:ph idx="1"/>
          </p:nvPr>
        </p:nvSpPr>
        <p:spPr>
          <a:xfrm>
            <a:off x="929898" y="1510756"/>
            <a:ext cx="10423902" cy="4845593"/>
          </a:xfrm>
        </p:spPr>
        <p:txBody>
          <a:bodyPr>
            <a:normAutofit/>
          </a:bodyPr>
          <a:lstStyle/>
          <a:p>
            <a:pPr>
              <a:lnSpc>
                <a:spcPct val="130000"/>
              </a:lnSpc>
            </a:pPr>
            <a:r>
              <a:rPr lang="en-US" altLang="zh-CN" sz="2400" dirty="0">
                <a:latin typeface="微软雅黑" panose="020B0503020204020204" pitchFamily="34" charset="-122"/>
                <a:ea typeface="微软雅黑" panose="020B0503020204020204" pitchFamily="34" charset="-122"/>
              </a:rPr>
              <a:t>服务器进程在</a:t>
            </a:r>
            <a:r>
              <a:rPr lang="zh-CN" altLang="en-US" sz="2400" dirty="0">
                <a:solidFill>
                  <a:srgbClr val="FF0000"/>
                </a:solidFill>
                <a:latin typeface="微软雅黑" panose="020B0503020204020204" pitchFamily="34" charset="-122"/>
                <a:ea typeface="微软雅黑" panose="020B0503020204020204" pitchFamily="34" charset="-122"/>
              </a:rPr>
              <a:t>监听套接字</a:t>
            </a:r>
            <a:r>
              <a:rPr lang="zh-CN" altLang="en-US" sz="2400" dirty="0">
                <a:latin typeface="微软雅黑" panose="020B0503020204020204" pitchFamily="34" charset="-122"/>
                <a:ea typeface="微软雅黑" panose="020B0503020204020204" pitchFamily="34" charset="-122"/>
              </a:rPr>
              <a:t>上</a:t>
            </a:r>
            <a:r>
              <a:rPr lang="en-US" altLang="zh-CN" sz="2400" dirty="0">
                <a:latin typeface="微软雅黑" panose="020B0503020204020204" pitchFamily="34" charset="-122"/>
                <a:ea typeface="微软雅黑" panose="020B0503020204020204" pitchFamily="34" charset="-122"/>
              </a:rPr>
              <a:t>等待客户的连接请求</a:t>
            </a:r>
          </a:p>
          <a:p>
            <a:pPr>
              <a:lnSpc>
                <a:spcPct val="130000"/>
              </a:lnSpc>
            </a:pPr>
            <a:r>
              <a:rPr lang="en-US" altLang="zh-CN" sz="2400" dirty="0">
                <a:latin typeface="微软雅黑" panose="020B0503020204020204" pitchFamily="34" charset="-122"/>
                <a:ea typeface="微软雅黑" panose="020B0503020204020204" pitchFamily="34" charset="-122"/>
              </a:rPr>
              <a:t>客户</a:t>
            </a:r>
            <a:r>
              <a:rPr lang="zh-CN" altLang="en-US" sz="2400" dirty="0">
                <a:latin typeface="微软雅黑" panose="020B0503020204020204" pitchFamily="34" charset="-122"/>
                <a:ea typeface="微软雅黑" panose="020B0503020204020204" pitchFamily="34" charset="-122"/>
              </a:rPr>
              <a:t>进程</a:t>
            </a:r>
            <a:r>
              <a:rPr lang="en-US" altLang="zh-CN" sz="2400" dirty="0">
                <a:latin typeface="微软雅黑" panose="020B0503020204020204" pitchFamily="34" charset="-122"/>
                <a:ea typeface="微软雅黑" panose="020B0503020204020204" pitchFamily="34" charset="-122"/>
              </a:rPr>
              <a:t>创建</a:t>
            </a:r>
            <a:r>
              <a:rPr lang="zh-CN" altLang="en-US" sz="2400" dirty="0">
                <a:latin typeface="微软雅黑" panose="020B0503020204020204" pitchFamily="34" charset="-122"/>
                <a:ea typeface="微软雅黑" panose="020B0503020204020204" pitchFamily="34" charset="-122"/>
              </a:rPr>
              <a:t>一个本地套接字，</a:t>
            </a:r>
            <a:r>
              <a:rPr lang="en-US" altLang="zh-CN" sz="2400" dirty="0">
                <a:latin typeface="微软雅黑" panose="020B0503020204020204" pitchFamily="34" charset="-122"/>
                <a:ea typeface="微软雅黑" panose="020B0503020204020204" pitchFamily="34" charset="-122"/>
              </a:rPr>
              <a:t>与服务器的监听</a:t>
            </a:r>
            <a:r>
              <a:rPr lang="zh-CN" altLang="en-US" sz="2400" dirty="0">
                <a:latin typeface="微软雅黑" panose="020B0503020204020204" pitchFamily="34" charset="-122"/>
                <a:ea typeface="微软雅黑" panose="020B0503020204020204" pitchFamily="34" charset="-122"/>
              </a:rPr>
              <a:t>套接字</a:t>
            </a:r>
            <a:r>
              <a:rPr lang="en-US" altLang="zh-CN" sz="2400" dirty="0">
                <a:latin typeface="微软雅黑" panose="020B0503020204020204" pitchFamily="34" charset="-122"/>
                <a:ea typeface="微软雅黑" panose="020B0503020204020204" pitchFamily="34" charset="-122"/>
              </a:rPr>
              <a:t>通信</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vl="1">
              <a:lnSpc>
                <a:spcPct val="130000"/>
              </a:lnSpc>
            </a:pPr>
            <a:r>
              <a:rPr lang="en-US" altLang="zh-CN" dirty="0">
                <a:latin typeface="微软雅黑" panose="020B0503020204020204" pitchFamily="34" charset="-122"/>
                <a:ea typeface="微软雅黑" panose="020B0503020204020204" pitchFamily="34" charset="-122"/>
              </a:rPr>
              <a:t>在此过程中，客户TCP</a:t>
            </a:r>
            <a:r>
              <a:rPr lang="zh-CN" altLang="en-US" dirty="0">
                <a:latin typeface="微软雅黑" panose="020B0503020204020204" pitchFamily="34" charset="-122"/>
                <a:ea typeface="微软雅黑" panose="020B0503020204020204" pitchFamily="34" charset="-122"/>
              </a:rPr>
              <a:t>向</a:t>
            </a:r>
            <a:r>
              <a:rPr lang="en-US" altLang="zh-CN" dirty="0">
                <a:latin typeface="微软雅黑" panose="020B0503020204020204" pitchFamily="34" charset="-122"/>
                <a:ea typeface="微软雅黑" panose="020B0503020204020204" pitchFamily="34" charset="-122"/>
              </a:rPr>
              <a:t>服务器TCP</a:t>
            </a:r>
            <a:r>
              <a:rPr lang="zh-CN" altLang="en-US" dirty="0">
                <a:latin typeface="微软雅黑" panose="020B0503020204020204" pitchFamily="34" charset="-122"/>
                <a:ea typeface="微软雅黑" panose="020B0503020204020204" pitchFamily="34" charset="-122"/>
              </a:rPr>
              <a:t>发送</a:t>
            </a:r>
            <a:r>
              <a:rPr lang="en-US" altLang="zh-CN" dirty="0">
                <a:latin typeface="微软雅黑" panose="020B0503020204020204" pitchFamily="34" charset="-122"/>
                <a:ea typeface="微软雅黑" panose="020B0503020204020204" pitchFamily="34" charset="-122"/>
              </a:rPr>
              <a:t>连接</a:t>
            </a:r>
            <a:r>
              <a:rPr lang="zh-CN" altLang="en-US" dirty="0">
                <a:latin typeface="微软雅黑" panose="020B0503020204020204" pitchFamily="34" charset="-122"/>
                <a:ea typeface="微软雅黑" panose="020B0503020204020204" pitchFamily="34" charset="-122"/>
              </a:rPr>
              <a:t>请求</a:t>
            </a:r>
            <a:endParaRPr lang="en-US" altLang="zh-CN" dirty="0">
              <a:latin typeface="微软雅黑" panose="020B0503020204020204" pitchFamily="34" charset="-122"/>
              <a:ea typeface="微软雅黑" panose="020B0503020204020204" pitchFamily="34" charset="-122"/>
            </a:endParaRPr>
          </a:p>
          <a:p>
            <a:pPr>
              <a:lnSpc>
                <a:spcPct val="130000"/>
              </a:lnSpc>
            </a:pPr>
            <a:r>
              <a:rPr lang="en-US" altLang="zh-CN" sz="2400" dirty="0">
                <a:latin typeface="微软雅黑" panose="020B0503020204020204" pitchFamily="34" charset="-122"/>
                <a:ea typeface="微软雅黑" panose="020B0503020204020204" pitchFamily="34" charset="-122"/>
              </a:rPr>
              <a:t>收到连接请求后，服务器进程创建</a:t>
            </a:r>
            <a:r>
              <a:rPr lang="zh-CN" altLang="en-US" sz="2400" dirty="0">
                <a:latin typeface="微软雅黑" panose="020B0503020204020204" pitchFamily="34" charset="-122"/>
                <a:ea typeface="微软雅黑" panose="020B0503020204020204" pitchFamily="34" charset="-122"/>
              </a:rPr>
              <a:t>一个临时</a:t>
            </a:r>
            <a:r>
              <a:rPr lang="en-US" altLang="zh-CN" sz="2400" dirty="0">
                <a:latin typeface="微软雅黑" panose="020B0503020204020204" pitchFamily="34" charset="-122"/>
                <a:ea typeface="微软雅黑" panose="020B0503020204020204" pitchFamily="34" charset="-122"/>
              </a:rPr>
              <a:t>套接字</a:t>
            </a:r>
            <a:r>
              <a:rPr lang="zh-CN" altLang="en-US" sz="2400" dirty="0">
                <a:latin typeface="微软雅黑" panose="020B0503020204020204" pitchFamily="34" charset="-122"/>
                <a:ea typeface="微软雅黑" panose="020B0503020204020204" pitchFamily="34" charset="-122"/>
              </a:rPr>
              <a:t>（称</a:t>
            </a:r>
            <a:r>
              <a:rPr lang="zh-CN" altLang="en-US" sz="2400" dirty="0">
                <a:solidFill>
                  <a:srgbClr val="FF0000"/>
                </a:solidFill>
                <a:latin typeface="微软雅黑" panose="020B0503020204020204" pitchFamily="34" charset="-122"/>
                <a:ea typeface="微软雅黑" panose="020B0503020204020204" pitchFamily="34" charset="-122"/>
              </a:rPr>
              <a:t>连接套接字</a:t>
            </a:r>
            <a:r>
              <a:rPr lang="zh-CN" altLang="en-US" sz="2400" dirty="0">
                <a:latin typeface="微软雅黑" panose="020B0503020204020204" pitchFamily="34" charset="-122"/>
                <a:ea typeface="微软雅黑" panose="020B0503020204020204" pitchFamily="34" charset="-122"/>
              </a:rPr>
              <a:t>）和一个新的服务器进程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与</a:t>
            </a:r>
            <a:r>
              <a:rPr lang="en-US" altLang="zh-CN" sz="2400" dirty="0">
                <a:latin typeface="微软雅黑" panose="020B0503020204020204" pitchFamily="34" charset="-122"/>
                <a:ea typeface="微软雅黑" panose="020B0503020204020204" pitchFamily="34" charset="-122"/>
              </a:rPr>
              <a:t>客户</a:t>
            </a:r>
            <a:r>
              <a:rPr lang="zh-CN" altLang="en-US" sz="2400" dirty="0">
                <a:latin typeface="微软雅黑" panose="020B0503020204020204" pitchFamily="34" charset="-122"/>
                <a:ea typeface="微软雅黑" panose="020B0503020204020204" pitchFamily="34" charset="-122"/>
              </a:rPr>
              <a:t>进程通信</a:t>
            </a:r>
            <a:endParaRPr lang="en-US" altLang="zh-CN" sz="2400" dirty="0">
              <a:latin typeface="微软雅黑" panose="020B0503020204020204" pitchFamily="34" charset="-122"/>
              <a:ea typeface="微软雅黑" panose="020B0503020204020204" pitchFamily="34" charset="-122"/>
            </a:endParaRPr>
          </a:p>
          <a:p>
            <a:pPr>
              <a:lnSpc>
                <a:spcPct val="130000"/>
              </a:lnSpc>
              <a:defRPr/>
            </a:pPr>
            <a:r>
              <a:rPr lang="zh-CN" altLang="en-US" sz="2400" dirty="0">
                <a:latin typeface="微软雅黑" panose="020B0503020204020204" pitchFamily="34" charset="-122"/>
                <a:ea typeface="微软雅黑" panose="020B0503020204020204" pitchFamily="34" charset="-122"/>
              </a:rPr>
              <a:t>服务器进程回到监听套接字上继续等待：</a:t>
            </a:r>
            <a:endParaRPr lang="en-US" altLang="zh-CN" sz="2400" dirty="0">
              <a:latin typeface="微软雅黑" panose="020B0503020204020204" pitchFamily="34" charset="-122"/>
              <a:ea typeface="微软雅黑" panose="020B0503020204020204" pitchFamily="34" charset="-122"/>
            </a:endParaRPr>
          </a:p>
          <a:p>
            <a:pPr lvl="1">
              <a:lnSpc>
                <a:spcPct val="130000"/>
              </a:lnSpc>
              <a:defRPr/>
            </a:pPr>
            <a:r>
              <a:rPr lang="zh-CN" altLang="en-US" dirty="0">
                <a:latin typeface="微软雅黑" panose="020B0503020204020204" pitchFamily="34" charset="-122"/>
                <a:ea typeface="微软雅黑" panose="020B0503020204020204" pitchFamily="34" charset="-122"/>
              </a:rPr>
              <a:t>此举允许服务器同时服务多个客户</a:t>
            </a:r>
            <a:endParaRPr lang="en-US" altLang="zh-CN" dirty="0">
              <a:latin typeface="微软雅黑" panose="020B0503020204020204" pitchFamily="34" charset="-122"/>
              <a:ea typeface="微软雅黑" panose="020B0503020204020204" pitchFamily="34" charset="-122"/>
            </a:endParaRPr>
          </a:p>
          <a:p>
            <a:pPr>
              <a:lnSpc>
                <a:spcPct val="130000"/>
              </a:lnSpc>
              <a:defRPr/>
            </a:pPr>
            <a:r>
              <a:rPr lang="zh-CN" altLang="en-US" sz="2400" dirty="0">
                <a:latin typeface="微软雅黑" panose="020B0503020204020204" pitchFamily="34" charset="-122"/>
                <a:ea typeface="微软雅黑" panose="020B0503020204020204" pitchFamily="34" charset="-122"/>
              </a:rPr>
              <a:t>客户服务结束后，服务器销毁进程，关闭连接套接字</a:t>
            </a:r>
            <a:endParaRPr lang="en-US" altLang="zh-CN" sz="2400"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30</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6.2.2  TCP</a:t>
            </a:r>
            <a:r>
              <a:rPr kumimoji="1" lang="zh-CN" altLang="en-US" dirty="0"/>
              <a:t>套接字编程</a:t>
            </a:r>
          </a:p>
        </p:txBody>
      </p:sp>
    </p:spTree>
    <p:extLst>
      <p:ext uri="{BB962C8B-B14F-4D97-AF65-F5344CB8AC3E}">
        <p14:creationId xmlns:p14="http://schemas.microsoft.com/office/powerpoint/2010/main" val="3208475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TCP</a:t>
            </a:r>
            <a:r>
              <a:rPr lang="zh-CN" altLang="en-US" dirty="0"/>
              <a:t>服务器监听套接字：</a:t>
            </a:r>
            <a:r>
              <a:rPr lang="en-US" altLang="zh-CN" dirty="0">
                <a:latin typeface="微软雅黑" panose="020B0503020204020204" pitchFamily="34" charset="-122"/>
                <a:ea typeface="微软雅黑" panose="020B0503020204020204" pitchFamily="34" charset="-122"/>
              </a:rPr>
              <a:t>listen()</a:t>
            </a:r>
            <a:endParaRPr lang="zh-CN" altLang="en-US" dirty="0">
              <a:latin typeface="微软雅黑" panose="020B0503020204020204" pitchFamily="34" charset="-122"/>
              <a:ea typeface="微软雅黑" panose="020B0503020204020204" pitchFamily="34" charset="-122"/>
            </a:endParaRPr>
          </a:p>
        </p:txBody>
      </p:sp>
      <p:sp>
        <p:nvSpPr>
          <p:cNvPr id="3" name="Content Placeholder 2"/>
          <p:cNvSpPr>
            <a:spLocks noGrp="1"/>
          </p:cNvSpPr>
          <p:nvPr>
            <p:ph idx="1"/>
          </p:nvPr>
        </p:nvSpPr>
        <p:spPr>
          <a:xfrm>
            <a:off x="924261" y="1528550"/>
            <a:ext cx="10515600" cy="2336756"/>
          </a:xfrm>
        </p:spPr>
        <p:txBody>
          <a:bodyPr/>
          <a:lstStyle/>
          <a:p>
            <a:pPr>
              <a:lnSpc>
                <a:spcPct val="120000"/>
              </a:lnSpc>
            </a:pPr>
            <a:r>
              <a:rPr lang="zh-CN" altLang="en-US" dirty="0">
                <a:latin typeface="微软雅黑" panose="020B0503020204020204" pitchFamily="34" charset="-122"/>
                <a:ea typeface="微软雅黑" panose="020B0503020204020204" pitchFamily="34" charset="-122"/>
              </a:rPr>
              <a:t>将主动套接字转变为被动套接字，进入监听状态</a:t>
            </a:r>
            <a:endParaRPr lang="en-US" altLang="zh-CN" dirty="0">
              <a:latin typeface="微软雅黑" panose="020B0503020204020204" pitchFamily="34" charset="-122"/>
              <a:ea typeface="微软雅黑" panose="020B0503020204020204" pitchFamily="34" charset="-122"/>
            </a:endParaRPr>
          </a:p>
          <a:p>
            <a:pPr>
              <a:lnSpc>
                <a:spcPct val="120000"/>
              </a:lnSpc>
            </a:pPr>
            <a:r>
              <a:rPr lang="en-US" altLang="zh-CN" dirty="0">
                <a:latin typeface="微软雅黑" panose="020B0503020204020204" pitchFamily="34" charset="-122"/>
                <a:ea typeface="微软雅黑" panose="020B0503020204020204" pitchFamily="34" charset="-122"/>
              </a:rPr>
              <a:t>backlog</a:t>
            </a:r>
            <a:r>
              <a:rPr lang="zh-CN" altLang="en-US" dirty="0">
                <a:latin typeface="微软雅黑" panose="020B0503020204020204" pitchFamily="34" charset="-122"/>
                <a:ea typeface="微软雅黑" panose="020B0503020204020204" pitchFamily="34" charset="-122"/>
              </a:rPr>
              <a:t>设定了监听队列长度</a:t>
            </a:r>
            <a:endParaRPr lang="en-US" altLang="zh-CN" dirty="0">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31</a:t>
            </a:fld>
            <a:endParaRPr kumimoji="1" lang="zh-CN" altLang="en-US" dirty="0"/>
          </a:p>
        </p:txBody>
      </p:sp>
      <p:sp>
        <p:nvSpPr>
          <p:cNvPr id="5" name="Rectangle 4"/>
          <p:cNvSpPr/>
          <p:nvPr/>
        </p:nvSpPr>
        <p:spPr>
          <a:xfrm>
            <a:off x="1568935" y="2988143"/>
            <a:ext cx="8278837" cy="1754326"/>
          </a:xfrm>
          <a:prstGeom prst="rect">
            <a:avLst/>
          </a:prstGeom>
        </p:spPr>
        <p:txBody>
          <a:bodyPr wrap="square">
            <a:spAutoFit/>
          </a:bodyPr>
          <a:lstStyle/>
          <a:p>
            <a:r>
              <a:rPr lang="en-US" dirty="0">
                <a:solidFill>
                  <a:schemeClr val="accent1"/>
                </a:solidFill>
                <a:latin typeface="Courier 10 Pitch" pitchFamily="49" charset="0"/>
              </a:rPr>
              <a:t>#include </a:t>
            </a:r>
            <a:r>
              <a:rPr lang="en-US" dirty="0">
                <a:latin typeface="Courier 10 Pitch" pitchFamily="49" charset="0"/>
              </a:rPr>
              <a:t>&lt;sys/</a:t>
            </a:r>
            <a:r>
              <a:rPr lang="en-US" dirty="0" err="1">
                <a:latin typeface="Courier 10 Pitch" pitchFamily="49" charset="0"/>
              </a:rPr>
              <a:t>socket.h</a:t>
            </a:r>
            <a:r>
              <a:rPr lang="en-US" dirty="0">
                <a:latin typeface="Courier 10 Pitch" pitchFamily="49" charset="0"/>
              </a:rPr>
              <a:t>&gt;</a:t>
            </a:r>
          </a:p>
          <a:p>
            <a:br>
              <a:rPr lang="en-US" dirty="0">
                <a:solidFill>
                  <a:schemeClr val="accent1"/>
                </a:solidFill>
                <a:latin typeface="Courier 10 Pitch" pitchFamily="49" charset="0"/>
              </a:rPr>
            </a:br>
            <a:r>
              <a:rPr lang="en-US" dirty="0" err="1">
                <a:solidFill>
                  <a:schemeClr val="accent1"/>
                </a:solidFill>
                <a:latin typeface="Courier 10 Pitch" pitchFamily="49" charset="0"/>
              </a:rPr>
              <a:t>int</a:t>
            </a:r>
            <a:r>
              <a:rPr lang="en-US" dirty="0">
                <a:solidFill>
                  <a:schemeClr val="accent1"/>
                </a:solidFill>
                <a:latin typeface="Courier 10 Pitch" pitchFamily="49" charset="0"/>
              </a:rPr>
              <a:t> </a:t>
            </a:r>
            <a:r>
              <a:rPr lang="sv-SE" dirty="0">
                <a:latin typeface="Courier 10 Pitch" pitchFamily="49" charset="0"/>
              </a:rPr>
              <a:t>listen(</a:t>
            </a:r>
          </a:p>
          <a:p>
            <a:r>
              <a:rPr lang="sv-SE" dirty="0">
                <a:latin typeface="Courier 10 Pitch" pitchFamily="49" charset="0"/>
              </a:rPr>
              <a:t>    int socket_fd;</a:t>
            </a:r>
            <a:endParaRPr lang="sv-SE" dirty="0">
              <a:solidFill>
                <a:srgbClr val="C00000"/>
              </a:solidFill>
              <a:latin typeface="Courier 10 Pitch" pitchFamily="49" charset="0"/>
            </a:endParaRPr>
          </a:p>
          <a:p>
            <a:r>
              <a:rPr lang="sv-SE" dirty="0">
                <a:solidFill>
                  <a:srgbClr val="C00000"/>
                </a:solidFill>
                <a:latin typeface="Courier 10 Pitch" pitchFamily="49" charset="0"/>
              </a:rPr>
              <a:t>    </a:t>
            </a:r>
            <a:r>
              <a:rPr lang="sv-SE" dirty="0">
                <a:latin typeface="Courier 10 Pitch" pitchFamily="49" charset="0"/>
              </a:rPr>
              <a:t>int backlog;) </a:t>
            </a:r>
            <a:r>
              <a:rPr lang="sv-SE" dirty="0">
                <a:solidFill>
                  <a:srgbClr val="C00000"/>
                </a:solidFill>
                <a:latin typeface="Courier 10 Pitch" pitchFamily="49" charset="0"/>
              </a:rPr>
              <a:t>//maximum connection queue length</a:t>
            </a:r>
          </a:p>
          <a:p>
            <a:r>
              <a:rPr lang="en-US" dirty="0">
                <a:solidFill>
                  <a:srgbClr val="C00000"/>
                </a:solidFill>
                <a:latin typeface="Courier 10 Pitch" pitchFamily="49" charset="0"/>
              </a:rPr>
              <a:t> /* Returns 0 </a:t>
            </a:r>
            <a:r>
              <a:rPr lang="en-US" altLang="zh-CN" dirty="0">
                <a:solidFill>
                  <a:srgbClr val="C00000"/>
                </a:solidFill>
                <a:latin typeface="Courier 10 Pitch" pitchFamily="49" charset="0"/>
              </a:rPr>
              <a:t>if OK</a:t>
            </a:r>
            <a:r>
              <a:rPr lang="en-US" dirty="0">
                <a:solidFill>
                  <a:srgbClr val="C00000"/>
                </a:solidFill>
                <a:latin typeface="Courier 10 Pitch" pitchFamily="49" charset="0"/>
              </a:rPr>
              <a:t> or -1 on error */</a:t>
            </a: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6.2.2  TCP</a:t>
            </a:r>
            <a:r>
              <a:rPr kumimoji="1" lang="zh-CN" altLang="en-US" dirty="0"/>
              <a:t>套接字编程</a:t>
            </a:r>
          </a:p>
        </p:txBody>
      </p:sp>
    </p:spTree>
    <p:extLst>
      <p:ext uri="{BB962C8B-B14F-4D97-AF65-F5344CB8AC3E}">
        <p14:creationId xmlns:p14="http://schemas.microsoft.com/office/powerpoint/2010/main" val="1196500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TCP</a:t>
            </a:r>
            <a:r>
              <a:rPr lang="zh-CN" altLang="en-US" dirty="0"/>
              <a:t>套接字系统调用：</a:t>
            </a:r>
            <a:r>
              <a:rPr lang="en-US" altLang="zh-CN" dirty="0"/>
              <a:t>accept()</a:t>
            </a:r>
            <a:endParaRPr lang="zh-CN" altLang="en-US" dirty="0"/>
          </a:p>
        </p:txBody>
      </p:sp>
      <p:sp>
        <p:nvSpPr>
          <p:cNvPr id="3" name="Content Placeholder 2"/>
          <p:cNvSpPr>
            <a:spLocks noGrp="1"/>
          </p:cNvSpPr>
          <p:nvPr>
            <p:ph idx="1"/>
          </p:nvPr>
        </p:nvSpPr>
        <p:spPr>
          <a:xfrm>
            <a:off x="838200" y="1510758"/>
            <a:ext cx="10515600" cy="2179115"/>
          </a:xfrm>
        </p:spPr>
        <p:txBody>
          <a:bodyPr>
            <a:normAutofit/>
          </a:bodyPr>
          <a:lstStyle/>
          <a:p>
            <a:pPr>
              <a:lnSpc>
                <a:spcPct val="120000"/>
              </a:lnSpc>
            </a:pPr>
            <a:r>
              <a:rPr lang="zh-CN" altLang="en-US" sz="2400" dirty="0">
                <a:latin typeface="微软雅黑" panose="020B0503020204020204" pitchFamily="34" charset="-122"/>
                <a:ea typeface="微软雅黑" panose="020B0503020204020204" pitchFamily="34" charset="-122"/>
              </a:rPr>
              <a:t>服务端从已建立连接的队列中出队列一个客户端</a:t>
            </a:r>
            <a:endParaRPr lang="en-US" altLang="zh-CN" sz="2400" dirty="0">
              <a:latin typeface="微软雅黑" panose="020B0503020204020204" pitchFamily="34" charset="-122"/>
              <a:ea typeface="微软雅黑" panose="020B0503020204020204" pitchFamily="34" charset="-122"/>
            </a:endParaRPr>
          </a:p>
          <a:p>
            <a:pPr>
              <a:lnSpc>
                <a:spcPct val="120000"/>
              </a:lnSpc>
            </a:pPr>
            <a:r>
              <a:rPr lang="zh-CN" altLang="en-US" sz="2400" dirty="0">
                <a:latin typeface="微软雅黑" panose="020B0503020204020204" pitchFamily="34" charset="-122"/>
                <a:ea typeface="微软雅黑" panose="020B0503020204020204" pitchFamily="34" charset="-122"/>
              </a:rPr>
              <a:t>返回值是用来和客户端交换数据的套接字描述符，需要在通信完毕后调用</a:t>
            </a:r>
            <a:r>
              <a:rPr lang="en-US" altLang="zh-CN" sz="2400" dirty="0">
                <a:latin typeface="微软雅黑" panose="020B0503020204020204" pitchFamily="34" charset="-122"/>
                <a:ea typeface="微软雅黑" panose="020B0503020204020204" pitchFamily="34" charset="-122"/>
              </a:rPr>
              <a:t>close</a:t>
            </a:r>
            <a:r>
              <a:rPr lang="zh-CN" altLang="en-US" sz="2400" dirty="0">
                <a:latin typeface="微软雅黑" panose="020B0503020204020204" pitchFamily="34" charset="-122"/>
                <a:ea typeface="微软雅黑" panose="020B0503020204020204" pitchFamily="34" charset="-122"/>
              </a:rPr>
              <a:t>关闭</a:t>
            </a:r>
            <a:endParaRPr lang="en-US" altLang="zh-CN" sz="2400" dirty="0">
              <a:latin typeface="微软雅黑" panose="020B0503020204020204" pitchFamily="34" charset="-122"/>
              <a:ea typeface="微软雅黑" panose="020B0503020204020204" pitchFamily="34" charset="-122"/>
            </a:endParaRPr>
          </a:p>
          <a:p>
            <a:pPr>
              <a:lnSpc>
                <a:spcPct val="120000"/>
              </a:lnSpc>
            </a:pPr>
            <a:r>
              <a:rPr lang="zh-CN" altLang="en-US" sz="2400" dirty="0">
                <a:latin typeface="微软雅黑" panose="020B0503020204020204" pitchFamily="34" charset="-122"/>
                <a:ea typeface="微软雅黑" panose="020B0503020204020204" pitchFamily="34" charset="-122"/>
              </a:rPr>
              <a:t>返回时客户端的</a:t>
            </a:r>
            <a:r>
              <a:rPr lang="en-US" altLang="zh-CN" sz="2400" dirty="0">
                <a:latin typeface="微软雅黑" panose="020B0503020204020204" pitchFamily="34" charset="-122"/>
                <a:ea typeface="微软雅黑" panose="020B0503020204020204" pitchFamily="34" charset="-122"/>
              </a:rPr>
              <a:t>IP</a:t>
            </a:r>
            <a:r>
              <a:rPr lang="zh-CN" altLang="en-US" sz="2400" dirty="0">
                <a:latin typeface="微软雅黑" panose="020B0503020204020204" pitchFamily="34" charset="-122"/>
                <a:ea typeface="微软雅黑" panose="020B0503020204020204" pitchFamily="34" charset="-122"/>
              </a:rPr>
              <a:t>地址和端口可在</a:t>
            </a:r>
            <a:r>
              <a:rPr lang="en-US" altLang="zh-CN" sz="2400" dirty="0" err="1">
                <a:latin typeface="微软雅黑" panose="020B0503020204020204" pitchFamily="34" charset="-122"/>
                <a:ea typeface="微软雅黑" panose="020B0503020204020204" pitchFamily="34" charset="-122"/>
              </a:rPr>
              <a:t>cliaddr</a:t>
            </a:r>
            <a:r>
              <a:rPr lang="zh-CN" altLang="en-US" sz="2400" dirty="0">
                <a:latin typeface="微软雅黑" panose="020B0503020204020204" pitchFamily="34" charset="-122"/>
                <a:ea typeface="微软雅黑" panose="020B0503020204020204" pitchFamily="34" charset="-122"/>
              </a:rPr>
              <a:t>中访问</a:t>
            </a: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32</a:t>
            </a:fld>
            <a:endParaRPr kumimoji="1" lang="zh-CN" altLang="en-US" dirty="0"/>
          </a:p>
        </p:txBody>
      </p:sp>
      <p:sp>
        <p:nvSpPr>
          <p:cNvPr id="5" name="Rectangle 4"/>
          <p:cNvSpPr/>
          <p:nvPr/>
        </p:nvSpPr>
        <p:spPr>
          <a:xfrm>
            <a:off x="1858176" y="3802001"/>
            <a:ext cx="8278837" cy="2031325"/>
          </a:xfrm>
          <a:prstGeom prst="rect">
            <a:avLst/>
          </a:prstGeom>
        </p:spPr>
        <p:txBody>
          <a:bodyPr wrap="square">
            <a:spAutoFit/>
          </a:bodyPr>
          <a:lstStyle/>
          <a:p>
            <a:r>
              <a:rPr lang="en-US" dirty="0">
                <a:solidFill>
                  <a:schemeClr val="accent1"/>
                </a:solidFill>
                <a:latin typeface="Courier 10 Pitch" pitchFamily="49" charset="0"/>
              </a:rPr>
              <a:t>#include </a:t>
            </a:r>
            <a:r>
              <a:rPr lang="en-US" dirty="0">
                <a:latin typeface="Courier 10 Pitch" pitchFamily="49" charset="0"/>
              </a:rPr>
              <a:t>&lt;sys/</a:t>
            </a:r>
            <a:r>
              <a:rPr lang="en-US" dirty="0" err="1">
                <a:latin typeface="Courier 10 Pitch" pitchFamily="49" charset="0"/>
              </a:rPr>
              <a:t>socket.h</a:t>
            </a:r>
            <a:r>
              <a:rPr lang="en-US" dirty="0">
                <a:latin typeface="Courier 10 Pitch" pitchFamily="49" charset="0"/>
              </a:rPr>
              <a:t>&gt;</a:t>
            </a:r>
          </a:p>
          <a:p>
            <a:br>
              <a:rPr lang="en-US" dirty="0">
                <a:solidFill>
                  <a:schemeClr val="accent1"/>
                </a:solidFill>
                <a:latin typeface="Courier 10 Pitch" pitchFamily="49" charset="0"/>
              </a:rPr>
            </a:br>
            <a:r>
              <a:rPr lang="en-US" dirty="0" err="1">
                <a:solidFill>
                  <a:schemeClr val="accent1"/>
                </a:solidFill>
                <a:latin typeface="Courier 10 Pitch" pitchFamily="49" charset="0"/>
              </a:rPr>
              <a:t>int</a:t>
            </a:r>
            <a:r>
              <a:rPr lang="en-US" dirty="0">
                <a:solidFill>
                  <a:schemeClr val="accent1"/>
                </a:solidFill>
                <a:latin typeface="Courier 10 Pitch" pitchFamily="49" charset="0"/>
              </a:rPr>
              <a:t> </a:t>
            </a:r>
            <a:r>
              <a:rPr lang="en-US" dirty="0">
                <a:latin typeface="Courier 10 Pitch" pitchFamily="49" charset="0"/>
              </a:rPr>
              <a:t>accept(</a:t>
            </a:r>
          </a:p>
          <a:p>
            <a:r>
              <a:rPr lang="en-US" dirty="0">
                <a:solidFill>
                  <a:schemeClr val="accent1"/>
                </a:solidFill>
                <a:latin typeface="Courier 10 Pitch" pitchFamily="49" charset="0"/>
              </a:rPr>
              <a:t>    </a:t>
            </a:r>
            <a:r>
              <a:rPr lang="en-US" dirty="0" err="1">
                <a:solidFill>
                  <a:schemeClr val="accent1"/>
                </a:solidFill>
                <a:latin typeface="Courier 10 Pitch" pitchFamily="49" charset="0"/>
              </a:rPr>
              <a:t>int</a:t>
            </a:r>
            <a:r>
              <a:rPr lang="en-US" dirty="0">
                <a:solidFill>
                  <a:schemeClr val="accent1"/>
                </a:solidFill>
                <a:latin typeface="Courier 10 Pitch" pitchFamily="49" charset="0"/>
              </a:rPr>
              <a:t> </a:t>
            </a:r>
            <a:r>
              <a:rPr lang="en-US" dirty="0" err="1">
                <a:latin typeface="Courier 10 Pitch" pitchFamily="49" charset="0"/>
              </a:rPr>
              <a:t>socket_fd</a:t>
            </a:r>
            <a:r>
              <a:rPr lang="en-US" dirty="0">
                <a:latin typeface="Courier 10 Pitch" pitchFamily="49" charset="0"/>
              </a:rPr>
              <a:t>,</a:t>
            </a:r>
            <a:r>
              <a:rPr lang="en-US" dirty="0">
                <a:solidFill>
                  <a:schemeClr val="accent1"/>
                </a:solidFill>
                <a:latin typeface="Courier 10 Pitch" pitchFamily="49" charset="0"/>
              </a:rPr>
              <a:t> </a:t>
            </a:r>
          </a:p>
          <a:p>
            <a:r>
              <a:rPr lang="en-US" dirty="0">
                <a:solidFill>
                  <a:schemeClr val="accent1"/>
                </a:solidFill>
                <a:latin typeface="Courier 10 Pitch" pitchFamily="49" charset="0"/>
              </a:rPr>
              <a:t>    </a:t>
            </a:r>
            <a:r>
              <a:rPr lang="en-US" dirty="0" err="1">
                <a:solidFill>
                  <a:schemeClr val="accent1"/>
                </a:solidFill>
                <a:latin typeface="Courier 10 Pitch" pitchFamily="49" charset="0"/>
              </a:rPr>
              <a:t>struct</a:t>
            </a:r>
            <a:r>
              <a:rPr lang="en-US" dirty="0">
                <a:solidFill>
                  <a:schemeClr val="accent1"/>
                </a:solidFill>
                <a:latin typeface="Courier 10 Pitch" pitchFamily="49" charset="0"/>
              </a:rPr>
              <a:t> </a:t>
            </a:r>
            <a:r>
              <a:rPr lang="en-US" dirty="0" err="1">
                <a:solidFill>
                  <a:schemeClr val="accent1"/>
                </a:solidFill>
                <a:latin typeface="Courier 10 Pitch" pitchFamily="49" charset="0"/>
              </a:rPr>
              <a:t>sockaddre</a:t>
            </a:r>
            <a:r>
              <a:rPr lang="en-US" dirty="0">
                <a:solidFill>
                  <a:schemeClr val="accent1"/>
                </a:solidFill>
                <a:latin typeface="Courier 10 Pitch" pitchFamily="49" charset="0"/>
              </a:rPr>
              <a:t> </a:t>
            </a:r>
            <a:r>
              <a:rPr lang="en-US" dirty="0">
                <a:latin typeface="Courier 10 Pitch" pitchFamily="49" charset="0"/>
              </a:rPr>
              <a:t>*</a:t>
            </a:r>
            <a:r>
              <a:rPr lang="en-US" dirty="0" err="1">
                <a:latin typeface="Courier 10 Pitch" pitchFamily="49" charset="0"/>
              </a:rPr>
              <a:t>cliaddr</a:t>
            </a:r>
            <a:r>
              <a:rPr lang="en-US" dirty="0">
                <a:latin typeface="Courier 10 Pitch" pitchFamily="49" charset="0"/>
              </a:rPr>
              <a:t>,</a:t>
            </a:r>
            <a:r>
              <a:rPr lang="en-US" dirty="0">
                <a:solidFill>
                  <a:schemeClr val="accent1"/>
                </a:solidFill>
                <a:latin typeface="Courier 10 Pitch" pitchFamily="49" charset="0"/>
              </a:rPr>
              <a:t>  </a:t>
            </a:r>
            <a:r>
              <a:rPr lang="en-US" dirty="0">
                <a:solidFill>
                  <a:srgbClr val="C00000"/>
                </a:solidFill>
                <a:latin typeface="Courier 10 Pitch" pitchFamily="49" charset="0"/>
              </a:rPr>
              <a:t>/* client address */</a:t>
            </a:r>
          </a:p>
          <a:p>
            <a:r>
              <a:rPr lang="en-US" dirty="0">
                <a:solidFill>
                  <a:schemeClr val="accent1"/>
                </a:solidFill>
                <a:latin typeface="Courier 10 Pitch" pitchFamily="49" charset="0"/>
              </a:rPr>
              <a:t>    </a:t>
            </a:r>
            <a:r>
              <a:rPr lang="en-US" dirty="0" err="1">
                <a:solidFill>
                  <a:schemeClr val="accent1"/>
                </a:solidFill>
                <a:latin typeface="Courier 10 Pitch" pitchFamily="49" charset="0"/>
              </a:rPr>
              <a:t>socklen_t</a:t>
            </a:r>
            <a:r>
              <a:rPr lang="en-US" dirty="0">
                <a:solidFill>
                  <a:schemeClr val="accent1"/>
                </a:solidFill>
                <a:latin typeface="Courier 10 Pitch" pitchFamily="49" charset="0"/>
              </a:rPr>
              <a:t> </a:t>
            </a:r>
            <a:r>
              <a:rPr lang="en-US" dirty="0">
                <a:latin typeface="Courier 10 Pitch" pitchFamily="49" charset="0"/>
              </a:rPr>
              <a:t>*</a:t>
            </a:r>
            <a:r>
              <a:rPr lang="en-US" dirty="0" err="1">
                <a:latin typeface="Courier 10 Pitch" pitchFamily="49" charset="0"/>
              </a:rPr>
              <a:t>addrlen</a:t>
            </a:r>
            <a:r>
              <a:rPr lang="en-US" dirty="0">
                <a:latin typeface="Courier 10 Pitch" pitchFamily="49" charset="0"/>
              </a:rPr>
              <a:t>);</a:t>
            </a:r>
            <a:r>
              <a:rPr lang="en-US" dirty="0">
                <a:solidFill>
                  <a:schemeClr val="accent1"/>
                </a:solidFill>
                <a:latin typeface="Courier 10 Pitch" pitchFamily="49" charset="0"/>
              </a:rPr>
              <a:t> </a:t>
            </a:r>
            <a:r>
              <a:rPr lang="en-US" dirty="0">
                <a:solidFill>
                  <a:srgbClr val="C00000"/>
                </a:solidFill>
                <a:latin typeface="Courier 10 Pitch" pitchFamily="49" charset="0"/>
              </a:rPr>
              <a:t>/* address </a:t>
            </a:r>
            <a:r>
              <a:rPr lang="en-US" dirty="0" err="1">
                <a:solidFill>
                  <a:srgbClr val="C00000"/>
                </a:solidFill>
                <a:latin typeface="Courier 10 Pitch" pitchFamily="49" charset="0"/>
              </a:rPr>
              <a:t>struct</a:t>
            </a:r>
            <a:r>
              <a:rPr lang="en-US" dirty="0">
                <a:solidFill>
                  <a:srgbClr val="C00000"/>
                </a:solidFill>
                <a:latin typeface="Courier 10 Pitch" pitchFamily="49" charset="0"/>
              </a:rPr>
              <a:t> length */</a:t>
            </a:r>
          </a:p>
          <a:p>
            <a:r>
              <a:rPr lang="en-US" dirty="0">
                <a:solidFill>
                  <a:srgbClr val="C00000"/>
                </a:solidFill>
                <a:latin typeface="Courier 10 Pitch" pitchFamily="49" charset="0"/>
              </a:rPr>
              <a:t> /* Returns file descriptor or -1 on error */</a:t>
            </a: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6.2.2  TCP</a:t>
            </a:r>
            <a:r>
              <a:rPr kumimoji="1" lang="zh-CN" altLang="en-US" dirty="0"/>
              <a:t>套接字编程</a:t>
            </a:r>
          </a:p>
        </p:txBody>
      </p:sp>
    </p:spTree>
    <p:extLst>
      <p:ext uri="{BB962C8B-B14F-4D97-AF65-F5344CB8AC3E}">
        <p14:creationId xmlns:p14="http://schemas.microsoft.com/office/powerpoint/2010/main" val="2736748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TCP</a:t>
            </a:r>
            <a:r>
              <a:rPr lang="zh-CN" altLang="en-US" dirty="0"/>
              <a:t>套接字系统调用：</a:t>
            </a:r>
            <a:r>
              <a:rPr lang="en-US" altLang="zh-CN" dirty="0"/>
              <a:t>connect()</a:t>
            </a:r>
            <a:endParaRPr lang="zh-CN" altLang="en-US" dirty="0"/>
          </a:p>
        </p:txBody>
      </p:sp>
      <p:sp>
        <p:nvSpPr>
          <p:cNvPr id="3" name="Content Placeholder 2"/>
          <p:cNvSpPr>
            <a:spLocks noGrp="1"/>
          </p:cNvSpPr>
          <p:nvPr>
            <p:ph idx="1"/>
          </p:nvPr>
        </p:nvSpPr>
        <p:spPr>
          <a:xfrm>
            <a:off x="967292" y="1489243"/>
            <a:ext cx="10515600" cy="1963962"/>
          </a:xfrm>
        </p:spPr>
        <p:txBody>
          <a:bodyPr/>
          <a:lstStyle/>
          <a:p>
            <a:pPr>
              <a:lnSpc>
                <a:spcPct val="120000"/>
              </a:lnSpc>
            </a:pPr>
            <a:r>
              <a:rPr lang="zh-CN" altLang="en-US" sz="2400" dirty="0">
                <a:latin typeface="微软雅黑" panose="020B0503020204020204" pitchFamily="34" charset="-122"/>
                <a:ea typeface="微软雅黑" panose="020B0503020204020204" pitchFamily="34" charset="-122"/>
              </a:rPr>
              <a:t>客户端调用</a:t>
            </a:r>
            <a:r>
              <a:rPr lang="en-US" altLang="zh-CN" sz="2400" dirty="0">
                <a:latin typeface="微软雅黑" panose="020B0503020204020204" pitchFamily="34" charset="-122"/>
                <a:ea typeface="微软雅黑" panose="020B0503020204020204" pitchFamily="34" charset="-122"/>
              </a:rPr>
              <a:t>connect</a:t>
            </a:r>
            <a:r>
              <a:rPr lang="zh-CN" altLang="en-US" sz="2400" dirty="0">
                <a:latin typeface="微软雅黑" panose="020B0503020204020204" pitchFamily="34" charset="-122"/>
                <a:ea typeface="微软雅黑" panose="020B0503020204020204" pitchFamily="34" charset="-122"/>
              </a:rPr>
              <a:t>向服务器发起建立连接的请求</a:t>
            </a:r>
            <a:endParaRPr lang="en-US" altLang="zh-CN" sz="2400" dirty="0">
              <a:latin typeface="微软雅黑" panose="020B0503020204020204" pitchFamily="34" charset="-122"/>
              <a:ea typeface="微软雅黑" panose="020B0503020204020204" pitchFamily="34" charset="-122"/>
            </a:endParaRPr>
          </a:p>
          <a:p>
            <a:pPr>
              <a:lnSpc>
                <a:spcPct val="120000"/>
              </a:lnSpc>
            </a:pPr>
            <a:r>
              <a:rPr lang="zh-CN" altLang="en-US" sz="2400" dirty="0">
                <a:latin typeface="微软雅黑" panose="020B0503020204020204" pitchFamily="34" charset="-122"/>
                <a:ea typeface="微软雅黑" panose="020B0503020204020204" pitchFamily="34" charset="-122"/>
              </a:rPr>
              <a:t>服务器的</a:t>
            </a:r>
            <a:r>
              <a:rPr lang="en-US" altLang="zh-CN" sz="2400" dirty="0">
                <a:latin typeface="微软雅黑" panose="020B0503020204020204" pitchFamily="34" charset="-122"/>
                <a:ea typeface="微软雅黑" panose="020B0503020204020204" pitchFamily="34" charset="-122"/>
              </a:rPr>
              <a:t>IP</a:t>
            </a:r>
            <a:r>
              <a:rPr lang="zh-CN" altLang="en-US" sz="2400" dirty="0">
                <a:latin typeface="微软雅黑" panose="020B0503020204020204" pitchFamily="34" charset="-122"/>
                <a:ea typeface="微软雅黑" panose="020B0503020204020204" pitchFamily="34" charset="-122"/>
              </a:rPr>
              <a:t>地址和端口信息在</a:t>
            </a:r>
            <a:r>
              <a:rPr lang="en-US" altLang="zh-CN" sz="2400" dirty="0" err="1">
                <a:latin typeface="微软雅黑" panose="020B0503020204020204" pitchFamily="34" charset="-122"/>
                <a:ea typeface="微软雅黑" panose="020B0503020204020204" pitchFamily="34" charset="-122"/>
              </a:rPr>
              <a:t>servaddr</a:t>
            </a:r>
            <a:r>
              <a:rPr lang="zh-CN" altLang="en-US" sz="2400" dirty="0">
                <a:latin typeface="微软雅黑" panose="020B0503020204020204" pitchFamily="34" charset="-122"/>
                <a:ea typeface="微软雅黑" panose="020B0503020204020204" pitchFamily="34" charset="-122"/>
              </a:rPr>
              <a:t>中</a:t>
            </a:r>
            <a:endParaRPr lang="en-US" altLang="zh-CN" sz="2400" dirty="0">
              <a:latin typeface="微软雅黑" panose="020B0503020204020204" pitchFamily="34" charset="-122"/>
              <a:ea typeface="微软雅黑" panose="020B0503020204020204" pitchFamily="34" charset="-122"/>
            </a:endParaRPr>
          </a:p>
          <a:p>
            <a:pPr>
              <a:lnSpc>
                <a:spcPct val="120000"/>
              </a:lnSpc>
            </a:pPr>
            <a:r>
              <a:rPr lang="zh-CN" altLang="en-US" sz="2400" dirty="0">
                <a:latin typeface="微软雅黑" panose="020B0503020204020204" pitchFamily="34" charset="-122"/>
                <a:ea typeface="微软雅黑" panose="020B0503020204020204" pitchFamily="34" charset="-122"/>
              </a:rPr>
              <a:t>三次握手的过程导致</a:t>
            </a:r>
            <a:r>
              <a:rPr lang="en-US" altLang="zh-CN" sz="2400" dirty="0">
                <a:latin typeface="微软雅黑" panose="020B0503020204020204" pitchFamily="34" charset="-122"/>
                <a:ea typeface="微软雅黑" panose="020B0503020204020204" pitchFamily="34" charset="-122"/>
              </a:rPr>
              <a:t>connect</a:t>
            </a:r>
            <a:r>
              <a:rPr lang="zh-CN" altLang="en-US" sz="2400" dirty="0">
                <a:latin typeface="微软雅黑" panose="020B0503020204020204" pitchFamily="34" charset="-122"/>
                <a:ea typeface="微软雅黑" panose="020B0503020204020204" pitchFamily="34" charset="-122"/>
              </a:rPr>
              <a:t>的调用是阻塞的</a:t>
            </a: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33</a:t>
            </a:fld>
            <a:endParaRPr kumimoji="1" lang="zh-CN" altLang="en-US" dirty="0"/>
          </a:p>
        </p:txBody>
      </p:sp>
      <p:sp>
        <p:nvSpPr>
          <p:cNvPr id="5" name="Rectangle 4"/>
          <p:cNvSpPr/>
          <p:nvPr/>
        </p:nvSpPr>
        <p:spPr>
          <a:xfrm>
            <a:off x="1703363" y="3474720"/>
            <a:ext cx="8278837" cy="2031325"/>
          </a:xfrm>
          <a:prstGeom prst="rect">
            <a:avLst/>
          </a:prstGeom>
        </p:spPr>
        <p:txBody>
          <a:bodyPr wrap="square">
            <a:spAutoFit/>
          </a:bodyPr>
          <a:lstStyle/>
          <a:p>
            <a:r>
              <a:rPr lang="en-US" dirty="0">
                <a:solidFill>
                  <a:schemeClr val="accent1"/>
                </a:solidFill>
                <a:latin typeface="Courier 10 Pitch" pitchFamily="49" charset="0"/>
              </a:rPr>
              <a:t>#include </a:t>
            </a:r>
            <a:r>
              <a:rPr lang="en-US" dirty="0">
                <a:latin typeface="Courier 10 Pitch" pitchFamily="49" charset="0"/>
              </a:rPr>
              <a:t>&lt;sys/</a:t>
            </a:r>
            <a:r>
              <a:rPr lang="en-US" dirty="0" err="1">
                <a:latin typeface="Courier 10 Pitch" pitchFamily="49" charset="0"/>
              </a:rPr>
              <a:t>socket.h</a:t>
            </a:r>
            <a:r>
              <a:rPr lang="en-US" dirty="0">
                <a:latin typeface="Courier 10 Pitch" pitchFamily="49" charset="0"/>
              </a:rPr>
              <a:t>&gt;</a:t>
            </a:r>
          </a:p>
          <a:p>
            <a:br>
              <a:rPr lang="en-US" dirty="0">
                <a:solidFill>
                  <a:schemeClr val="accent1"/>
                </a:solidFill>
                <a:latin typeface="Courier 10 Pitch" pitchFamily="49" charset="0"/>
              </a:rPr>
            </a:br>
            <a:r>
              <a:rPr lang="en-US" dirty="0" err="1">
                <a:solidFill>
                  <a:schemeClr val="accent1"/>
                </a:solidFill>
                <a:latin typeface="Courier 10 Pitch" pitchFamily="49" charset="0"/>
              </a:rPr>
              <a:t>int</a:t>
            </a:r>
            <a:r>
              <a:rPr lang="en-US" dirty="0">
                <a:solidFill>
                  <a:schemeClr val="accent1"/>
                </a:solidFill>
                <a:latin typeface="Courier 10 Pitch" pitchFamily="49" charset="0"/>
              </a:rPr>
              <a:t> </a:t>
            </a:r>
            <a:r>
              <a:rPr lang="en-US" dirty="0">
                <a:latin typeface="Courier 10 Pitch" pitchFamily="49" charset="0"/>
              </a:rPr>
              <a:t>connect(</a:t>
            </a:r>
          </a:p>
          <a:p>
            <a:r>
              <a:rPr lang="en-US" dirty="0">
                <a:solidFill>
                  <a:schemeClr val="accent1"/>
                </a:solidFill>
                <a:latin typeface="Courier 10 Pitch" pitchFamily="49" charset="0"/>
              </a:rPr>
              <a:t>    </a:t>
            </a:r>
            <a:r>
              <a:rPr lang="en-US" dirty="0" err="1">
                <a:solidFill>
                  <a:schemeClr val="accent1"/>
                </a:solidFill>
                <a:latin typeface="Courier 10 Pitch" pitchFamily="49" charset="0"/>
              </a:rPr>
              <a:t>int</a:t>
            </a:r>
            <a:r>
              <a:rPr lang="en-US" dirty="0">
                <a:solidFill>
                  <a:schemeClr val="accent1"/>
                </a:solidFill>
                <a:latin typeface="Courier 10 Pitch" pitchFamily="49" charset="0"/>
              </a:rPr>
              <a:t> </a:t>
            </a:r>
            <a:r>
              <a:rPr lang="en-US" dirty="0" err="1">
                <a:latin typeface="Courier 10 Pitch" pitchFamily="49" charset="0"/>
              </a:rPr>
              <a:t>socket_fd</a:t>
            </a:r>
            <a:r>
              <a:rPr lang="en-US" dirty="0">
                <a:latin typeface="Courier 10 Pitch" pitchFamily="49" charset="0"/>
              </a:rPr>
              <a:t>,</a:t>
            </a:r>
            <a:r>
              <a:rPr lang="en-US" dirty="0">
                <a:solidFill>
                  <a:schemeClr val="accent1"/>
                </a:solidFill>
                <a:latin typeface="Courier 10 Pitch" pitchFamily="49" charset="0"/>
              </a:rPr>
              <a:t> </a:t>
            </a:r>
          </a:p>
          <a:p>
            <a:r>
              <a:rPr lang="en-US" dirty="0">
                <a:solidFill>
                  <a:schemeClr val="accent1"/>
                </a:solidFill>
                <a:latin typeface="Courier 10 Pitch" pitchFamily="49" charset="0"/>
              </a:rPr>
              <a:t>    const </a:t>
            </a:r>
            <a:r>
              <a:rPr lang="en-US" dirty="0" err="1">
                <a:solidFill>
                  <a:schemeClr val="accent1"/>
                </a:solidFill>
                <a:latin typeface="Courier 10 Pitch" pitchFamily="49" charset="0"/>
              </a:rPr>
              <a:t>struct</a:t>
            </a:r>
            <a:r>
              <a:rPr lang="en-US" dirty="0">
                <a:solidFill>
                  <a:schemeClr val="accent1"/>
                </a:solidFill>
                <a:latin typeface="Courier 10 Pitch" pitchFamily="49" charset="0"/>
              </a:rPr>
              <a:t> </a:t>
            </a:r>
            <a:r>
              <a:rPr lang="en-US" dirty="0" err="1">
                <a:solidFill>
                  <a:schemeClr val="accent1"/>
                </a:solidFill>
                <a:latin typeface="Courier 10 Pitch" pitchFamily="49" charset="0"/>
              </a:rPr>
              <a:t>sockaddr</a:t>
            </a:r>
            <a:r>
              <a:rPr lang="en-US" dirty="0">
                <a:solidFill>
                  <a:schemeClr val="accent1"/>
                </a:solidFill>
                <a:latin typeface="Courier 10 Pitch" pitchFamily="49" charset="0"/>
              </a:rPr>
              <a:t> </a:t>
            </a:r>
            <a:r>
              <a:rPr lang="en-US" dirty="0">
                <a:latin typeface="Courier 10 Pitch" pitchFamily="49" charset="0"/>
              </a:rPr>
              <a:t>*</a:t>
            </a:r>
            <a:r>
              <a:rPr lang="en-US" dirty="0" err="1">
                <a:latin typeface="Courier 10 Pitch" pitchFamily="49" charset="0"/>
              </a:rPr>
              <a:t>servaddr</a:t>
            </a:r>
            <a:r>
              <a:rPr lang="en-US" dirty="0">
                <a:latin typeface="Courier 10 Pitch" pitchFamily="49" charset="0"/>
              </a:rPr>
              <a:t>,</a:t>
            </a:r>
            <a:r>
              <a:rPr lang="en-US" dirty="0">
                <a:solidFill>
                  <a:schemeClr val="accent1"/>
                </a:solidFill>
                <a:latin typeface="Courier 10 Pitch" pitchFamily="49" charset="0"/>
              </a:rPr>
              <a:t> </a:t>
            </a:r>
            <a:r>
              <a:rPr lang="en-US" dirty="0">
                <a:solidFill>
                  <a:srgbClr val="C00000"/>
                </a:solidFill>
                <a:latin typeface="Courier 10 Pitch" pitchFamily="49" charset="0"/>
              </a:rPr>
              <a:t>/* server address */</a:t>
            </a:r>
          </a:p>
          <a:p>
            <a:r>
              <a:rPr lang="en-US" dirty="0">
                <a:solidFill>
                  <a:schemeClr val="accent1"/>
                </a:solidFill>
                <a:latin typeface="Courier 10 Pitch" pitchFamily="49" charset="0"/>
              </a:rPr>
              <a:t>    </a:t>
            </a:r>
            <a:r>
              <a:rPr lang="en-US" dirty="0" err="1">
                <a:solidFill>
                  <a:schemeClr val="accent1"/>
                </a:solidFill>
                <a:latin typeface="Courier 10 Pitch" pitchFamily="49" charset="0"/>
              </a:rPr>
              <a:t>socklen_t</a:t>
            </a:r>
            <a:r>
              <a:rPr lang="en-US" dirty="0">
                <a:solidFill>
                  <a:schemeClr val="accent1"/>
                </a:solidFill>
                <a:latin typeface="Courier 10 Pitch" pitchFamily="49" charset="0"/>
              </a:rPr>
              <a:t> </a:t>
            </a:r>
            <a:r>
              <a:rPr lang="en-US" dirty="0">
                <a:latin typeface="Courier 10 Pitch" pitchFamily="49" charset="0"/>
              </a:rPr>
              <a:t>*</a:t>
            </a:r>
            <a:r>
              <a:rPr lang="en-US" dirty="0" err="1">
                <a:latin typeface="Courier 10 Pitch" pitchFamily="49" charset="0"/>
              </a:rPr>
              <a:t>addrlen</a:t>
            </a:r>
            <a:r>
              <a:rPr lang="en-US" dirty="0">
                <a:latin typeface="Courier 10 Pitch" pitchFamily="49" charset="0"/>
              </a:rPr>
              <a:t>);</a:t>
            </a:r>
            <a:r>
              <a:rPr lang="en-US" dirty="0">
                <a:solidFill>
                  <a:schemeClr val="accent1"/>
                </a:solidFill>
                <a:latin typeface="Courier 10 Pitch" pitchFamily="49" charset="0"/>
              </a:rPr>
              <a:t> </a:t>
            </a:r>
            <a:r>
              <a:rPr lang="en-US" dirty="0">
                <a:solidFill>
                  <a:srgbClr val="C00000"/>
                </a:solidFill>
                <a:latin typeface="Courier 10 Pitch" pitchFamily="49" charset="0"/>
              </a:rPr>
              <a:t>/* address </a:t>
            </a:r>
            <a:r>
              <a:rPr lang="en-US" dirty="0" err="1">
                <a:solidFill>
                  <a:srgbClr val="C00000"/>
                </a:solidFill>
                <a:latin typeface="Courier 10 Pitch" pitchFamily="49" charset="0"/>
              </a:rPr>
              <a:t>struct</a:t>
            </a:r>
            <a:r>
              <a:rPr lang="en-US" dirty="0">
                <a:solidFill>
                  <a:srgbClr val="C00000"/>
                </a:solidFill>
                <a:latin typeface="Courier 10 Pitch" pitchFamily="49" charset="0"/>
              </a:rPr>
              <a:t> length */</a:t>
            </a:r>
          </a:p>
          <a:p>
            <a:r>
              <a:rPr lang="en-US" dirty="0">
                <a:solidFill>
                  <a:srgbClr val="C00000"/>
                </a:solidFill>
                <a:latin typeface="Courier 10 Pitch" pitchFamily="49" charset="0"/>
              </a:rPr>
              <a:t> /* Returns 0 or -1 on error */</a:t>
            </a: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6.2.2  TCP</a:t>
            </a:r>
            <a:r>
              <a:rPr kumimoji="1" lang="zh-CN" altLang="en-US" dirty="0"/>
              <a:t>套接字编程</a:t>
            </a:r>
          </a:p>
        </p:txBody>
      </p:sp>
    </p:spTree>
    <p:extLst>
      <p:ext uri="{BB962C8B-B14F-4D97-AF65-F5344CB8AC3E}">
        <p14:creationId xmlns:p14="http://schemas.microsoft.com/office/powerpoint/2010/main" val="517545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回音服务</a:t>
            </a:r>
          </a:p>
        </p:txBody>
      </p:sp>
      <p:sp>
        <p:nvSpPr>
          <p:cNvPr id="3" name="Content Placeholder 2"/>
          <p:cNvSpPr>
            <a:spLocks noGrp="1"/>
          </p:cNvSpPr>
          <p:nvPr>
            <p:ph idx="1"/>
          </p:nvPr>
        </p:nvSpPr>
        <p:spPr/>
        <p:txBody>
          <a:bodyPr/>
          <a:lstStyle/>
          <a:p>
            <a:pPr>
              <a:lnSpc>
                <a:spcPct val="110000"/>
              </a:lnSpc>
            </a:pPr>
            <a:r>
              <a:rPr lang="zh-CN" altLang="en-US" dirty="0">
                <a:latin typeface="微软雅黑" panose="020B0503020204020204" pitchFamily="34" charset="-122"/>
                <a:ea typeface="微软雅黑" panose="020B0503020204020204" pitchFamily="34" charset="-122"/>
              </a:rPr>
              <a:t>服务端在</a:t>
            </a:r>
            <a:r>
              <a:rPr lang="en-US" altLang="zh-CN" dirty="0">
                <a:latin typeface="微软雅黑" panose="020B0503020204020204" pitchFamily="34" charset="-122"/>
                <a:ea typeface="微软雅黑" panose="020B0503020204020204" pitchFamily="34" charset="-122"/>
              </a:rPr>
              <a:t>SERV_PORT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9999</a:t>
            </a:r>
            <a:r>
              <a:rPr lang="zh-CN" altLang="en-US" dirty="0">
                <a:latin typeface="微软雅黑" panose="020B0503020204020204" pitchFamily="34" charset="-122"/>
                <a:ea typeface="微软雅黑" panose="020B0503020204020204" pitchFamily="34" charset="-122"/>
              </a:rPr>
              <a:t>）监听</a:t>
            </a:r>
            <a:endParaRPr lang="en-US" altLang="zh-CN" dirty="0">
              <a:latin typeface="微软雅黑" panose="020B0503020204020204" pitchFamily="34" charset="-122"/>
              <a:ea typeface="微软雅黑" panose="020B0503020204020204" pitchFamily="34" charset="-122"/>
            </a:endParaRPr>
          </a:p>
          <a:p>
            <a:pPr>
              <a:lnSpc>
                <a:spcPct val="110000"/>
              </a:lnSpc>
            </a:pPr>
            <a:r>
              <a:rPr lang="zh-CN" altLang="en-US" dirty="0">
                <a:latin typeface="微软雅黑" panose="020B0503020204020204" pitchFamily="34" charset="-122"/>
                <a:ea typeface="微软雅黑" panose="020B0503020204020204" pitchFamily="34" charset="-122"/>
              </a:rPr>
              <a:t>客户端在终端下运行命令</a:t>
            </a:r>
            <a:endParaRPr lang="en-US" altLang="zh-CN" dirty="0">
              <a:latin typeface="微软雅黑" panose="020B0503020204020204" pitchFamily="34" charset="-122"/>
              <a:ea typeface="微软雅黑" panose="020B0503020204020204" pitchFamily="34" charset="-122"/>
            </a:endParaRPr>
          </a:p>
          <a:p>
            <a:pPr lvl="1">
              <a:lnSpc>
                <a:spcPct val="110000"/>
              </a:lnSpc>
            </a:pPr>
            <a:r>
              <a:rPr lang="en-US" dirty="0">
                <a:latin typeface="微软雅黑" panose="020B0503020204020204" pitchFamily="34" charset="-122"/>
                <a:ea typeface="微软雅黑" panose="020B0503020204020204" pitchFamily="34" charset="-122"/>
              </a:rPr>
              <a:t>#</a:t>
            </a:r>
            <a:r>
              <a:rPr lang="en-US" dirty="0" err="1">
                <a:latin typeface="微软雅黑" panose="020B0503020204020204" pitchFamily="34" charset="-122"/>
                <a:ea typeface="微软雅黑" panose="020B0503020204020204" pitchFamily="34" charset="-122"/>
              </a:rPr>
              <a:t>echoCli</a:t>
            </a:r>
            <a:r>
              <a:rPr lang="en-US" dirty="0">
                <a:latin typeface="微软雅黑" panose="020B0503020204020204" pitchFamily="34" charset="-122"/>
                <a:ea typeface="微软雅黑" panose="020B0503020204020204" pitchFamily="34" charset="-122"/>
              </a:rPr>
              <a:t> &lt;</a:t>
            </a:r>
            <a:r>
              <a:rPr lang="en-US" altLang="zh-CN" dirty="0">
                <a:latin typeface="微软雅黑" panose="020B0503020204020204" pitchFamily="34" charset="-122"/>
                <a:ea typeface="微软雅黑" panose="020B0503020204020204" pitchFamily="34" charset="-122"/>
              </a:rPr>
              <a:t>Server </a:t>
            </a:r>
            <a:r>
              <a:rPr lang="en-US" dirty="0" err="1">
                <a:latin typeface="微软雅黑" panose="020B0503020204020204" pitchFamily="34" charset="-122"/>
                <a:ea typeface="微软雅黑" panose="020B0503020204020204" pitchFamily="34" charset="-122"/>
              </a:rPr>
              <a:t>IPaddress</a:t>
            </a:r>
            <a:r>
              <a:rPr lang="en-US" dirty="0">
                <a:latin typeface="微软雅黑" panose="020B0503020204020204" pitchFamily="34" charset="-122"/>
                <a:ea typeface="微软雅黑" panose="020B0503020204020204" pitchFamily="34" charset="-122"/>
              </a:rPr>
              <a:t>&gt;</a:t>
            </a:r>
          </a:p>
          <a:p>
            <a:pPr lvl="1">
              <a:lnSpc>
                <a:spcPct val="110000"/>
              </a:lnSpc>
            </a:pPr>
            <a:r>
              <a:rPr lang="en-US" dirty="0">
                <a:latin typeface="微软雅黑" panose="020B0503020204020204" pitchFamily="34" charset="-122"/>
                <a:ea typeface="微软雅黑" panose="020B0503020204020204" pitchFamily="34" charset="-122"/>
              </a:rPr>
              <a:t>c:Hello</a:t>
            </a:r>
          </a:p>
          <a:p>
            <a:pPr lvl="1">
              <a:lnSpc>
                <a:spcPct val="110000"/>
              </a:lnSpc>
            </a:pPr>
            <a:r>
              <a:rPr lang="en-US" dirty="0">
                <a:latin typeface="微软雅黑" panose="020B0503020204020204" pitchFamily="34" charset="-122"/>
                <a:ea typeface="微软雅黑" panose="020B0503020204020204" pitchFamily="34" charset="-122"/>
              </a:rPr>
              <a:t>s:Hello</a:t>
            </a:r>
          </a:p>
          <a:p>
            <a:pPr lvl="1">
              <a:lnSpc>
                <a:spcPct val="110000"/>
              </a:lnSpc>
            </a:pPr>
            <a:r>
              <a:rPr lang="en-US" dirty="0">
                <a:latin typeface="微软雅黑" panose="020B0503020204020204" pitchFamily="34" charset="-122"/>
                <a:ea typeface="微软雅黑" panose="020B0503020204020204" pitchFamily="34" charset="-122"/>
              </a:rPr>
              <a:t>c:Bye</a:t>
            </a:r>
          </a:p>
          <a:p>
            <a:pPr lvl="1">
              <a:lnSpc>
                <a:spcPct val="110000"/>
              </a:lnSpc>
            </a:pPr>
            <a:r>
              <a:rPr lang="en-US" dirty="0">
                <a:latin typeface="微软雅黑" panose="020B0503020204020204" pitchFamily="34" charset="-122"/>
                <a:ea typeface="微软雅黑" panose="020B0503020204020204" pitchFamily="34" charset="-122"/>
              </a:rPr>
              <a:t>s:Bye</a:t>
            </a:r>
          </a:p>
          <a:p>
            <a:pPr lvl="1">
              <a:lnSpc>
                <a:spcPct val="110000"/>
              </a:lnSpc>
            </a:pPr>
            <a:r>
              <a:rPr lang="en-US" dirty="0">
                <a:latin typeface="微软雅黑" panose="020B0503020204020204" pitchFamily="34" charset="-122"/>
                <a:ea typeface="微软雅黑" panose="020B0503020204020204" pitchFamily="34" charset="-122"/>
              </a:rPr>
              <a:t>c:Ctrl+D</a:t>
            </a:r>
          </a:p>
          <a:p>
            <a:pPr lvl="1">
              <a:lnSpc>
                <a:spcPct val="110000"/>
              </a:lnSpc>
            </a:pPr>
            <a:r>
              <a:rPr lang="en-US" dirty="0">
                <a:latin typeface="微软雅黑" panose="020B0503020204020204" pitchFamily="34" charset="-122"/>
                <a:ea typeface="微软雅黑" panose="020B0503020204020204" pitchFamily="34" charset="-122"/>
              </a:rPr>
              <a:t>#</a:t>
            </a: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34</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6.2.2  TCP</a:t>
            </a:r>
            <a:r>
              <a:rPr kumimoji="1" lang="zh-CN" altLang="en-US" dirty="0"/>
              <a:t>套接字编程</a:t>
            </a:r>
          </a:p>
        </p:txBody>
      </p:sp>
    </p:spTree>
    <p:extLst>
      <p:ext uri="{BB962C8B-B14F-4D97-AF65-F5344CB8AC3E}">
        <p14:creationId xmlns:p14="http://schemas.microsoft.com/office/powerpoint/2010/main" val="2761803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基于</a:t>
            </a:r>
            <a:r>
              <a:rPr lang="en-US" altLang="zh-CN" dirty="0"/>
              <a:t>TCP</a:t>
            </a:r>
            <a:r>
              <a:rPr lang="zh-CN" altLang="en-US" dirty="0"/>
              <a:t>的套接字通信流程</a:t>
            </a: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35</a:t>
            </a:fld>
            <a:endParaRPr kumimoji="1" lang="zh-CN" altLang="en-US" dirty="0"/>
          </a:p>
        </p:txBody>
      </p:sp>
      <p:sp>
        <p:nvSpPr>
          <p:cNvPr id="2084" name="Rectangle 36"/>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2091" name="Rectangle 43"/>
          <p:cNvSpPr>
            <a:spLocks noChangeArrowheads="1"/>
          </p:cNvSpPr>
          <p:nvPr/>
        </p:nvSpPr>
        <p:spPr bwMode="auto">
          <a:xfrm>
            <a:off x="0" y="45720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zh-CN" altLang="zh-CN" sz="400" b="0" i="0" u="none" strike="noStrike" cap="none" normalizeH="0" baseline="0">
                <a:ln>
                  <a:noFill/>
                </a:ln>
                <a:solidFill>
                  <a:schemeClr val="tx1"/>
                </a:solidFill>
                <a:effectLst/>
                <a:latin typeface="Arial" pitchFamily="34" charset="0"/>
                <a:ea typeface="宋体" pitchFamily="2" charset="-122"/>
                <a:cs typeface="宋体" pitchFamily="2" charset="-122"/>
              </a:rPr>
            </a:b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2092" name="Rectangle 44"/>
          <p:cNvSpPr>
            <a:spLocks noChangeArrowheads="1"/>
          </p:cNvSpPr>
          <p:nvPr/>
        </p:nvSpPr>
        <p:spPr bwMode="auto">
          <a:xfrm>
            <a:off x="0" y="45720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2094" name="Rectangle 46"/>
          <p:cNvSpPr>
            <a:spLocks noChangeArrowheads="1"/>
          </p:cNvSpPr>
          <p:nvPr/>
        </p:nvSpPr>
        <p:spPr bwMode="auto">
          <a:xfrm>
            <a:off x="0" y="45720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0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endParaRPr kumimoji="0" lang="en-US" altLang="zh-CN" sz="400" b="0" i="0" u="none" strike="noStrike" cap="none" normalizeH="0" baseline="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2105" name="Rectangle 57"/>
          <p:cNvSpPr>
            <a:spLocks noChangeArrowheads="1"/>
          </p:cNvSpPr>
          <p:nvPr/>
        </p:nvSpPr>
        <p:spPr bwMode="auto">
          <a:xfrm>
            <a:off x="0" y="45720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54"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6.2.2  TCP</a:t>
            </a:r>
            <a:r>
              <a:rPr kumimoji="1" lang="zh-CN" altLang="en-US" dirty="0"/>
              <a:t>套接字编程</a:t>
            </a:r>
          </a:p>
        </p:txBody>
      </p:sp>
      <p:sp>
        <p:nvSpPr>
          <p:cNvPr id="56" name="Rectangle 44"/>
          <p:cNvSpPr/>
          <p:nvPr/>
        </p:nvSpPr>
        <p:spPr>
          <a:xfrm>
            <a:off x="3084372" y="2159397"/>
            <a:ext cx="1301260" cy="386861"/>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urier 10 Pitch" pitchFamily="49" charset="0"/>
              </a:rPr>
              <a:t>socket</a:t>
            </a:r>
            <a:endParaRPr lang="zh-CN" altLang="en-US" dirty="0">
              <a:latin typeface="Courier 10 Pitch" pitchFamily="49" charset="0"/>
            </a:endParaRPr>
          </a:p>
        </p:txBody>
      </p:sp>
      <p:sp>
        <p:nvSpPr>
          <p:cNvPr id="58" name="Rectangle 45"/>
          <p:cNvSpPr/>
          <p:nvPr/>
        </p:nvSpPr>
        <p:spPr>
          <a:xfrm>
            <a:off x="6579007" y="1491168"/>
            <a:ext cx="1256004" cy="379835"/>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urier 10 Pitch" pitchFamily="49" charset="0"/>
              </a:rPr>
              <a:t>socket</a:t>
            </a:r>
            <a:endParaRPr lang="zh-CN" altLang="en-US" dirty="0">
              <a:latin typeface="Courier 10 Pitch" pitchFamily="49" charset="0"/>
            </a:endParaRPr>
          </a:p>
        </p:txBody>
      </p:sp>
      <p:sp>
        <p:nvSpPr>
          <p:cNvPr id="59" name="Rectangle 46"/>
          <p:cNvSpPr/>
          <p:nvPr/>
        </p:nvSpPr>
        <p:spPr>
          <a:xfrm>
            <a:off x="3094919" y="2890916"/>
            <a:ext cx="1283680" cy="414994"/>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urier 10 Pitch" pitchFamily="49" charset="0"/>
              </a:rPr>
              <a:t>connect</a:t>
            </a:r>
            <a:endParaRPr lang="zh-CN" altLang="en-US" dirty="0">
              <a:latin typeface="Courier 10 Pitch" pitchFamily="49" charset="0"/>
            </a:endParaRPr>
          </a:p>
        </p:txBody>
      </p:sp>
      <p:sp>
        <p:nvSpPr>
          <p:cNvPr id="60" name="Rectangle 47"/>
          <p:cNvSpPr/>
          <p:nvPr/>
        </p:nvSpPr>
        <p:spPr>
          <a:xfrm>
            <a:off x="6579006" y="2293032"/>
            <a:ext cx="1256005" cy="309489"/>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urier 10 Pitch" pitchFamily="49" charset="0"/>
              </a:rPr>
              <a:t>bind</a:t>
            </a:r>
            <a:endParaRPr lang="zh-CN" altLang="en-US" dirty="0">
              <a:latin typeface="Courier 10 Pitch" pitchFamily="49" charset="0"/>
            </a:endParaRPr>
          </a:p>
        </p:txBody>
      </p:sp>
      <p:sp>
        <p:nvSpPr>
          <p:cNvPr id="63" name="Rectangle 48"/>
          <p:cNvSpPr/>
          <p:nvPr/>
        </p:nvSpPr>
        <p:spPr>
          <a:xfrm>
            <a:off x="6579007" y="2926075"/>
            <a:ext cx="1256005" cy="365763"/>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urier 10 Pitch" pitchFamily="49" charset="0"/>
              </a:rPr>
              <a:t>listen</a:t>
            </a:r>
            <a:endParaRPr lang="zh-CN" altLang="en-US" dirty="0">
              <a:latin typeface="Courier 10 Pitch" pitchFamily="49" charset="0"/>
            </a:endParaRPr>
          </a:p>
        </p:txBody>
      </p:sp>
      <p:sp>
        <p:nvSpPr>
          <p:cNvPr id="65" name="Rectangle 49"/>
          <p:cNvSpPr/>
          <p:nvPr/>
        </p:nvSpPr>
        <p:spPr>
          <a:xfrm>
            <a:off x="6579006" y="3708417"/>
            <a:ext cx="1256005" cy="452896"/>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urier 10 Pitch" pitchFamily="49" charset="0"/>
              </a:rPr>
              <a:t>accept</a:t>
            </a:r>
            <a:endParaRPr lang="zh-CN" altLang="en-US" dirty="0">
              <a:latin typeface="Courier 10 Pitch" pitchFamily="49" charset="0"/>
            </a:endParaRPr>
          </a:p>
        </p:txBody>
      </p:sp>
      <p:sp>
        <p:nvSpPr>
          <p:cNvPr id="66" name="Rectangle 50"/>
          <p:cNvSpPr/>
          <p:nvPr/>
        </p:nvSpPr>
        <p:spPr>
          <a:xfrm>
            <a:off x="2532199" y="4541148"/>
            <a:ext cx="1323163" cy="409417"/>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urier 10 Pitch" pitchFamily="49" charset="0"/>
              </a:rPr>
              <a:t>write</a:t>
            </a:r>
            <a:endParaRPr lang="zh-CN" altLang="en-US" dirty="0">
              <a:latin typeface="Courier 10 Pitch" pitchFamily="49" charset="0"/>
            </a:endParaRPr>
          </a:p>
        </p:txBody>
      </p:sp>
      <p:sp>
        <p:nvSpPr>
          <p:cNvPr id="67" name="Rectangle 51"/>
          <p:cNvSpPr/>
          <p:nvPr/>
        </p:nvSpPr>
        <p:spPr>
          <a:xfrm>
            <a:off x="3084372" y="3671673"/>
            <a:ext cx="1308295" cy="486877"/>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urier 10 Pitch" pitchFamily="49" charset="0"/>
              </a:rPr>
              <a:t>write</a:t>
            </a:r>
          </a:p>
          <a:p>
            <a:pPr algn="ctr"/>
            <a:r>
              <a:rPr lang="en-US" altLang="zh-CN" dirty="0">
                <a:latin typeface="Courier 10 Pitch" pitchFamily="49" charset="0"/>
              </a:rPr>
              <a:t>/read</a:t>
            </a:r>
            <a:endParaRPr lang="zh-CN" altLang="en-US" dirty="0">
              <a:latin typeface="Courier 10 Pitch" pitchFamily="49" charset="0"/>
            </a:endParaRPr>
          </a:p>
        </p:txBody>
      </p:sp>
      <p:sp>
        <p:nvSpPr>
          <p:cNvPr id="68" name="Rectangle 52"/>
          <p:cNvSpPr/>
          <p:nvPr/>
        </p:nvSpPr>
        <p:spPr>
          <a:xfrm>
            <a:off x="3392278" y="5420379"/>
            <a:ext cx="1298541" cy="419783"/>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urier 10 Pitch" pitchFamily="49" charset="0"/>
              </a:rPr>
              <a:t>close</a:t>
            </a:r>
            <a:endParaRPr lang="zh-CN" altLang="en-US" dirty="0">
              <a:latin typeface="Courier 10 Pitch" pitchFamily="49" charset="0"/>
            </a:endParaRPr>
          </a:p>
        </p:txBody>
      </p:sp>
      <p:sp>
        <p:nvSpPr>
          <p:cNvPr id="69" name="Rectangle 54"/>
          <p:cNvSpPr/>
          <p:nvPr/>
        </p:nvSpPr>
        <p:spPr>
          <a:xfrm>
            <a:off x="6579007" y="4468081"/>
            <a:ext cx="1256005" cy="478301"/>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urier 10 Pitch" pitchFamily="49" charset="0"/>
              </a:rPr>
              <a:t>read</a:t>
            </a:r>
          </a:p>
          <a:p>
            <a:pPr algn="ctr"/>
            <a:r>
              <a:rPr lang="en-US" altLang="zh-CN" dirty="0">
                <a:latin typeface="Courier 10 Pitch" pitchFamily="49" charset="0"/>
              </a:rPr>
              <a:t>/write</a:t>
            </a:r>
            <a:endParaRPr lang="zh-CN" altLang="en-US" dirty="0">
              <a:latin typeface="Courier 10 Pitch" pitchFamily="49" charset="0"/>
            </a:endParaRPr>
          </a:p>
        </p:txBody>
      </p:sp>
      <p:cxnSp>
        <p:nvCxnSpPr>
          <p:cNvPr id="70" name="Straight Arrow Connector 56"/>
          <p:cNvCxnSpPr>
            <a:stCxn id="56" idx="2"/>
            <a:endCxn id="59" idx="0"/>
          </p:cNvCxnSpPr>
          <p:nvPr/>
        </p:nvCxnSpPr>
        <p:spPr>
          <a:xfrm rot="16200000" flipH="1">
            <a:off x="3563551" y="2717708"/>
            <a:ext cx="344658" cy="17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60"/>
          <p:cNvCxnSpPr/>
          <p:nvPr/>
        </p:nvCxnSpPr>
        <p:spPr>
          <a:xfrm>
            <a:off x="3347860" y="4158550"/>
            <a:ext cx="0" cy="38259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2"/>
          <p:cNvCxnSpPr/>
          <p:nvPr/>
        </p:nvCxnSpPr>
        <p:spPr>
          <a:xfrm flipH="1" flipV="1">
            <a:off x="4387701" y="3992455"/>
            <a:ext cx="2196113" cy="77823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80"/>
          <p:cNvCxnSpPr>
            <a:endCxn id="69" idx="3"/>
          </p:cNvCxnSpPr>
          <p:nvPr/>
        </p:nvCxnSpPr>
        <p:spPr>
          <a:xfrm flipH="1">
            <a:off x="7835012" y="4707231"/>
            <a:ext cx="529268"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5" name="Elbow Connector 98"/>
          <p:cNvCxnSpPr/>
          <p:nvPr/>
        </p:nvCxnSpPr>
        <p:spPr>
          <a:xfrm rot="5400000" flipH="1" flipV="1">
            <a:off x="8103166" y="4967480"/>
            <a:ext cx="520496" cy="1"/>
          </a:xfrm>
          <a:prstGeom prst="bentConnector3">
            <a:avLst>
              <a:gd name="adj1" fmla="val 50000"/>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101"/>
          <p:cNvCxnSpPr>
            <a:endCxn id="67" idx="1"/>
          </p:cNvCxnSpPr>
          <p:nvPr/>
        </p:nvCxnSpPr>
        <p:spPr>
          <a:xfrm flipV="1">
            <a:off x="2238991" y="3915112"/>
            <a:ext cx="845381" cy="1306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121"/>
          <p:cNvCxnSpPr>
            <a:stCxn id="66" idx="1"/>
          </p:cNvCxnSpPr>
          <p:nvPr/>
        </p:nvCxnSpPr>
        <p:spPr>
          <a:xfrm rot="10800000" flipV="1">
            <a:off x="2227033" y="4745856"/>
            <a:ext cx="305166"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123"/>
          <p:cNvCxnSpPr/>
          <p:nvPr/>
        </p:nvCxnSpPr>
        <p:spPr>
          <a:xfrm flipH="1" flipV="1">
            <a:off x="2233390" y="3915112"/>
            <a:ext cx="5601" cy="82624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9" name="Rectangle 131"/>
          <p:cNvSpPr/>
          <p:nvPr/>
        </p:nvSpPr>
        <p:spPr>
          <a:xfrm>
            <a:off x="6564605" y="5739612"/>
            <a:ext cx="1298541" cy="419783"/>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ourier 10 Pitch" pitchFamily="49" charset="0"/>
              </a:rPr>
              <a:t>close</a:t>
            </a:r>
            <a:endParaRPr lang="zh-CN" altLang="en-US" dirty="0">
              <a:latin typeface="Courier 10 Pitch" pitchFamily="49" charset="0"/>
            </a:endParaRPr>
          </a:p>
        </p:txBody>
      </p:sp>
      <p:cxnSp>
        <p:nvCxnSpPr>
          <p:cNvPr id="80" name="Straight Arrow Connector 133"/>
          <p:cNvCxnSpPr>
            <a:stCxn id="69" idx="2"/>
            <a:endCxn id="79" idx="0"/>
          </p:cNvCxnSpPr>
          <p:nvPr/>
        </p:nvCxnSpPr>
        <p:spPr>
          <a:xfrm rot="16200000" flipH="1">
            <a:off x="6813828" y="5339564"/>
            <a:ext cx="793230" cy="686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135"/>
          <p:cNvCxnSpPr>
            <a:stCxn id="79" idx="3"/>
          </p:cNvCxnSpPr>
          <p:nvPr/>
        </p:nvCxnSpPr>
        <p:spPr>
          <a:xfrm flipV="1">
            <a:off x="7863146" y="5943956"/>
            <a:ext cx="839414" cy="554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137"/>
          <p:cNvCxnSpPr/>
          <p:nvPr/>
        </p:nvCxnSpPr>
        <p:spPr>
          <a:xfrm flipH="1" flipV="1">
            <a:off x="8696901" y="3933837"/>
            <a:ext cx="5659" cy="201566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139"/>
          <p:cNvCxnSpPr>
            <a:endCxn id="65" idx="3"/>
          </p:cNvCxnSpPr>
          <p:nvPr/>
        </p:nvCxnSpPr>
        <p:spPr>
          <a:xfrm flipH="1" flipV="1">
            <a:off x="7835011" y="3934865"/>
            <a:ext cx="860108" cy="647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141"/>
          <p:cNvCxnSpPr>
            <a:stCxn id="58" idx="2"/>
            <a:endCxn id="60" idx="0"/>
          </p:cNvCxnSpPr>
          <p:nvPr/>
        </p:nvCxnSpPr>
        <p:spPr>
          <a:xfrm rot="5400000">
            <a:off x="6995995" y="2082017"/>
            <a:ext cx="422029"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144"/>
          <p:cNvCxnSpPr>
            <a:stCxn id="60" idx="2"/>
          </p:cNvCxnSpPr>
          <p:nvPr/>
        </p:nvCxnSpPr>
        <p:spPr>
          <a:xfrm rot="16200000" flipH="1">
            <a:off x="7048665" y="2760864"/>
            <a:ext cx="323554" cy="686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146"/>
          <p:cNvCxnSpPr>
            <a:stCxn id="63" idx="2"/>
          </p:cNvCxnSpPr>
          <p:nvPr/>
        </p:nvCxnSpPr>
        <p:spPr>
          <a:xfrm rot="5400000">
            <a:off x="6998324" y="3499730"/>
            <a:ext cx="416578" cy="79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149"/>
          <p:cNvCxnSpPr>
            <a:stCxn id="59" idx="2"/>
          </p:cNvCxnSpPr>
          <p:nvPr/>
        </p:nvCxnSpPr>
        <p:spPr>
          <a:xfrm rot="5400000">
            <a:off x="3552999" y="3487912"/>
            <a:ext cx="365763" cy="175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89" name="TextBox 150"/>
          <p:cNvSpPr txBox="1"/>
          <p:nvPr/>
        </p:nvSpPr>
        <p:spPr>
          <a:xfrm>
            <a:off x="1307508" y="3866569"/>
            <a:ext cx="876951" cy="923330"/>
          </a:xfrm>
          <a:prstGeom prst="rect">
            <a:avLst/>
          </a:prstGeom>
          <a:noFill/>
        </p:spPr>
        <p:txBody>
          <a:bodyPr wrap="square" rtlCol="0">
            <a:spAutoFit/>
          </a:bodyPr>
          <a:lstStyle/>
          <a:p>
            <a:r>
              <a:rPr lang="zh-CN" altLang="en-US" dirty="0"/>
              <a:t>同时输出至标准输出</a:t>
            </a:r>
          </a:p>
        </p:txBody>
      </p:sp>
      <p:sp>
        <p:nvSpPr>
          <p:cNvPr id="90" name="TextBox 152"/>
          <p:cNvSpPr txBox="1"/>
          <p:nvPr/>
        </p:nvSpPr>
        <p:spPr>
          <a:xfrm>
            <a:off x="8695119" y="4314696"/>
            <a:ext cx="1107388" cy="1200329"/>
          </a:xfrm>
          <a:prstGeom prst="rect">
            <a:avLst/>
          </a:prstGeom>
          <a:noFill/>
        </p:spPr>
        <p:txBody>
          <a:bodyPr wrap="square" rtlCol="0">
            <a:spAutoFit/>
          </a:bodyPr>
          <a:lstStyle/>
          <a:p>
            <a:r>
              <a:rPr lang="zh-CN" altLang="en-US" dirty="0"/>
              <a:t>结束服务，继续为下个客户端服务</a:t>
            </a:r>
            <a:endParaRPr lang="en-US" altLang="zh-CN" dirty="0"/>
          </a:p>
        </p:txBody>
      </p:sp>
      <p:sp>
        <p:nvSpPr>
          <p:cNvPr id="91" name="TextBox 153"/>
          <p:cNvSpPr txBox="1"/>
          <p:nvPr/>
        </p:nvSpPr>
        <p:spPr>
          <a:xfrm>
            <a:off x="7834219" y="3561115"/>
            <a:ext cx="1333377" cy="369332"/>
          </a:xfrm>
          <a:prstGeom prst="rect">
            <a:avLst/>
          </a:prstGeom>
          <a:noFill/>
        </p:spPr>
        <p:txBody>
          <a:bodyPr wrap="square" rtlCol="0">
            <a:spAutoFit/>
          </a:bodyPr>
          <a:lstStyle/>
          <a:p>
            <a:r>
              <a:rPr lang="en-US" altLang="zh-CN" dirty="0"/>
              <a:t>while(true)</a:t>
            </a:r>
            <a:endParaRPr lang="zh-CN" altLang="en-US" dirty="0"/>
          </a:p>
        </p:txBody>
      </p:sp>
      <p:sp>
        <p:nvSpPr>
          <p:cNvPr id="92" name="TextBox 156"/>
          <p:cNvSpPr txBox="1"/>
          <p:nvPr/>
        </p:nvSpPr>
        <p:spPr>
          <a:xfrm>
            <a:off x="2207209" y="2151564"/>
            <a:ext cx="877163" cy="369332"/>
          </a:xfrm>
          <a:prstGeom prst="rect">
            <a:avLst/>
          </a:prstGeom>
          <a:noFill/>
        </p:spPr>
        <p:txBody>
          <a:bodyPr wrap="none" rtlCol="0">
            <a:spAutoFit/>
          </a:bodyPr>
          <a:lstStyle/>
          <a:p>
            <a:r>
              <a:rPr lang="zh-CN" altLang="en-US" dirty="0"/>
              <a:t>客户端</a:t>
            </a:r>
          </a:p>
        </p:txBody>
      </p:sp>
      <p:sp>
        <p:nvSpPr>
          <p:cNvPr id="93" name="TextBox 157"/>
          <p:cNvSpPr txBox="1"/>
          <p:nvPr/>
        </p:nvSpPr>
        <p:spPr>
          <a:xfrm>
            <a:off x="7826483" y="1535611"/>
            <a:ext cx="877163" cy="369332"/>
          </a:xfrm>
          <a:prstGeom prst="rect">
            <a:avLst/>
          </a:prstGeom>
          <a:noFill/>
        </p:spPr>
        <p:txBody>
          <a:bodyPr wrap="none" rtlCol="0">
            <a:spAutoFit/>
          </a:bodyPr>
          <a:lstStyle/>
          <a:p>
            <a:r>
              <a:rPr lang="zh-CN" altLang="en-US" dirty="0"/>
              <a:t>服务端</a:t>
            </a:r>
          </a:p>
        </p:txBody>
      </p:sp>
      <p:sp>
        <p:nvSpPr>
          <p:cNvPr id="94" name="TextBox 158"/>
          <p:cNvSpPr txBox="1"/>
          <p:nvPr/>
        </p:nvSpPr>
        <p:spPr>
          <a:xfrm>
            <a:off x="6699345" y="5228522"/>
            <a:ext cx="551369" cy="369332"/>
          </a:xfrm>
          <a:prstGeom prst="rect">
            <a:avLst/>
          </a:prstGeom>
          <a:noFill/>
        </p:spPr>
        <p:txBody>
          <a:bodyPr wrap="none" rtlCol="0">
            <a:spAutoFit/>
          </a:bodyPr>
          <a:lstStyle/>
          <a:p>
            <a:r>
              <a:rPr lang="en-US" altLang="zh-CN" dirty="0"/>
              <a:t>EOF</a:t>
            </a:r>
            <a:endParaRPr lang="zh-CN" altLang="en-US" dirty="0"/>
          </a:p>
        </p:txBody>
      </p:sp>
      <p:sp>
        <p:nvSpPr>
          <p:cNvPr id="95" name="TextBox 166"/>
          <p:cNvSpPr txBox="1"/>
          <p:nvPr/>
        </p:nvSpPr>
        <p:spPr>
          <a:xfrm>
            <a:off x="4040755" y="4580694"/>
            <a:ext cx="609654" cy="646331"/>
          </a:xfrm>
          <a:prstGeom prst="rect">
            <a:avLst/>
          </a:prstGeom>
          <a:noFill/>
        </p:spPr>
        <p:txBody>
          <a:bodyPr wrap="none" rtlCol="0">
            <a:spAutoFit/>
          </a:bodyPr>
          <a:lstStyle/>
          <a:p>
            <a:r>
              <a:rPr lang="en-US" altLang="zh-CN" dirty="0"/>
              <a:t>read</a:t>
            </a:r>
          </a:p>
          <a:p>
            <a:r>
              <a:rPr lang="en-US" altLang="zh-CN" dirty="0"/>
              <a:t>EOF</a:t>
            </a:r>
            <a:endParaRPr lang="zh-CN" altLang="en-US" dirty="0"/>
          </a:p>
        </p:txBody>
      </p:sp>
      <p:cxnSp>
        <p:nvCxnSpPr>
          <p:cNvPr id="96" name="Straight Arrow Connector 172"/>
          <p:cNvCxnSpPr/>
          <p:nvPr/>
        </p:nvCxnSpPr>
        <p:spPr>
          <a:xfrm>
            <a:off x="4036429" y="4158550"/>
            <a:ext cx="3532" cy="126182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184"/>
          <p:cNvCxnSpPr/>
          <p:nvPr/>
        </p:nvCxnSpPr>
        <p:spPr>
          <a:xfrm>
            <a:off x="4387701" y="3809403"/>
            <a:ext cx="2190512" cy="7792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61"/>
          <p:cNvCxnSpPr/>
          <p:nvPr/>
        </p:nvCxnSpPr>
        <p:spPr>
          <a:xfrm rot="5400000">
            <a:off x="7441118" y="5080021"/>
            <a:ext cx="295414"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63"/>
          <p:cNvCxnSpPr>
            <a:stCxn id="65" idx="2"/>
            <a:endCxn id="69" idx="0"/>
          </p:cNvCxnSpPr>
          <p:nvPr/>
        </p:nvCxnSpPr>
        <p:spPr>
          <a:xfrm rot="16200000" flipH="1">
            <a:off x="7053625" y="4314696"/>
            <a:ext cx="306768"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1"/>
          <p:cNvCxnSpPr/>
          <p:nvPr/>
        </p:nvCxnSpPr>
        <p:spPr>
          <a:xfrm>
            <a:off x="7588031" y="5227729"/>
            <a:ext cx="79185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9461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TCP</a:t>
            </a:r>
            <a:r>
              <a:rPr lang="zh-CN" altLang="en-US" dirty="0"/>
              <a:t>回音服务端代码：</a:t>
            </a:r>
            <a:r>
              <a:rPr lang="en-US" altLang="zh-CN" dirty="0"/>
              <a:t>main</a:t>
            </a:r>
            <a:endParaRPr lang="zh-CN" altLang="en-US" dirty="0"/>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36</a:t>
            </a:fld>
            <a:endParaRPr kumimoji="1" lang="zh-CN" altLang="en-US" dirty="0"/>
          </a:p>
        </p:txBody>
      </p:sp>
      <p:sp>
        <p:nvSpPr>
          <p:cNvPr id="5" name="Rectangle 4"/>
          <p:cNvSpPr/>
          <p:nvPr/>
        </p:nvSpPr>
        <p:spPr>
          <a:xfrm>
            <a:off x="963637" y="1297358"/>
            <a:ext cx="10768818" cy="5355312"/>
          </a:xfrm>
          <a:prstGeom prst="rect">
            <a:avLst/>
          </a:prstGeom>
        </p:spPr>
        <p:txBody>
          <a:bodyPr wrap="square">
            <a:spAutoFit/>
          </a:bodyPr>
          <a:lstStyle/>
          <a:p>
            <a:r>
              <a:rPr lang="en-US" sz="1600" dirty="0">
                <a:latin typeface="Courier 10 Pitch" pitchFamily="49" charset="0"/>
              </a:rPr>
              <a:t>1</a:t>
            </a:r>
            <a:r>
              <a:rPr lang="en-US" dirty="0">
                <a:solidFill>
                  <a:srgbClr val="00B0F0"/>
                </a:solidFill>
                <a:latin typeface="Courier 10 Pitch" pitchFamily="49" charset="0"/>
              </a:rPr>
              <a:t> </a:t>
            </a:r>
            <a:r>
              <a:rPr lang="en-US" dirty="0" err="1">
                <a:solidFill>
                  <a:schemeClr val="accent1"/>
                </a:solidFill>
                <a:latin typeface="Courier 10 Pitch" pitchFamily="49" charset="0"/>
              </a:rPr>
              <a:t>int</a:t>
            </a:r>
            <a:r>
              <a:rPr lang="en-US" dirty="0">
                <a:latin typeface="Courier 10 Pitch" pitchFamily="49" charset="0"/>
              </a:rPr>
              <a:t> main(</a:t>
            </a:r>
            <a:r>
              <a:rPr lang="en-US" dirty="0" err="1">
                <a:solidFill>
                  <a:schemeClr val="accent1"/>
                </a:solidFill>
                <a:latin typeface="Courier 10 Pitch" pitchFamily="49" charset="0"/>
              </a:rPr>
              <a:t>int</a:t>
            </a:r>
            <a:r>
              <a:rPr lang="en-US" dirty="0">
                <a:latin typeface="Courier 10 Pitch" pitchFamily="49" charset="0"/>
              </a:rPr>
              <a:t> </a:t>
            </a:r>
            <a:r>
              <a:rPr lang="en-US" dirty="0" err="1">
                <a:latin typeface="Courier 10 Pitch" pitchFamily="49" charset="0"/>
              </a:rPr>
              <a:t>argc</a:t>
            </a:r>
            <a:r>
              <a:rPr lang="en-US" dirty="0">
                <a:latin typeface="Courier 10 Pitch" pitchFamily="49" charset="0"/>
              </a:rPr>
              <a:t>, </a:t>
            </a:r>
            <a:r>
              <a:rPr lang="en-US" dirty="0">
                <a:solidFill>
                  <a:schemeClr val="accent1"/>
                </a:solidFill>
                <a:latin typeface="Courier 10 Pitch" pitchFamily="49" charset="0"/>
              </a:rPr>
              <a:t>char</a:t>
            </a:r>
            <a:r>
              <a:rPr lang="en-US" dirty="0">
                <a:latin typeface="Courier 10 Pitch" pitchFamily="49" charset="0"/>
              </a:rPr>
              <a:t> **</a:t>
            </a:r>
            <a:r>
              <a:rPr lang="en-US" dirty="0" err="1">
                <a:latin typeface="Courier 10 Pitch" pitchFamily="49" charset="0"/>
              </a:rPr>
              <a:t>argv</a:t>
            </a:r>
            <a:r>
              <a:rPr lang="en-US" dirty="0">
                <a:latin typeface="Courier 10 Pitch" pitchFamily="49" charset="0"/>
              </a:rPr>
              <a:t>){</a:t>
            </a:r>
          </a:p>
          <a:p>
            <a:r>
              <a:rPr lang="en-US" sz="1600" dirty="0">
                <a:latin typeface="Courier 10 Pitch" pitchFamily="49" charset="0"/>
              </a:rPr>
              <a:t>2</a:t>
            </a:r>
            <a:r>
              <a:rPr lang="en-US" dirty="0">
                <a:latin typeface="Courier 10 Pitch" pitchFamily="49" charset="0"/>
              </a:rPr>
              <a:t>    </a:t>
            </a:r>
            <a:r>
              <a:rPr lang="en-US" dirty="0" err="1">
                <a:solidFill>
                  <a:schemeClr val="accent1"/>
                </a:solidFill>
                <a:latin typeface="Courier 10 Pitch" pitchFamily="49" charset="0"/>
              </a:rPr>
              <a:t>int</a:t>
            </a:r>
            <a:r>
              <a:rPr lang="en-US" dirty="0">
                <a:latin typeface="Courier 10 Pitch" pitchFamily="49" charset="0"/>
              </a:rPr>
              <a:t> </a:t>
            </a:r>
            <a:r>
              <a:rPr lang="en-US" dirty="0" err="1">
                <a:latin typeface="Courier 10 Pitch" pitchFamily="49" charset="0"/>
              </a:rPr>
              <a:t>listenfd</a:t>
            </a:r>
            <a:r>
              <a:rPr lang="en-US" dirty="0">
                <a:latin typeface="Courier 10 Pitch" pitchFamily="49" charset="0"/>
              </a:rPr>
              <a:t>, </a:t>
            </a:r>
            <a:r>
              <a:rPr lang="en-US" dirty="0" err="1">
                <a:latin typeface="Courier 10 Pitch" pitchFamily="49" charset="0"/>
              </a:rPr>
              <a:t>connfd</a:t>
            </a:r>
            <a:r>
              <a:rPr lang="en-US" dirty="0">
                <a:latin typeface="Courier 10 Pitch" pitchFamily="49" charset="0"/>
              </a:rPr>
              <a:t>;</a:t>
            </a:r>
          </a:p>
          <a:p>
            <a:r>
              <a:rPr lang="en-US" sz="1600" dirty="0">
                <a:latin typeface="Courier 10 Pitch" pitchFamily="49" charset="0"/>
              </a:rPr>
              <a:t>3</a:t>
            </a:r>
            <a:r>
              <a:rPr lang="en-US" dirty="0">
                <a:latin typeface="Courier 10 Pitch" pitchFamily="49" charset="0"/>
              </a:rPr>
              <a:t>    </a:t>
            </a:r>
            <a:r>
              <a:rPr lang="en-US" dirty="0" err="1">
                <a:solidFill>
                  <a:schemeClr val="accent1"/>
                </a:solidFill>
                <a:latin typeface="Courier 10 Pitch" pitchFamily="49" charset="0"/>
              </a:rPr>
              <a:t>socklen_t</a:t>
            </a:r>
            <a:r>
              <a:rPr lang="en-US" dirty="0">
                <a:solidFill>
                  <a:schemeClr val="accent1"/>
                </a:solidFill>
                <a:latin typeface="Courier 10 Pitch" pitchFamily="49" charset="0"/>
              </a:rPr>
              <a:t> </a:t>
            </a:r>
            <a:r>
              <a:rPr lang="en-US" dirty="0" err="1">
                <a:latin typeface="Courier 10 Pitch" pitchFamily="49" charset="0"/>
              </a:rPr>
              <a:t>clilen</a:t>
            </a:r>
            <a:r>
              <a:rPr lang="en-US" dirty="0">
                <a:latin typeface="Courier 10 Pitch" pitchFamily="49" charset="0"/>
              </a:rPr>
              <a:t>;</a:t>
            </a:r>
          </a:p>
          <a:p>
            <a:r>
              <a:rPr lang="en-US" sz="1600" dirty="0">
                <a:latin typeface="Courier 10 Pitch" pitchFamily="49" charset="0"/>
              </a:rPr>
              <a:t>4</a:t>
            </a:r>
            <a:r>
              <a:rPr lang="en-US" dirty="0">
                <a:latin typeface="Courier 10 Pitch" pitchFamily="49" charset="0"/>
              </a:rPr>
              <a:t>    </a:t>
            </a:r>
            <a:r>
              <a:rPr lang="en-US" dirty="0" err="1">
                <a:solidFill>
                  <a:schemeClr val="accent1"/>
                </a:solidFill>
                <a:latin typeface="Courier 10 Pitch" pitchFamily="49" charset="0"/>
              </a:rPr>
              <a:t>struct</a:t>
            </a:r>
            <a:r>
              <a:rPr lang="en-US" dirty="0">
                <a:solidFill>
                  <a:schemeClr val="accent1"/>
                </a:solidFill>
                <a:latin typeface="Courier 10 Pitch" pitchFamily="49" charset="0"/>
              </a:rPr>
              <a:t> </a:t>
            </a:r>
            <a:r>
              <a:rPr lang="en-US" dirty="0" err="1">
                <a:solidFill>
                  <a:schemeClr val="accent1"/>
                </a:solidFill>
                <a:latin typeface="Courier 10 Pitch" pitchFamily="49" charset="0"/>
              </a:rPr>
              <a:t>sockaddr_in</a:t>
            </a:r>
            <a:r>
              <a:rPr lang="en-US" dirty="0">
                <a:latin typeface="Courier 10 Pitch" pitchFamily="49" charset="0"/>
              </a:rPr>
              <a:t> </a:t>
            </a:r>
            <a:r>
              <a:rPr lang="en-US" dirty="0" err="1">
                <a:latin typeface="Courier 10 Pitch" pitchFamily="49" charset="0"/>
              </a:rPr>
              <a:t>cliaddr</a:t>
            </a:r>
            <a:r>
              <a:rPr lang="en-US" dirty="0">
                <a:latin typeface="Courier 10 Pitch" pitchFamily="49" charset="0"/>
              </a:rPr>
              <a:t>, </a:t>
            </a:r>
            <a:r>
              <a:rPr lang="en-US" dirty="0" err="1">
                <a:latin typeface="Courier 10 Pitch" pitchFamily="49" charset="0"/>
              </a:rPr>
              <a:t>servaddr</a:t>
            </a:r>
            <a:r>
              <a:rPr lang="en-US" dirty="0">
                <a:latin typeface="Courier 10 Pitch" pitchFamily="49" charset="0"/>
              </a:rPr>
              <a:t>;</a:t>
            </a:r>
          </a:p>
          <a:p>
            <a:r>
              <a:rPr lang="en-US" sz="1600" dirty="0">
                <a:latin typeface="Courier 10 Pitch" pitchFamily="49" charset="0"/>
              </a:rPr>
              <a:t>5</a:t>
            </a:r>
            <a:r>
              <a:rPr lang="en-US" dirty="0">
                <a:latin typeface="Courier 10 Pitch" pitchFamily="49" charset="0"/>
              </a:rPr>
              <a:t>    </a:t>
            </a:r>
          </a:p>
          <a:p>
            <a:r>
              <a:rPr lang="en-US" sz="1600" dirty="0">
                <a:latin typeface="Courier 10 Pitch" pitchFamily="49" charset="0"/>
              </a:rPr>
              <a:t>6</a:t>
            </a:r>
            <a:r>
              <a:rPr lang="en-US" dirty="0">
                <a:latin typeface="Courier 10 Pitch" pitchFamily="49" charset="0"/>
              </a:rPr>
              <a:t>    </a:t>
            </a:r>
            <a:r>
              <a:rPr lang="en-US" dirty="0" err="1">
                <a:latin typeface="Courier 10 Pitch" pitchFamily="49" charset="0"/>
              </a:rPr>
              <a:t>listenfd</a:t>
            </a:r>
            <a:r>
              <a:rPr lang="en-US" dirty="0">
                <a:latin typeface="Courier 10 Pitch" pitchFamily="49" charset="0"/>
              </a:rPr>
              <a:t> = </a:t>
            </a:r>
            <a:r>
              <a:rPr lang="en-US" altLang="zh-CN" dirty="0">
                <a:latin typeface="Courier 10 Pitch" pitchFamily="49" charset="0"/>
              </a:rPr>
              <a:t>s</a:t>
            </a:r>
            <a:r>
              <a:rPr lang="en-US" dirty="0">
                <a:latin typeface="Courier 10 Pitch" pitchFamily="49" charset="0"/>
              </a:rPr>
              <a:t>ocket(AF_INET, SOCK_STREAM, 0);</a:t>
            </a:r>
          </a:p>
          <a:p>
            <a:r>
              <a:rPr lang="en-US" sz="1600" dirty="0">
                <a:latin typeface="Courier 10 Pitch" pitchFamily="49" charset="0"/>
              </a:rPr>
              <a:t>7</a:t>
            </a:r>
            <a:r>
              <a:rPr lang="en-US" dirty="0">
                <a:latin typeface="Courier 10 Pitch" pitchFamily="49" charset="0"/>
              </a:rPr>
              <a:t>    </a:t>
            </a:r>
            <a:r>
              <a:rPr lang="en-US" dirty="0" err="1">
                <a:latin typeface="Courier 10 Pitch" pitchFamily="49" charset="0"/>
              </a:rPr>
              <a:t>bzero</a:t>
            </a:r>
            <a:r>
              <a:rPr lang="en-US" dirty="0">
                <a:latin typeface="Courier 10 Pitch" pitchFamily="49" charset="0"/>
              </a:rPr>
              <a:t>(&amp;</a:t>
            </a:r>
            <a:r>
              <a:rPr lang="en-US" dirty="0" err="1">
                <a:latin typeface="Courier 10 Pitch" pitchFamily="49" charset="0"/>
              </a:rPr>
              <a:t>servaddr</a:t>
            </a:r>
            <a:r>
              <a:rPr lang="en-US" dirty="0">
                <a:latin typeface="Courier 10 Pitch" pitchFamily="49" charset="0"/>
              </a:rPr>
              <a:t>, </a:t>
            </a:r>
            <a:r>
              <a:rPr lang="en-US" dirty="0" err="1">
                <a:latin typeface="Courier 10 Pitch" pitchFamily="49" charset="0"/>
              </a:rPr>
              <a:t>sizeof</a:t>
            </a:r>
            <a:r>
              <a:rPr lang="en-US" dirty="0">
                <a:latin typeface="Courier 10 Pitch" pitchFamily="49" charset="0"/>
              </a:rPr>
              <a:t>(</a:t>
            </a:r>
            <a:r>
              <a:rPr lang="en-US" dirty="0" err="1">
                <a:latin typeface="Courier 10 Pitch" pitchFamily="49" charset="0"/>
              </a:rPr>
              <a:t>servaddr</a:t>
            </a:r>
            <a:r>
              <a:rPr lang="en-US" dirty="0">
                <a:latin typeface="Courier 10 Pitch" pitchFamily="49" charset="0"/>
              </a:rPr>
              <a:t>));</a:t>
            </a:r>
          </a:p>
          <a:p>
            <a:r>
              <a:rPr lang="en-US" sz="1600" dirty="0">
                <a:latin typeface="Courier 10 Pitch" pitchFamily="49" charset="0"/>
              </a:rPr>
              <a:t>8</a:t>
            </a:r>
            <a:r>
              <a:rPr lang="en-US" dirty="0">
                <a:latin typeface="Courier 10 Pitch" pitchFamily="49" charset="0"/>
              </a:rPr>
              <a:t>    </a:t>
            </a:r>
            <a:r>
              <a:rPr lang="en-US" dirty="0" err="1">
                <a:latin typeface="Courier 10 Pitch" pitchFamily="49" charset="0"/>
              </a:rPr>
              <a:t>servaddr.sin_family</a:t>
            </a:r>
            <a:r>
              <a:rPr lang="en-US" dirty="0">
                <a:latin typeface="Courier 10 Pitch" pitchFamily="49" charset="0"/>
              </a:rPr>
              <a:t> = AF_INET;</a:t>
            </a:r>
          </a:p>
          <a:p>
            <a:r>
              <a:rPr lang="en-US" sz="1600" dirty="0">
                <a:latin typeface="Courier 10 Pitch" pitchFamily="49" charset="0"/>
              </a:rPr>
              <a:t>9</a:t>
            </a:r>
            <a:r>
              <a:rPr lang="en-US" dirty="0">
                <a:latin typeface="Courier 10 Pitch" pitchFamily="49" charset="0"/>
              </a:rPr>
              <a:t>    </a:t>
            </a:r>
            <a:r>
              <a:rPr lang="en-US" dirty="0" err="1">
                <a:latin typeface="Courier 10 Pitch" pitchFamily="49" charset="0"/>
              </a:rPr>
              <a:t>servaddr.sin_addr.s_addr</a:t>
            </a:r>
            <a:r>
              <a:rPr lang="en-US" dirty="0">
                <a:latin typeface="Courier 10 Pitch" pitchFamily="49" charset="0"/>
              </a:rPr>
              <a:t> = </a:t>
            </a:r>
            <a:r>
              <a:rPr lang="en-US" dirty="0" err="1">
                <a:latin typeface="Courier 10 Pitch" pitchFamily="49" charset="0"/>
              </a:rPr>
              <a:t>htonl</a:t>
            </a:r>
            <a:r>
              <a:rPr lang="en-US" dirty="0">
                <a:latin typeface="Courier 10 Pitch" pitchFamily="49" charset="0"/>
              </a:rPr>
              <a:t>(INADDR_ANY);</a:t>
            </a:r>
          </a:p>
          <a:p>
            <a:r>
              <a:rPr lang="en-US" sz="1600" dirty="0">
                <a:latin typeface="Courier 10 Pitch" pitchFamily="49" charset="0"/>
              </a:rPr>
              <a:t>10</a:t>
            </a:r>
            <a:r>
              <a:rPr lang="en-US" dirty="0">
                <a:latin typeface="Courier 10 Pitch" pitchFamily="49" charset="0"/>
              </a:rPr>
              <a:t>   </a:t>
            </a:r>
            <a:r>
              <a:rPr lang="en-US" dirty="0" err="1">
                <a:latin typeface="Courier 10 Pitch" pitchFamily="49" charset="0"/>
              </a:rPr>
              <a:t>servaddr.sin_port</a:t>
            </a:r>
            <a:r>
              <a:rPr lang="en-US" dirty="0">
                <a:latin typeface="Courier 10 Pitch" pitchFamily="49" charset="0"/>
              </a:rPr>
              <a:t> = </a:t>
            </a:r>
            <a:r>
              <a:rPr lang="en-US" dirty="0" err="1">
                <a:latin typeface="Courier 10 Pitch" pitchFamily="49" charset="0"/>
              </a:rPr>
              <a:t>htons</a:t>
            </a:r>
            <a:r>
              <a:rPr lang="en-US" dirty="0">
                <a:latin typeface="Courier 10 Pitch" pitchFamily="49" charset="0"/>
              </a:rPr>
              <a:t>(SERV_PORT);</a:t>
            </a:r>
          </a:p>
          <a:p>
            <a:r>
              <a:rPr lang="en-US" sz="1600" dirty="0">
                <a:latin typeface="Courier 10 Pitch" pitchFamily="49" charset="0"/>
              </a:rPr>
              <a:t>11</a:t>
            </a:r>
            <a:r>
              <a:rPr lang="en-US" dirty="0">
                <a:latin typeface="Courier 10 Pitch" pitchFamily="49" charset="0"/>
              </a:rPr>
              <a:t>   bind(</a:t>
            </a:r>
            <a:r>
              <a:rPr lang="en-US" dirty="0" err="1">
                <a:latin typeface="Courier 10 Pitch" pitchFamily="49" charset="0"/>
              </a:rPr>
              <a:t>listenfd</a:t>
            </a:r>
            <a:r>
              <a:rPr lang="en-US" dirty="0">
                <a:latin typeface="Courier 10 Pitch" pitchFamily="49" charset="0"/>
              </a:rPr>
              <a:t>, (</a:t>
            </a:r>
            <a:r>
              <a:rPr lang="en-US" dirty="0" err="1">
                <a:solidFill>
                  <a:schemeClr val="accent1"/>
                </a:solidFill>
                <a:latin typeface="Courier 10 Pitch" pitchFamily="49" charset="0"/>
              </a:rPr>
              <a:t>struct</a:t>
            </a:r>
            <a:r>
              <a:rPr lang="en-US" dirty="0">
                <a:solidFill>
                  <a:schemeClr val="accent1"/>
                </a:solidFill>
                <a:latin typeface="Courier 10 Pitch" pitchFamily="49" charset="0"/>
              </a:rPr>
              <a:t> </a:t>
            </a:r>
            <a:r>
              <a:rPr lang="en-US" dirty="0" err="1">
                <a:solidFill>
                  <a:schemeClr val="accent1"/>
                </a:solidFill>
                <a:latin typeface="Courier 10 Pitch" pitchFamily="49" charset="0"/>
              </a:rPr>
              <a:t>sockaddr</a:t>
            </a:r>
            <a:r>
              <a:rPr lang="en-US" dirty="0">
                <a:solidFill>
                  <a:schemeClr val="accent1"/>
                </a:solidFill>
                <a:latin typeface="Courier 10 Pitch" pitchFamily="49" charset="0"/>
              </a:rPr>
              <a:t> </a:t>
            </a:r>
            <a:r>
              <a:rPr lang="en-US" dirty="0">
                <a:latin typeface="Courier 10 Pitch" pitchFamily="49" charset="0"/>
              </a:rPr>
              <a:t>*) &amp;</a:t>
            </a:r>
            <a:r>
              <a:rPr lang="en-US" dirty="0" err="1">
                <a:latin typeface="Courier 10 Pitch" pitchFamily="49" charset="0"/>
              </a:rPr>
              <a:t>servaddr</a:t>
            </a:r>
            <a:r>
              <a:rPr lang="en-US" dirty="0">
                <a:latin typeface="Courier 10 Pitch" pitchFamily="49" charset="0"/>
              </a:rPr>
              <a:t>, </a:t>
            </a:r>
            <a:r>
              <a:rPr lang="en-US" dirty="0" err="1">
                <a:solidFill>
                  <a:schemeClr val="accent1"/>
                </a:solidFill>
                <a:latin typeface="Courier 10 Pitch" pitchFamily="49" charset="0"/>
              </a:rPr>
              <a:t>sizeof</a:t>
            </a:r>
            <a:r>
              <a:rPr lang="en-US" dirty="0">
                <a:latin typeface="Courier 10 Pitch" pitchFamily="49" charset="0"/>
              </a:rPr>
              <a:t>(</a:t>
            </a:r>
            <a:r>
              <a:rPr lang="en-US" dirty="0" err="1">
                <a:latin typeface="Courier 10 Pitch" pitchFamily="49" charset="0"/>
              </a:rPr>
              <a:t>servaddr</a:t>
            </a:r>
            <a:r>
              <a:rPr lang="en-US" dirty="0">
                <a:latin typeface="Courier 10 Pitch" pitchFamily="49" charset="0"/>
              </a:rPr>
              <a:t>));</a:t>
            </a:r>
          </a:p>
          <a:p>
            <a:r>
              <a:rPr lang="en-US" sz="1600" dirty="0">
                <a:latin typeface="Courier 10 Pitch" pitchFamily="49" charset="0"/>
              </a:rPr>
              <a:t>12</a:t>
            </a:r>
            <a:r>
              <a:rPr lang="en-US" dirty="0">
                <a:latin typeface="Courier 10 Pitch" pitchFamily="49" charset="0"/>
              </a:rPr>
              <a:t>   listen(</a:t>
            </a:r>
            <a:r>
              <a:rPr lang="en-US" dirty="0" err="1">
                <a:latin typeface="Courier 10 Pitch" pitchFamily="49" charset="0"/>
              </a:rPr>
              <a:t>listenfd</a:t>
            </a:r>
            <a:r>
              <a:rPr lang="en-US" dirty="0">
                <a:latin typeface="Courier 10 Pitch" pitchFamily="49" charset="0"/>
              </a:rPr>
              <a:t>, LISTENQ);</a:t>
            </a:r>
          </a:p>
          <a:p>
            <a:r>
              <a:rPr lang="en-US" sz="1600" dirty="0">
                <a:latin typeface="Courier 10 Pitch" pitchFamily="49" charset="0"/>
              </a:rPr>
              <a:t>13</a:t>
            </a:r>
            <a:r>
              <a:rPr lang="en-US" dirty="0">
                <a:latin typeface="Courier 10 Pitch" pitchFamily="49" charset="0"/>
              </a:rPr>
              <a:t>    </a:t>
            </a:r>
          </a:p>
          <a:p>
            <a:r>
              <a:rPr lang="en-US" sz="1600" dirty="0">
                <a:latin typeface="Courier 10 Pitch" pitchFamily="49" charset="0"/>
              </a:rPr>
              <a:t>14</a:t>
            </a:r>
            <a:r>
              <a:rPr lang="en-US" dirty="0">
                <a:solidFill>
                  <a:srgbClr val="00B0F0"/>
                </a:solidFill>
                <a:latin typeface="Courier 10 Pitch" pitchFamily="49" charset="0"/>
              </a:rPr>
              <a:t>   </a:t>
            </a:r>
            <a:r>
              <a:rPr lang="en-US" dirty="0">
                <a:solidFill>
                  <a:schemeClr val="accent1"/>
                </a:solidFill>
                <a:latin typeface="Courier 10 Pitch" pitchFamily="49" charset="0"/>
              </a:rPr>
              <a:t>for</a:t>
            </a:r>
            <a:r>
              <a:rPr lang="en-US" dirty="0">
                <a:latin typeface="Courier 10 Pitch" pitchFamily="49" charset="0"/>
              </a:rPr>
              <a:t> ( ; ; ) {</a:t>
            </a:r>
          </a:p>
          <a:p>
            <a:r>
              <a:rPr lang="en-US" sz="1600" dirty="0">
                <a:latin typeface="Courier 10 Pitch" pitchFamily="49" charset="0"/>
              </a:rPr>
              <a:t>15</a:t>
            </a:r>
            <a:r>
              <a:rPr lang="en-US" dirty="0">
                <a:latin typeface="Courier 10 Pitch" pitchFamily="49" charset="0"/>
              </a:rPr>
              <a:t>      </a:t>
            </a:r>
            <a:r>
              <a:rPr lang="en-US" dirty="0" err="1">
                <a:latin typeface="Courier 10 Pitch" pitchFamily="49" charset="0"/>
              </a:rPr>
              <a:t>clilen</a:t>
            </a:r>
            <a:r>
              <a:rPr lang="en-US" dirty="0">
                <a:latin typeface="Courier 10 Pitch" pitchFamily="49" charset="0"/>
              </a:rPr>
              <a:t> = </a:t>
            </a:r>
            <a:r>
              <a:rPr lang="en-US" dirty="0" err="1">
                <a:latin typeface="Courier 10 Pitch" pitchFamily="49" charset="0"/>
              </a:rPr>
              <a:t>sizeof</a:t>
            </a:r>
            <a:r>
              <a:rPr lang="en-US" dirty="0">
                <a:latin typeface="Courier 10 Pitch" pitchFamily="49" charset="0"/>
              </a:rPr>
              <a:t>(</a:t>
            </a:r>
            <a:r>
              <a:rPr lang="en-US" dirty="0" err="1">
                <a:latin typeface="Courier 10 Pitch" pitchFamily="49" charset="0"/>
              </a:rPr>
              <a:t>cliaddr</a:t>
            </a:r>
            <a:r>
              <a:rPr lang="en-US" dirty="0">
                <a:latin typeface="Courier 10 Pitch" pitchFamily="49" charset="0"/>
              </a:rPr>
              <a:t>);</a:t>
            </a:r>
          </a:p>
          <a:p>
            <a:r>
              <a:rPr lang="en-US" sz="1600" dirty="0">
                <a:latin typeface="Courier 10 Pitch" pitchFamily="49" charset="0"/>
              </a:rPr>
              <a:t>16</a:t>
            </a:r>
            <a:r>
              <a:rPr lang="en-US" dirty="0">
                <a:latin typeface="Courier 10 Pitch" pitchFamily="49" charset="0"/>
              </a:rPr>
              <a:t>      </a:t>
            </a:r>
            <a:r>
              <a:rPr lang="en-US" dirty="0" err="1">
                <a:latin typeface="Courier 10 Pitch" pitchFamily="49" charset="0"/>
              </a:rPr>
              <a:t>connfd</a:t>
            </a:r>
            <a:r>
              <a:rPr lang="en-US" dirty="0">
                <a:latin typeface="Courier 10 Pitch" pitchFamily="49" charset="0"/>
              </a:rPr>
              <a:t> = accept(</a:t>
            </a:r>
            <a:r>
              <a:rPr lang="en-US" dirty="0" err="1">
                <a:latin typeface="Courier 10 Pitch" pitchFamily="49" charset="0"/>
              </a:rPr>
              <a:t>listenfd</a:t>
            </a:r>
            <a:r>
              <a:rPr lang="en-US" dirty="0">
                <a:latin typeface="Courier 10 Pitch" pitchFamily="49" charset="0"/>
              </a:rPr>
              <a:t>, (</a:t>
            </a:r>
            <a:r>
              <a:rPr lang="en-US" dirty="0" err="1">
                <a:solidFill>
                  <a:schemeClr val="accent1"/>
                </a:solidFill>
                <a:latin typeface="Courier 10 Pitch" pitchFamily="49" charset="0"/>
              </a:rPr>
              <a:t>struct</a:t>
            </a:r>
            <a:r>
              <a:rPr lang="en-US" dirty="0">
                <a:solidFill>
                  <a:schemeClr val="accent1"/>
                </a:solidFill>
                <a:latin typeface="Courier 10 Pitch" pitchFamily="49" charset="0"/>
              </a:rPr>
              <a:t> </a:t>
            </a:r>
            <a:r>
              <a:rPr lang="en-US" dirty="0" err="1">
                <a:solidFill>
                  <a:schemeClr val="accent1"/>
                </a:solidFill>
                <a:latin typeface="Courier 10 Pitch" pitchFamily="49" charset="0"/>
              </a:rPr>
              <a:t>sockaddr</a:t>
            </a:r>
            <a:r>
              <a:rPr lang="en-US" dirty="0">
                <a:latin typeface="Courier 10 Pitch" pitchFamily="49" charset="0"/>
              </a:rPr>
              <a:t> *) &amp;</a:t>
            </a:r>
            <a:r>
              <a:rPr lang="en-US" dirty="0" err="1">
                <a:latin typeface="Courier 10 Pitch" pitchFamily="49" charset="0"/>
              </a:rPr>
              <a:t>cliaddr</a:t>
            </a:r>
            <a:r>
              <a:rPr lang="en-US" dirty="0">
                <a:latin typeface="Courier 10 Pitch" pitchFamily="49" charset="0"/>
              </a:rPr>
              <a:t>, &amp;</a:t>
            </a:r>
            <a:r>
              <a:rPr lang="en-US" dirty="0" err="1">
                <a:latin typeface="Courier 10 Pitch" pitchFamily="49" charset="0"/>
              </a:rPr>
              <a:t>clilen</a:t>
            </a:r>
            <a:r>
              <a:rPr lang="en-US" dirty="0">
                <a:latin typeface="Courier 10 Pitch" pitchFamily="49" charset="0"/>
              </a:rPr>
              <a:t>);</a:t>
            </a:r>
          </a:p>
          <a:p>
            <a:r>
              <a:rPr lang="en-US" sz="1600" dirty="0">
                <a:latin typeface="Courier 10 Pitch" pitchFamily="49" charset="0"/>
              </a:rPr>
              <a:t>17</a:t>
            </a:r>
            <a:r>
              <a:rPr lang="en-US" dirty="0">
                <a:latin typeface="Courier 10 Pitch" pitchFamily="49" charset="0"/>
              </a:rPr>
              <a:t>      </a:t>
            </a:r>
            <a:r>
              <a:rPr lang="en-US" dirty="0" err="1">
                <a:latin typeface="Courier 10 Pitch" pitchFamily="49" charset="0"/>
              </a:rPr>
              <a:t>str_echo</a:t>
            </a:r>
            <a:r>
              <a:rPr lang="en-US" dirty="0">
                <a:latin typeface="Courier 10 Pitch" pitchFamily="49" charset="0"/>
              </a:rPr>
              <a:t>(</a:t>
            </a:r>
            <a:r>
              <a:rPr lang="en-US" dirty="0" err="1">
                <a:latin typeface="Courier 10 Pitch" pitchFamily="49" charset="0"/>
              </a:rPr>
              <a:t>connfd</a:t>
            </a:r>
            <a:r>
              <a:rPr lang="en-US" dirty="0">
                <a:latin typeface="Courier 10 Pitch" pitchFamily="49" charset="0"/>
              </a:rPr>
              <a:t>); </a:t>
            </a:r>
            <a:r>
              <a:rPr lang="en-US" dirty="0">
                <a:solidFill>
                  <a:srgbClr val="C00000"/>
                </a:solidFill>
                <a:latin typeface="Courier 10 Pitch" pitchFamily="49" charset="0"/>
              </a:rPr>
              <a:t>/* process the request */</a:t>
            </a:r>
          </a:p>
          <a:p>
            <a:r>
              <a:rPr lang="en-US" sz="1600" dirty="0">
                <a:latin typeface="Courier 10 Pitch" pitchFamily="49" charset="0"/>
              </a:rPr>
              <a:t>18</a:t>
            </a:r>
            <a:r>
              <a:rPr lang="en-US" dirty="0">
                <a:latin typeface="Courier 10 Pitch" pitchFamily="49" charset="0"/>
              </a:rPr>
              <a:t>      }</a:t>
            </a:r>
          </a:p>
          <a:p>
            <a:r>
              <a:rPr lang="en-US" sz="1600" dirty="0">
                <a:latin typeface="Courier 10 Pitch" pitchFamily="49" charset="0"/>
              </a:rPr>
              <a:t>19</a:t>
            </a:r>
            <a:r>
              <a:rPr lang="en-US" dirty="0">
                <a:latin typeface="Courier 10 Pitch" pitchFamily="49" charset="0"/>
              </a:rPr>
              <a:t> }</a:t>
            </a: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6.2.2  TCP</a:t>
            </a:r>
            <a:r>
              <a:rPr kumimoji="1" lang="zh-CN" altLang="en-US" dirty="0"/>
              <a:t>套接字编程</a:t>
            </a:r>
          </a:p>
        </p:txBody>
      </p:sp>
    </p:spTree>
    <p:extLst>
      <p:ext uri="{BB962C8B-B14F-4D97-AF65-F5344CB8AC3E}">
        <p14:creationId xmlns:p14="http://schemas.microsoft.com/office/powerpoint/2010/main" val="1712931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latin typeface="微软雅黑" panose="020B0503020204020204" pitchFamily="34" charset="-122"/>
                <a:ea typeface="微软雅黑" panose="020B0503020204020204" pitchFamily="34" charset="-122"/>
              </a:rPr>
              <a:t>服务端通过</a:t>
            </a:r>
            <a:r>
              <a:rPr lang="en-US" altLang="zh-CN" dirty="0" err="1">
                <a:latin typeface="微软雅黑" panose="020B0503020204020204" pitchFamily="34" charset="-122"/>
                <a:ea typeface="微软雅黑" panose="020B0503020204020204" pitchFamily="34" charset="-122"/>
              </a:rPr>
              <a:t>sockfd</a:t>
            </a:r>
            <a:r>
              <a:rPr lang="zh-CN" altLang="en-US" dirty="0">
                <a:latin typeface="微软雅黑" panose="020B0503020204020204" pitchFamily="34" charset="-122"/>
                <a:ea typeface="微软雅黑" panose="020B0503020204020204" pitchFamily="34" charset="-122"/>
              </a:rPr>
              <a:t>提供回音服务</a:t>
            </a: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37</a:t>
            </a:fld>
            <a:endParaRPr kumimoji="1" lang="zh-CN" altLang="en-US" dirty="0"/>
          </a:p>
        </p:txBody>
      </p:sp>
      <p:sp>
        <p:nvSpPr>
          <p:cNvPr id="5" name="Rectangle 4"/>
          <p:cNvSpPr/>
          <p:nvPr/>
        </p:nvSpPr>
        <p:spPr>
          <a:xfrm>
            <a:off x="1573040" y="1800665"/>
            <a:ext cx="7955280" cy="4370427"/>
          </a:xfrm>
          <a:prstGeom prst="rect">
            <a:avLst/>
          </a:prstGeom>
        </p:spPr>
        <p:txBody>
          <a:bodyPr wrap="square">
            <a:spAutoFit/>
          </a:bodyPr>
          <a:lstStyle/>
          <a:p>
            <a:r>
              <a:rPr lang="en-US" dirty="0">
                <a:latin typeface="Courier 10 Pitch" pitchFamily="49" charset="0"/>
              </a:rPr>
              <a:t>1</a:t>
            </a:r>
            <a:r>
              <a:rPr lang="en-US" sz="2000" dirty="0">
                <a:solidFill>
                  <a:srgbClr val="D9A9FF"/>
                </a:solidFill>
                <a:latin typeface="Courier 10 Pitch" pitchFamily="49" charset="0"/>
              </a:rPr>
              <a:t> </a:t>
            </a:r>
            <a:r>
              <a:rPr lang="en-US" sz="2000" dirty="0" err="1">
                <a:solidFill>
                  <a:schemeClr val="accent1"/>
                </a:solidFill>
                <a:latin typeface="Courier 10 Pitch" pitchFamily="49" charset="0"/>
              </a:rPr>
              <a:t>void</a:t>
            </a:r>
            <a:r>
              <a:rPr lang="en-US" sz="2000" dirty="0">
                <a:latin typeface="Courier 10 Pitch" pitchFamily="49" charset="0"/>
              </a:rPr>
              <a:t> </a:t>
            </a:r>
            <a:r>
              <a:rPr lang="en-US" sz="2000" dirty="0" err="1">
                <a:latin typeface="Courier 10 Pitch" pitchFamily="49" charset="0"/>
              </a:rPr>
              <a:t>str_echo</a:t>
            </a:r>
            <a:r>
              <a:rPr lang="en-US" sz="2000" dirty="0">
                <a:latin typeface="Courier 10 Pitch" pitchFamily="49" charset="0"/>
              </a:rPr>
              <a:t>(</a:t>
            </a:r>
            <a:r>
              <a:rPr lang="en-US" sz="2000" dirty="0" err="1">
                <a:solidFill>
                  <a:schemeClr val="accent1"/>
                </a:solidFill>
                <a:latin typeface="Courier 10 Pitch" pitchFamily="49" charset="0"/>
              </a:rPr>
              <a:t>int</a:t>
            </a:r>
            <a:r>
              <a:rPr lang="en-US" sz="2000" dirty="0">
                <a:latin typeface="Courier 10 Pitch" pitchFamily="49" charset="0"/>
              </a:rPr>
              <a:t> </a:t>
            </a:r>
            <a:r>
              <a:rPr lang="en-US" sz="2000" dirty="0" err="1">
                <a:latin typeface="Courier 10 Pitch" pitchFamily="49" charset="0"/>
              </a:rPr>
              <a:t>sockfd</a:t>
            </a:r>
            <a:r>
              <a:rPr lang="en-US" sz="2000" dirty="0">
                <a:latin typeface="Courier 10 Pitch" pitchFamily="49" charset="0"/>
              </a:rPr>
              <a:t>)</a:t>
            </a:r>
          </a:p>
          <a:p>
            <a:r>
              <a:rPr lang="en-US" dirty="0">
                <a:latin typeface="Courier 10 Pitch" pitchFamily="49" charset="0"/>
              </a:rPr>
              <a:t>2</a:t>
            </a:r>
            <a:r>
              <a:rPr lang="en-US" sz="2000" dirty="0">
                <a:latin typeface="Courier 10 Pitch" pitchFamily="49" charset="0"/>
              </a:rPr>
              <a:t> {</a:t>
            </a:r>
          </a:p>
          <a:p>
            <a:r>
              <a:rPr lang="en-US" dirty="0">
                <a:latin typeface="Courier 10 Pitch" pitchFamily="49" charset="0"/>
              </a:rPr>
              <a:t>3</a:t>
            </a:r>
            <a:r>
              <a:rPr lang="en-US" sz="2000" dirty="0">
                <a:latin typeface="Courier 10 Pitch" pitchFamily="49" charset="0"/>
              </a:rPr>
              <a:t>    </a:t>
            </a:r>
            <a:r>
              <a:rPr lang="en-US" sz="2000" dirty="0" err="1">
                <a:solidFill>
                  <a:schemeClr val="accent1"/>
                </a:solidFill>
                <a:latin typeface="Courier 10 Pitch" pitchFamily="49" charset="0"/>
              </a:rPr>
              <a:t>ssize_t</a:t>
            </a:r>
            <a:r>
              <a:rPr lang="en-US" dirty="0">
                <a:solidFill>
                  <a:schemeClr val="accent1"/>
                </a:solidFill>
                <a:latin typeface="Courier 10 Pitch" pitchFamily="49" charset="0"/>
              </a:rPr>
              <a:t> </a:t>
            </a:r>
            <a:r>
              <a:rPr lang="en-US" sz="2000" dirty="0">
                <a:latin typeface="Courier 10 Pitch" pitchFamily="49" charset="0"/>
              </a:rPr>
              <a:t>    n;</a:t>
            </a:r>
          </a:p>
          <a:p>
            <a:r>
              <a:rPr lang="en-US" dirty="0">
                <a:latin typeface="Courier 10 Pitch" pitchFamily="49" charset="0"/>
              </a:rPr>
              <a:t>4</a:t>
            </a:r>
            <a:r>
              <a:rPr lang="en-US" sz="2000" dirty="0">
                <a:latin typeface="Courier 10 Pitch" pitchFamily="49" charset="0"/>
              </a:rPr>
              <a:t>    </a:t>
            </a:r>
            <a:r>
              <a:rPr lang="en-US" sz="2000" dirty="0">
                <a:solidFill>
                  <a:schemeClr val="accent1"/>
                </a:solidFill>
                <a:latin typeface="Courier 10 Pitch" pitchFamily="49" charset="0"/>
              </a:rPr>
              <a:t>char </a:t>
            </a:r>
            <a:r>
              <a:rPr lang="en-US" sz="2000" dirty="0">
                <a:latin typeface="Courier 10 Pitch" pitchFamily="49" charset="0"/>
              </a:rPr>
              <a:t>       </a:t>
            </a:r>
            <a:r>
              <a:rPr lang="en-US" sz="2000" dirty="0" err="1">
                <a:latin typeface="Courier 10 Pitch" pitchFamily="49" charset="0"/>
              </a:rPr>
              <a:t>buf</a:t>
            </a:r>
            <a:r>
              <a:rPr lang="en-US" sz="2000" dirty="0">
                <a:latin typeface="Courier 10 Pitch" pitchFamily="49" charset="0"/>
              </a:rPr>
              <a:t>[MAXLINE];</a:t>
            </a:r>
          </a:p>
          <a:p>
            <a:r>
              <a:rPr lang="en-US" dirty="0">
                <a:latin typeface="Courier 10 Pitch" pitchFamily="49" charset="0"/>
              </a:rPr>
              <a:t>5</a:t>
            </a:r>
            <a:br>
              <a:rPr lang="en-US" sz="2000" dirty="0">
                <a:latin typeface="Courier 10 Pitch" pitchFamily="49" charset="0"/>
              </a:rPr>
            </a:br>
            <a:r>
              <a:rPr lang="en-US" dirty="0">
                <a:latin typeface="Courier 10 Pitch" pitchFamily="49" charset="0"/>
              </a:rPr>
              <a:t>6</a:t>
            </a:r>
            <a:r>
              <a:rPr lang="en-US" sz="2000" dirty="0">
                <a:latin typeface="Courier 10 Pitch" pitchFamily="49" charset="0"/>
              </a:rPr>
              <a:t> again:</a:t>
            </a:r>
          </a:p>
          <a:p>
            <a:r>
              <a:rPr lang="en-US" dirty="0">
                <a:latin typeface="Courier 10 Pitch" pitchFamily="49" charset="0"/>
              </a:rPr>
              <a:t>7</a:t>
            </a:r>
            <a:r>
              <a:rPr lang="en-US" sz="2000" dirty="0">
                <a:latin typeface="Courier 10 Pitch" pitchFamily="49" charset="0"/>
              </a:rPr>
              <a:t>     </a:t>
            </a:r>
            <a:r>
              <a:rPr lang="en-US" sz="2000" dirty="0">
                <a:solidFill>
                  <a:schemeClr val="accent1"/>
                </a:solidFill>
                <a:latin typeface="Courier 10 Pitch" pitchFamily="49" charset="0"/>
              </a:rPr>
              <a:t>while</a:t>
            </a:r>
            <a:r>
              <a:rPr lang="en-US" sz="2000" dirty="0">
                <a:latin typeface="Courier 10 Pitch" pitchFamily="49" charset="0"/>
              </a:rPr>
              <a:t> ( (n = read(</a:t>
            </a:r>
            <a:r>
              <a:rPr lang="en-US" sz="2000" dirty="0" err="1">
                <a:latin typeface="Courier 10 Pitch" pitchFamily="49" charset="0"/>
              </a:rPr>
              <a:t>sockfd</a:t>
            </a:r>
            <a:r>
              <a:rPr lang="en-US" sz="2000" dirty="0">
                <a:latin typeface="Courier 10 Pitch" pitchFamily="49" charset="0"/>
              </a:rPr>
              <a:t>, </a:t>
            </a:r>
            <a:r>
              <a:rPr lang="en-US" sz="2000" dirty="0" err="1">
                <a:latin typeface="Courier 10 Pitch" pitchFamily="49" charset="0"/>
              </a:rPr>
              <a:t>buf</a:t>
            </a:r>
            <a:r>
              <a:rPr lang="en-US" sz="2000" dirty="0">
                <a:latin typeface="Courier 10 Pitch" pitchFamily="49" charset="0"/>
              </a:rPr>
              <a:t>, MAXLINE)) &gt; 0)</a:t>
            </a:r>
          </a:p>
          <a:p>
            <a:r>
              <a:rPr lang="en-US" dirty="0">
                <a:latin typeface="Courier 10 Pitch" pitchFamily="49" charset="0"/>
              </a:rPr>
              <a:t>8</a:t>
            </a:r>
            <a:r>
              <a:rPr lang="en-US" sz="2000" dirty="0">
                <a:latin typeface="Courier 10 Pitch" pitchFamily="49" charset="0"/>
              </a:rPr>
              <a:t>         </a:t>
            </a:r>
            <a:r>
              <a:rPr lang="en-US" altLang="zh-CN" sz="2000" dirty="0">
                <a:latin typeface="Courier 10 Pitch" pitchFamily="49" charset="0"/>
              </a:rPr>
              <a:t>w</a:t>
            </a:r>
            <a:r>
              <a:rPr lang="en-US" sz="2000" dirty="0">
                <a:latin typeface="Courier 10 Pitch" pitchFamily="49" charset="0"/>
              </a:rPr>
              <a:t>rite(</a:t>
            </a:r>
            <a:r>
              <a:rPr lang="en-US" sz="2000" dirty="0" err="1">
                <a:latin typeface="Courier 10 Pitch" pitchFamily="49" charset="0"/>
              </a:rPr>
              <a:t>sockfd</a:t>
            </a:r>
            <a:r>
              <a:rPr lang="en-US" sz="2000" dirty="0">
                <a:latin typeface="Courier 10 Pitch" pitchFamily="49" charset="0"/>
              </a:rPr>
              <a:t>, </a:t>
            </a:r>
            <a:r>
              <a:rPr lang="en-US" sz="2000" dirty="0" err="1">
                <a:latin typeface="Courier 10 Pitch" pitchFamily="49" charset="0"/>
              </a:rPr>
              <a:t>buf</a:t>
            </a:r>
            <a:r>
              <a:rPr lang="en-US" sz="2000" dirty="0">
                <a:latin typeface="Courier 10 Pitch" pitchFamily="49" charset="0"/>
              </a:rPr>
              <a:t>, n);</a:t>
            </a:r>
            <a:br>
              <a:rPr lang="en-US" sz="2000" dirty="0">
                <a:latin typeface="Courier 10 Pitch" pitchFamily="49" charset="0"/>
              </a:rPr>
            </a:br>
            <a:r>
              <a:rPr lang="en-US" dirty="0">
                <a:latin typeface="Courier 10 Pitch" pitchFamily="49" charset="0"/>
              </a:rPr>
              <a:t>9</a:t>
            </a:r>
            <a:r>
              <a:rPr lang="en-US" sz="2000" dirty="0">
                <a:latin typeface="Courier 10 Pitch" pitchFamily="49" charset="0"/>
              </a:rPr>
              <a:t>     </a:t>
            </a:r>
            <a:r>
              <a:rPr lang="en-US" sz="2000" dirty="0">
                <a:solidFill>
                  <a:schemeClr val="accent1"/>
                </a:solidFill>
                <a:latin typeface="Courier 10 Pitch" pitchFamily="49" charset="0"/>
              </a:rPr>
              <a:t>if</a:t>
            </a:r>
            <a:r>
              <a:rPr lang="en-US" sz="2000" dirty="0">
                <a:solidFill>
                  <a:srgbClr val="D9A9FF"/>
                </a:solidFill>
                <a:latin typeface="Courier 10 Pitch" pitchFamily="49" charset="0"/>
              </a:rPr>
              <a:t> </a:t>
            </a:r>
            <a:r>
              <a:rPr lang="en-US" sz="2000" dirty="0">
                <a:latin typeface="Courier 10 Pitch" pitchFamily="49" charset="0"/>
              </a:rPr>
              <a:t>(n &lt; 0 &amp;&amp; </a:t>
            </a:r>
            <a:r>
              <a:rPr lang="en-US" sz="2000" dirty="0" err="1">
                <a:latin typeface="Courier 10 Pitch" pitchFamily="49" charset="0"/>
              </a:rPr>
              <a:t>errno</a:t>
            </a:r>
            <a:r>
              <a:rPr lang="en-US" sz="2000" dirty="0">
                <a:latin typeface="Courier 10 Pitch" pitchFamily="49" charset="0"/>
              </a:rPr>
              <a:t> == EINTR)</a:t>
            </a:r>
          </a:p>
          <a:p>
            <a:r>
              <a:rPr lang="en-US" dirty="0">
                <a:latin typeface="Courier 10 Pitch" pitchFamily="49" charset="0"/>
              </a:rPr>
              <a:t>10</a:t>
            </a:r>
            <a:r>
              <a:rPr lang="en-US" sz="2000" dirty="0">
                <a:latin typeface="Courier 10 Pitch" pitchFamily="49" charset="0"/>
              </a:rPr>
              <a:t>       </a:t>
            </a:r>
            <a:r>
              <a:rPr lang="en-US" sz="2000" dirty="0" err="1">
                <a:solidFill>
                  <a:schemeClr val="accent1"/>
                </a:solidFill>
                <a:latin typeface="Courier 10 Pitch" pitchFamily="49" charset="0"/>
              </a:rPr>
              <a:t>goto</a:t>
            </a:r>
            <a:r>
              <a:rPr lang="en-US" sz="2000" dirty="0">
                <a:latin typeface="Courier 10 Pitch" pitchFamily="49" charset="0"/>
              </a:rPr>
              <a:t> again; </a:t>
            </a:r>
            <a:r>
              <a:rPr lang="en-US" sz="2000" dirty="0">
                <a:solidFill>
                  <a:srgbClr val="C00000"/>
                </a:solidFill>
                <a:latin typeface="Courier 10 Pitch" pitchFamily="49" charset="0"/>
              </a:rPr>
              <a:t>//soft inter</a:t>
            </a:r>
            <a:r>
              <a:rPr lang="en-US" altLang="zh-CN" sz="2000" dirty="0">
                <a:solidFill>
                  <a:srgbClr val="C00000"/>
                </a:solidFill>
                <a:latin typeface="Courier 10 Pitch" pitchFamily="49" charset="0"/>
              </a:rPr>
              <a:t>r</a:t>
            </a:r>
            <a:r>
              <a:rPr lang="en-US" sz="2000" dirty="0">
                <a:solidFill>
                  <a:srgbClr val="C00000"/>
                </a:solidFill>
                <a:latin typeface="Courier 10 Pitch" pitchFamily="49" charset="0"/>
              </a:rPr>
              <a:t>upt, try again</a:t>
            </a:r>
          </a:p>
          <a:p>
            <a:r>
              <a:rPr lang="en-US" dirty="0">
                <a:latin typeface="Courier 10 Pitch" pitchFamily="49" charset="0"/>
              </a:rPr>
              <a:t>11</a:t>
            </a:r>
            <a:r>
              <a:rPr lang="en-US" sz="2000" dirty="0">
                <a:latin typeface="Courier 10 Pitch" pitchFamily="49" charset="0"/>
              </a:rPr>
              <a:t>    </a:t>
            </a:r>
            <a:r>
              <a:rPr lang="en-US" sz="2000" dirty="0">
                <a:solidFill>
                  <a:schemeClr val="accent1"/>
                </a:solidFill>
                <a:latin typeface="Courier 10 Pitch" pitchFamily="49" charset="0"/>
              </a:rPr>
              <a:t>else if</a:t>
            </a:r>
            <a:r>
              <a:rPr lang="en-US" sz="2000" dirty="0">
                <a:solidFill>
                  <a:srgbClr val="D9A9FF"/>
                </a:solidFill>
                <a:latin typeface="Courier 10 Pitch" pitchFamily="49" charset="0"/>
              </a:rPr>
              <a:t> </a:t>
            </a:r>
            <a:r>
              <a:rPr lang="en-US" sz="2000" dirty="0">
                <a:latin typeface="Courier 10 Pitch" pitchFamily="49" charset="0"/>
              </a:rPr>
              <a:t>(n &lt; 0){</a:t>
            </a:r>
          </a:p>
          <a:p>
            <a:r>
              <a:rPr lang="en-US" dirty="0">
                <a:latin typeface="Courier 10 Pitch" pitchFamily="49" charset="0"/>
              </a:rPr>
              <a:t>12</a:t>
            </a:r>
            <a:r>
              <a:rPr lang="en-US" sz="2000" dirty="0">
                <a:latin typeface="Courier 10 Pitch" pitchFamily="49" charset="0"/>
              </a:rPr>
              <a:t>        </a:t>
            </a:r>
            <a:r>
              <a:rPr lang="en-US" altLang="zh-CN" sz="2000" dirty="0" err="1">
                <a:latin typeface="Courier 10 Pitch" pitchFamily="49" charset="0"/>
              </a:rPr>
              <a:t>p</a:t>
            </a:r>
            <a:r>
              <a:rPr lang="en-US" sz="2000" dirty="0" err="1">
                <a:latin typeface="Courier 10 Pitch" pitchFamily="49" charset="0"/>
              </a:rPr>
              <a:t>err</a:t>
            </a:r>
            <a:r>
              <a:rPr lang="en-US" altLang="zh-CN" sz="2000" dirty="0" err="1">
                <a:latin typeface="Courier 10 Pitch" pitchFamily="49" charset="0"/>
              </a:rPr>
              <a:t>or</a:t>
            </a:r>
            <a:r>
              <a:rPr lang="en-US" sz="2000" dirty="0">
                <a:latin typeface="Courier 10 Pitch" pitchFamily="49" charset="0"/>
              </a:rPr>
              <a:t>(“</a:t>
            </a:r>
            <a:r>
              <a:rPr lang="en-US" altLang="zh-CN" sz="2000" dirty="0">
                <a:latin typeface="Courier 10 Pitch" pitchFamily="49" charset="0"/>
              </a:rPr>
              <a:t>fail to </a:t>
            </a:r>
            <a:r>
              <a:rPr lang="en-US" sz="2000" dirty="0">
                <a:latin typeface="Courier 10 Pitch" pitchFamily="49" charset="0"/>
              </a:rPr>
              <a:t>read");</a:t>
            </a:r>
          </a:p>
          <a:p>
            <a:r>
              <a:rPr lang="en-US" dirty="0">
                <a:latin typeface="Courier 10 Pitch" pitchFamily="49" charset="0"/>
              </a:rPr>
              <a:t>13         exit(EXIT_FAILURE);</a:t>
            </a:r>
          </a:p>
          <a:p>
            <a:r>
              <a:rPr lang="en-US" dirty="0">
                <a:latin typeface="Courier 10 Pitch" pitchFamily="49" charset="0"/>
              </a:rPr>
              <a:t>14</a:t>
            </a:r>
            <a:r>
              <a:rPr lang="en-US" sz="2000" dirty="0">
                <a:latin typeface="Courier 10 Pitch" pitchFamily="49" charset="0"/>
              </a:rPr>
              <a:t> }</a:t>
            </a: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6.2.2  TCP</a:t>
            </a:r>
            <a:r>
              <a:rPr kumimoji="1" lang="zh-CN" altLang="en-US" dirty="0"/>
              <a:t>套接字编程</a:t>
            </a:r>
          </a:p>
        </p:txBody>
      </p:sp>
    </p:spTree>
    <p:extLst>
      <p:ext uri="{BB962C8B-B14F-4D97-AF65-F5344CB8AC3E}">
        <p14:creationId xmlns:p14="http://schemas.microsoft.com/office/powerpoint/2010/main" val="6135339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回音客户端代码：</a:t>
            </a:r>
            <a:r>
              <a:rPr lang="en-US" altLang="zh-CN" dirty="0"/>
              <a:t>main</a:t>
            </a:r>
            <a:endParaRPr lang="zh-CN" altLang="en-US" dirty="0"/>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38</a:t>
            </a:fld>
            <a:endParaRPr kumimoji="1" lang="zh-CN" altLang="en-US" dirty="0"/>
          </a:p>
        </p:txBody>
      </p:sp>
      <p:sp>
        <p:nvSpPr>
          <p:cNvPr id="5" name="Rectangle 4"/>
          <p:cNvSpPr/>
          <p:nvPr/>
        </p:nvSpPr>
        <p:spPr>
          <a:xfrm>
            <a:off x="879231" y="1477108"/>
            <a:ext cx="11113477" cy="5078313"/>
          </a:xfrm>
          <a:prstGeom prst="rect">
            <a:avLst/>
          </a:prstGeom>
        </p:spPr>
        <p:txBody>
          <a:bodyPr wrap="square">
            <a:spAutoFit/>
          </a:bodyPr>
          <a:lstStyle/>
          <a:p>
            <a:r>
              <a:rPr lang="en-US" sz="1600" dirty="0">
                <a:latin typeface="Courier 10 Pitch" pitchFamily="49" charset="0"/>
              </a:rPr>
              <a:t>1</a:t>
            </a:r>
            <a:r>
              <a:rPr lang="en-US" dirty="0">
                <a:solidFill>
                  <a:srgbClr val="D9A9FF"/>
                </a:solidFill>
                <a:latin typeface="Courier 10 Pitch" pitchFamily="49" charset="0"/>
              </a:rPr>
              <a:t> </a:t>
            </a:r>
            <a:r>
              <a:rPr lang="en-US" dirty="0" err="1">
                <a:solidFill>
                  <a:schemeClr val="accent1"/>
                </a:solidFill>
                <a:latin typeface="Courier 10 Pitch" pitchFamily="49" charset="0"/>
              </a:rPr>
              <a:t>int</a:t>
            </a:r>
            <a:r>
              <a:rPr lang="en-US" dirty="0">
                <a:latin typeface="Courier 10 Pitch" pitchFamily="49" charset="0"/>
              </a:rPr>
              <a:t> main(</a:t>
            </a:r>
            <a:r>
              <a:rPr lang="en-US" dirty="0" err="1">
                <a:solidFill>
                  <a:schemeClr val="accent1"/>
                </a:solidFill>
                <a:latin typeface="Courier 10 Pitch" pitchFamily="49" charset="0"/>
              </a:rPr>
              <a:t>int</a:t>
            </a:r>
            <a:r>
              <a:rPr lang="en-US" dirty="0">
                <a:latin typeface="Courier 10 Pitch" pitchFamily="49" charset="0"/>
              </a:rPr>
              <a:t> </a:t>
            </a:r>
            <a:r>
              <a:rPr lang="en-US" dirty="0" err="1">
                <a:latin typeface="Courier 10 Pitch" pitchFamily="49" charset="0"/>
              </a:rPr>
              <a:t>argc</a:t>
            </a:r>
            <a:r>
              <a:rPr lang="en-US" dirty="0">
                <a:latin typeface="Courier 10 Pitch" pitchFamily="49" charset="0"/>
              </a:rPr>
              <a:t>, </a:t>
            </a:r>
            <a:r>
              <a:rPr lang="en-US" dirty="0">
                <a:solidFill>
                  <a:schemeClr val="accent1"/>
                </a:solidFill>
                <a:latin typeface="Courier 10 Pitch" pitchFamily="49" charset="0"/>
              </a:rPr>
              <a:t>char</a:t>
            </a:r>
            <a:r>
              <a:rPr lang="en-US" dirty="0">
                <a:latin typeface="Courier 10 Pitch" pitchFamily="49" charset="0"/>
              </a:rPr>
              <a:t> **</a:t>
            </a:r>
            <a:r>
              <a:rPr lang="en-US" dirty="0" err="1">
                <a:latin typeface="Courier 10 Pitch" pitchFamily="49" charset="0"/>
              </a:rPr>
              <a:t>argv</a:t>
            </a:r>
            <a:r>
              <a:rPr lang="en-US" dirty="0">
                <a:latin typeface="Courier 10 Pitch" pitchFamily="49" charset="0"/>
              </a:rPr>
              <a:t>){</a:t>
            </a:r>
          </a:p>
          <a:p>
            <a:r>
              <a:rPr lang="en-US" sz="1600" dirty="0">
                <a:latin typeface="Courier 10 Pitch" pitchFamily="49" charset="0"/>
              </a:rPr>
              <a:t>2</a:t>
            </a:r>
            <a:r>
              <a:rPr lang="en-US" dirty="0">
                <a:latin typeface="Courier 10 Pitch" pitchFamily="49" charset="0"/>
              </a:rPr>
              <a:t>     </a:t>
            </a:r>
            <a:r>
              <a:rPr lang="en-US" dirty="0" err="1">
                <a:solidFill>
                  <a:schemeClr val="accent1"/>
                </a:solidFill>
                <a:latin typeface="Courier 10 Pitch" pitchFamily="49" charset="0"/>
              </a:rPr>
              <a:t>int</a:t>
            </a:r>
            <a:r>
              <a:rPr lang="en-US" dirty="0">
                <a:latin typeface="Courier 10 Pitch" pitchFamily="49" charset="0"/>
              </a:rPr>
              <a:t> </a:t>
            </a:r>
            <a:r>
              <a:rPr lang="en-US" dirty="0" err="1">
                <a:latin typeface="Courier 10 Pitch" pitchFamily="49" charset="0"/>
              </a:rPr>
              <a:t>sockfd</a:t>
            </a:r>
            <a:r>
              <a:rPr lang="en-US" dirty="0">
                <a:latin typeface="Courier 10 Pitch" pitchFamily="49" charset="0"/>
              </a:rPr>
              <a:t>;</a:t>
            </a:r>
          </a:p>
          <a:p>
            <a:r>
              <a:rPr lang="en-US" sz="1600" dirty="0">
                <a:latin typeface="Courier 10 Pitch" pitchFamily="49" charset="0"/>
              </a:rPr>
              <a:t>3</a:t>
            </a:r>
            <a:r>
              <a:rPr lang="en-US" dirty="0">
                <a:latin typeface="Courier 10 Pitch" pitchFamily="49" charset="0"/>
              </a:rPr>
              <a:t>     </a:t>
            </a:r>
            <a:r>
              <a:rPr lang="en-US" dirty="0" err="1">
                <a:solidFill>
                  <a:schemeClr val="accent1"/>
                </a:solidFill>
                <a:latin typeface="Courier 10 Pitch" pitchFamily="49" charset="0"/>
              </a:rPr>
              <a:t>struct</a:t>
            </a:r>
            <a:r>
              <a:rPr lang="en-US" dirty="0">
                <a:solidFill>
                  <a:schemeClr val="accent1"/>
                </a:solidFill>
                <a:latin typeface="Courier 10 Pitch" pitchFamily="49" charset="0"/>
              </a:rPr>
              <a:t> </a:t>
            </a:r>
            <a:r>
              <a:rPr lang="en-US" dirty="0" err="1">
                <a:solidFill>
                  <a:schemeClr val="accent1"/>
                </a:solidFill>
                <a:latin typeface="Courier 10 Pitch" pitchFamily="49" charset="0"/>
              </a:rPr>
              <a:t>sockaddr_in</a:t>
            </a:r>
            <a:r>
              <a:rPr lang="en-US" dirty="0">
                <a:latin typeface="Courier 10 Pitch" pitchFamily="49" charset="0"/>
              </a:rPr>
              <a:t> </a:t>
            </a:r>
            <a:r>
              <a:rPr lang="en-US" dirty="0" err="1">
                <a:latin typeface="Courier 10 Pitch" pitchFamily="49" charset="0"/>
              </a:rPr>
              <a:t>servaddr</a:t>
            </a:r>
            <a:r>
              <a:rPr lang="en-US" dirty="0">
                <a:latin typeface="Courier 10 Pitch" pitchFamily="49" charset="0"/>
              </a:rPr>
              <a:t>;</a:t>
            </a:r>
          </a:p>
          <a:p>
            <a:r>
              <a:rPr lang="en-US" sz="1600" dirty="0">
                <a:latin typeface="Courier 10 Pitch" pitchFamily="49" charset="0"/>
              </a:rPr>
              <a:t>4</a:t>
            </a:r>
            <a:br>
              <a:rPr lang="en-US" dirty="0">
                <a:latin typeface="Courier 10 Pitch" pitchFamily="49" charset="0"/>
              </a:rPr>
            </a:br>
            <a:r>
              <a:rPr lang="en-US" sz="1600" dirty="0">
                <a:latin typeface="Courier 10 Pitch" pitchFamily="49" charset="0"/>
              </a:rPr>
              <a:t>5</a:t>
            </a:r>
            <a:r>
              <a:rPr lang="en-US" dirty="0">
                <a:latin typeface="Courier 10 Pitch" pitchFamily="49" charset="0"/>
              </a:rPr>
              <a:t>     </a:t>
            </a:r>
            <a:r>
              <a:rPr lang="en-US" dirty="0">
                <a:solidFill>
                  <a:schemeClr val="accent1"/>
                </a:solidFill>
                <a:latin typeface="Courier 10 Pitch" pitchFamily="49" charset="0"/>
              </a:rPr>
              <a:t>if</a:t>
            </a:r>
            <a:r>
              <a:rPr lang="en-US" dirty="0">
                <a:solidFill>
                  <a:srgbClr val="D9A9FF"/>
                </a:solidFill>
                <a:latin typeface="Courier 10 Pitch" pitchFamily="49" charset="0"/>
              </a:rPr>
              <a:t> </a:t>
            </a:r>
            <a:r>
              <a:rPr lang="en-US" dirty="0">
                <a:latin typeface="Courier 10 Pitch" pitchFamily="49" charset="0"/>
              </a:rPr>
              <a:t>(</a:t>
            </a:r>
            <a:r>
              <a:rPr lang="en-US" dirty="0" err="1">
                <a:latin typeface="Courier 10 Pitch" pitchFamily="49" charset="0"/>
              </a:rPr>
              <a:t>argc</a:t>
            </a:r>
            <a:r>
              <a:rPr lang="en-US" dirty="0">
                <a:latin typeface="Courier 10 Pitch" pitchFamily="49" charset="0"/>
              </a:rPr>
              <a:t> != 2){</a:t>
            </a:r>
          </a:p>
          <a:p>
            <a:r>
              <a:rPr lang="en-US" sz="1600" dirty="0">
                <a:latin typeface="Courier 10 Pitch" pitchFamily="49" charset="0"/>
              </a:rPr>
              <a:t>6</a:t>
            </a:r>
            <a:r>
              <a:rPr lang="en-US" dirty="0">
                <a:latin typeface="Courier 10 Pitch" pitchFamily="49" charset="0"/>
              </a:rPr>
              <a:t>           </a:t>
            </a:r>
            <a:r>
              <a:rPr lang="en-US" dirty="0" err="1">
                <a:latin typeface="Courier 10 Pitch" pitchFamily="49" charset="0"/>
              </a:rPr>
              <a:t>fprintf</a:t>
            </a:r>
            <a:r>
              <a:rPr lang="en-US" dirty="0">
                <a:latin typeface="Courier 10 Pitch" pitchFamily="49" charset="0"/>
              </a:rPr>
              <a:t>(</a:t>
            </a:r>
            <a:r>
              <a:rPr lang="en-US" dirty="0" err="1">
                <a:latin typeface="Courier 10 Pitch" pitchFamily="49" charset="0"/>
              </a:rPr>
              <a:t>stderr</a:t>
            </a:r>
            <a:r>
              <a:rPr lang="en-US" dirty="0">
                <a:latin typeface="Courier 10 Pitch" pitchFamily="49" charset="0"/>
              </a:rPr>
              <a:t>, %s\n, "usage: </a:t>
            </a:r>
            <a:r>
              <a:rPr lang="en-US" dirty="0" err="1">
                <a:latin typeface="Courier 10 Pitch" pitchFamily="49" charset="0"/>
              </a:rPr>
              <a:t>echoCli</a:t>
            </a:r>
            <a:r>
              <a:rPr lang="en-US" dirty="0">
                <a:latin typeface="Courier 10 Pitch" pitchFamily="49" charset="0"/>
              </a:rPr>
              <a:t> &lt;</a:t>
            </a:r>
            <a:r>
              <a:rPr lang="en-US" dirty="0" err="1">
                <a:latin typeface="Courier 10 Pitch" pitchFamily="49" charset="0"/>
              </a:rPr>
              <a:t>IPaddress</a:t>
            </a:r>
            <a:r>
              <a:rPr lang="en-US" dirty="0">
                <a:latin typeface="Courier 10 Pitch" pitchFamily="49" charset="0"/>
              </a:rPr>
              <a:t>&gt;");</a:t>
            </a:r>
          </a:p>
          <a:p>
            <a:r>
              <a:rPr lang="en-US" sz="1600" dirty="0">
                <a:latin typeface="Courier 10 Pitch" pitchFamily="49" charset="0"/>
              </a:rPr>
              <a:t>7</a:t>
            </a:r>
            <a:r>
              <a:rPr lang="en-US" dirty="0">
                <a:latin typeface="Courier 10 Pitch" pitchFamily="49" charset="0"/>
              </a:rPr>
              <a:t>           exit(EXIT_FAILURE);</a:t>
            </a:r>
          </a:p>
          <a:p>
            <a:r>
              <a:rPr lang="en-US" sz="1600" dirty="0">
                <a:latin typeface="Courier 10 Pitch" pitchFamily="49" charset="0"/>
              </a:rPr>
              <a:t>8</a:t>
            </a:r>
            <a:r>
              <a:rPr lang="en-US" dirty="0">
                <a:latin typeface="Courier 10 Pitch" pitchFamily="49" charset="0"/>
              </a:rPr>
              <a:t>     }</a:t>
            </a:r>
          </a:p>
          <a:p>
            <a:r>
              <a:rPr lang="en-US" sz="1600" dirty="0">
                <a:latin typeface="Courier 10 Pitch" pitchFamily="49" charset="0"/>
              </a:rPr>
              <a:t>9</a:t>
            </a:r>
            <a:r>
              <a:rPr lang="en-US" dirty="0">
                <a:latin typeface="Courier 10 Pitch" pitchFamily="49" charset="0"/>
              </a:rPr>
              <a:t>     </a:t>
            </a:r>
            <a:r>
              <a:rPr lang="en-US" dirty="0" err="1">
                <a:latin typeface="Courier 10 Pitch" pitchFamily="49" charset="0"/>
              </a:rPr>
              <a:t>sockfd</a:t>
            </a:r>
            <a:r>
              <a:rPr lang="en-US" dirty="0">
                <a:latin typeface="Courier 10 Pitch" pitchFamily="49" charset="0"/>
              </a:rPr>
              <a:t> = </a:t>
            </a:r>
            <a:r>
              <a:rPr lang="en-US" altLang="zh-CN" dirty="0">
                <a:latin typeface="Courier 10 Pitch" pitchFamily="49" charset="0"/>
              </a:rPr>
              <a:t>s</a:t>
            </a:r>
            <a:r>
              <a:rPr lang="en-US" dirty="0">
                <a:latin typeface="Courier 10 Pitch" pitchFamily="49" charset="0"/>
              </a:rPr>
              <a:t>ocket(AF_INET, SOCK_STREAM, 0);</a:t>
            </a:r>
          </a:p>
          <a:p>
            <a:r>
              <a:rPr lang="en-US" sz="1600" dirty="0">
                <a:latin typeface="Courier 10 Pitch" pitchFamily="49" charset="0"/>
              </a:rPr>
              <a:t>10</a:t>
            </a:r>
            <a:br>
              <a:rPr lang="en-US" dirty="0">
                <a:latin typeface="Courier 10 Pitch" pitchFamily="49" charset="0"/>
              </a:rPr>
            </a:br>
            <a:r>
              <a:rPr lang="en-US" sz="1600" dirty="0">
                <a:latin typeface="Courier 10 Pitch" pitchFamily="49" charset="0"/>
              </a:rPr>
              <a:t>11</a:t>
            </a:r>
            <a:r>
              <a:rPr lang="en-US" dirty="0">
                <a:latin typeface="Courier 10 Pitch" pitchFamily="49" charset="0"/>
              </a:rPr>
              <a:t>    </a:t>
            </a:r>
            <a:r>
              <a:rPr lang="en-US" dirty="0" err="1">
                <a:latin typeface="Courier 10 Pitch" pitchFamily="49" charset="0"/>
              </a:rPr>
              <a:t>bzero</a:t>
            </a:r>
            <a:r>
              <a:rPr lang="en-US" dirty="0">
                <a:latin typeface="Courier 10 Pitch" pitchFamily="49" charset="0"/>
              </a:rPr>
              <a:t>(&amp;</a:t>
            </a:r>
            <a:r>
              <a:rPr lang="en-US" dirty="0" err="1">
                <a:latin typeface="Courier 10 Pitch" pitchFamily="49" charset="0"/>
              </a:rPr>
              <a:t>servaddr</a:t>
            </a:r>
            <a:r>
              <a:rPr lang="en-US" dirty="0">
                <a:latin typeface="Courier 10 Pitch" pitchFamily="49" charset="0"/>
              </a:rPr>
              <a:t>, </a:t>
            </a:r>
            <a:r>
              <a:rPr lang="en-US" dirty="0" err="1">
                <a:solidFill>
                  <a:schemeClr val="accent1"/>
                </a:solidFill>
                <a:latin typeface="Courier 10 Pitch" pitchFamily="49" charset="0"/>
              </a:rPr>
              <a:t>sizeof</a:t>
            </a:r>
            <a:r>
              <a:rPr lang="en-US" dirty="0">
                <a:latin typeface="Courier 10 Pitch" pitchFamily="49" charset="0"/>
              </a:rPr>
              <a:t>(</a:t>
            </a:r>
            <a:r>
              <a:rPr lang="en-US" dirty="0" err="1">
                <a:latin typeface="Courier 10 Pitch" pitchFamily="49" charset="0"/>
              </a:rPr>
              <a:t>servaddr</a:t>
            </a:r>
            <a:r>
              <a:rPr lang="en-US" dirty="0">
                <a:latin typeface="Courier 10 Pitch" pitchFamily="49" charset="0"/>
              </a:rPr>
              <a:t>));</a:t>
            </a:r>
          </a:p>
          <a:p>
            <a:r>
              <a:rPr lang="en-US" sz="1600" dirty="0">
                <a:latin typeface="Courier 10 Pitch" pitchFamily="49" charset="0"/>
              </a:rPr>
              <a:t>12</a:t>
            </a:r>
            <a:r>
              <a:rPr lang="en-US" dirty="0">
                <a:latin typeface="Courier 10 Pitch" pitchFamily="49" charset="0"/>
              </a:rPr>
              <a:t>    </a:t>
            </a:r>
            <a:r>
              <a:rPr lang="en-US" dirty="0" err="1">
                <a:latin typeface="Courier 10 Pitch" pitchFamily="49" charset="0"/>
              </a:rPr>
              <a:t>servaddr.sin_family</a:t>
            </a:r>
            <a:r>
              <a:rPr lang="en-US" dirty="0">
                <a:latin typeface="Courier 10 Pitch" pitchFamily="49" charset="0"/>
              </a:rPr>
              <a:t> = AF_INET;</a:t>
            </a:r>
          </a:p>
          <a:p>
            <a:r>
              <a:rPr lang="en-US" sz="1600" dirty="0">
                <a:latin typeface="Courier 10 Pitch" pitchFamily="49" charset="0"/>
              </a:rPr>
              <a:t>13</a:t>
            </a:r>
            <a:r>
              <a:rPr lang="en-US" dirty="0">
                <a:latin typeface="Courier 10 Pitch" pitchFamily="49" charset="0"/>
              </a:rPr>
              <a:t>    </a:t>
            </a:r>
            <a:r>
              <a:rPr lang="en-US" dirty="0" err="1">
                <a:latin typeface="Courier 10 Pitch" pitchFamily="49" charset="0"/>
              </a:rPr>
              <a:t>servaddr.sin_port</a:t>
            </a:r>
            <a:r>
              <a:rPr lang="en-US" dirty="0">
                <a:latin typeface="Courier 10 Pitch" pitchFamily="49" charset="0"/>
              </a:rPr>
              <a:t> = </a:t>
            </a:r>
            <a:r>
              <a:rPr lang="en-US" dirty="0" err="1">
                <a:latin typeface="Courier 10 Pitch" pitchFamily="49" charset="0"/>
              </a:rPr>
              <a:t>htons</a:t>
            </a:r>
            <a:r>
              <a:rPr lang="en-US" dirty="0">
                <a:latin typeface="Courier 10 Pitch" pitchFamily="49" charset="0"/>
              </a:rPr>
              <a:t>(SERV_PORT);</a:t>
            </a:r>
          </a:p>
          <a:p>
            <a:r>
              <a:rPr lang="en-US" sz="1600" dirty="0">
                <a:latin typeface="Courier 10 Pitch" pitchFamily="49" charset="0"/>
              </a:rPr>
              <a:t>14</a:t>
            </a:r>
            <a:r>
              <a:rPr lang="en-US" dirty="0">
                <a:latin typeface="Courier 10 Pitch" pitchFamily="49" charset="0"/>
              </a:rPr>
              <a:t>    </a:t>
            </a:r>
            <a:r>
              <a:rPr lang="en-US" altLang="zh-CN" dirty="0" err="1">
                <a:latin typeface="Courier 10 Pitch" pitchFamily="49" charset="0"/>
              </a:rPr>
              <a:t>i</a:t>
            </a:r>
            <a:r>
              <a:rPr lang="en-US" dirty="0" err="1">
                <a:latin typeface="Courier 10 Pitch" pitchFamily="49" charset="0"/>
              </a:rPr>
              <a:t>net_pton</a:t>
            </a:r>
            <a:r>
              <a:rPr lang="en-US" dirty="0">
                <a:latin typeface="Courier 10 Pitch" pitchFamily="49" charset="0"/>
              </a:rPr>
              <a:t>(AF_INET, </a:t>
            </a:r>
            <a:r>
              <a:rPr lang="en-US" dirty="0" err="1">
                <a:latin typeface="Courier 10 Pitch" pitchFamily="49" charset="0"/>
              </a:rPr>
              <a:t>argv</a:t>
            </a:r>
            <a:r>
              <a:rPr lang="en-US" dirty="0">
                <a:latin typeface="Courier 10 Pitch" pitchFamily="49" charset="0"/>
              </a:rPr>
              <a:t>[1], &amp;</a:t>
            </a:r>
            <a:r>
              <a:rPr lang="en-US" dirty="0" err="1">
                <a:latin typeface="Courier 10 Pitch" pitchFamily="49" charset="0"/>
              </a:rPr>
              <a:t>servaddr.sin_addr</a:t>
            </a:r>
            <a:r>
              <a:rPr lang="en-US" dirty="0">
                <a:latin typeface="Courier 10 Pitch" pitchFamily="49" charset="0"/>
              </a:rPr>
              <a:t>);</a:t>
            </a:r>
          </a:p>
          <a:p>
            <a:r>
              <a:rPr lang="en-US" sz="1600" dirty="0">
                <a:latin typeface="Courier 10 Pitch" pitchFamily="49" charset="0"/>
              </a:rPr>
              <a:t>15</a:t>
            </a:r>
            <a:r>
              <a:rPr lang="en-US" dirty="0">
                <a:latin typeface="Courier 10 Pitch" pitchFamily="49" charset="0"/>
              </a:rPr>
              <a:t>    connect(</a:t>
            </a:r>
            <a:r>
              <a:rPr lang="en-US" dirty="0" err="1">
                <a:latin typeface="Courier 10 Pitch" pitchFamily="49" charset="0"/>
              </a:rPr>
              <a:t>sockfd</a:t>
            </a:r>
            <a:r>
              <a:rPr lang="en-US" dirty="0">
                <a:latin typeface="Courier 10 Pitch" pitchFamily="49" charset="0"/>
              </a:rPr>
              <a:t>, (</a:t>
            </a:r>
            <a:r>
              <a:rPr lang="en-US" dirty="0" err="1">
                <a:solidFill>
                  <a:schemeClr val="accent1"/>
                </a:solidFill>
                <a:latin typeface="Courier 10 Pitch" pitchFamily="49" charset="0"/>
              </a:rPr>
              <a:t>struct</a:t>
            </a:r>
            <a:r>
              <a:rPr lang="en-US" dirty="0">
                <a:solidFill>
                  <a:schemeClr val="accent1"/>
                </a:solidFill>
                <a:latin typeface="Courier 10 Pitch" pitchFamily="49" charset="0"/>
              </a:rPr>
              <a:t> </a:t>
            </a:r>
            <a:r>
              <a:rPr lang="en-US" dirty="0" err="1">
                <a:solidFill>
                  <a:schemeClr val="accent1"/>
                </a:solidFill>
                <a:latin typeface="Courier 10 Pitch" pitchFamily="49" charset="0"/>
              </a:rPr>
              <a:t>sockaddr</a:t>
            </a:r>
            <a:r>
              <a:rPr lang="en-US" dirty="0">
                <a:solidFill>
                  <a:srgbClr val="00B0F0"/>
                </a:solidFill>
                <a:latin typeface="Courier 10 Pitch" pitchFamily="49" charset="0"/>
              </a:rPr>
              <a:t> </a:t>
            </a:r>
            <a:r>
              <a:rPr lang="en-US" dirty="0">
                <a:latin typeface="Courier 10 Pitch" pitchFamily="49" charset="0"/>
              </a:rPr>
              <a:t>*) &amp;</a:t>
            </a:r>
            <a:r>
              <a:rPr lang="en-US" dirty="0" err="1">
                <a:latin typeface="Courier 10 Pitch" pitchFamily="49" charset="0"/>
              </a:rPr>
              <a:t>servaddr</a:t>
            </a:r>
            <a:r>
              <a:rPr lang="en-US" dirty="0">
                <a:latin typeface="Courier 10 Pitch" pitchFamily="49" charset="0"/>
              </a:rPr>
              <a:t>, </a:t>
            </a:r>
            <a:r>
              <a:rPr lang="en-US" dirty="0" err="1">
                <a:solidFill>
                  <a:schemeClr val="accent1"/>
                </a:solidFill>
                <a:latin typeface="Courier 10 Pitch" pitchFamily="49" charset="0"/>
              </a:rPr>
              <a:t>sizeof</a:t>
            </a:r>
            <a:r>
              <a:rPr lang="en-US" dirty="0">
                <a:latin typeface="Courier 10 Pitch" pitchFamily="49" charset="0"/>
              </a:rPr>
              <a:t>(</a:t>
            </a:r>
            <a:r>
              <a:rPr lang="en-US" dirty="0" err="1">
                <a:latin typeface="Courier 10 Pitch" pitchFamily="49" charset="0"/>
              </a:rPr>
              <a:t>servaddr</a:t>
            </a:r>
            <a:r>
              <a:rPr lang="en-US" dirty="0">
                <a:latin typeface="Courier 10 Pitch" pitchFamily="49" charset="0"/>
              </a:rPr>
              <a:t>));</a:t>
            </a:r>
          </a:p>
          <a:p>
            <a:r>
              <a:rPr lang="en-US" sz="1600" dirty="0">
                <a:latin typeface="Courier 10 Pitch" pitchFamily="49" charset="0"/>
              </a:rPr>
              <a:t>16</a:t>
            </a:r>
            <a:r>
              <a:rPr lang="en-US" dirty="0">
                <a:latin typeface="Courier 10 Pitch" pitchFamily="49" charset="0"/>
              </a:rPr>
              <a:t>    </a:t>
            </a:r>
            <a:r>
              <a:rPr lang="en-US" dirty="0" err="1">
                <a:latin typeface="Courier 10 Pitch" pitchFamily="49" charset="0"/>
              </a:rPr>
              <a:t>str_cli</a:t>
            </a:r>
            <a:r>
              <a:rPr lang="en-US" dirty="0">
                <a:latin typeface="Courier 10 Pitch" pitchFamily="49" charset="0"/>
              </a:rPr>
              <a:t>(</a:t>
            </a:r>
            <a:r>
              <a:rPr lang="en-US" dirty="0" err="1">
                <a:latin typeface="Courier 10 Pitch" pitchFamily="49" charset="0"/>
              </a:rPr>
              <a:t>stdin</a:t>
            </a:r>
            <a:r>
              <a:rPr lang="en-US" dirty="0">
                <a:latin typeface="Courier 10 Pitch" pitchFamily="49" charset="0"/>
              </a:rPr>
              <a:t>, </a:t>
            </a:r>
            <a:r>
              <a:rPr lang="en-US" dirty="0" err="1">
                <a:latin typeface="Courier 10 Pitch" pitchFamily="49" charset="0"/>
              </a:rPr>
              <a:t>sockfd</a:t>
            </a:r>
            <a:r>
              <a:rPr lang="en-US" dirty="0">
                <a:latin typeface="Courier 10 Pitch" pitchFamily="49" charset="0"/>
              </a:rPr>
              <a:t>);  </a:t>
            </a:r>
            <a:r>
              <a:rPr lang="en-US">
                <a:latin typeface="Courier 10 Pitch" pitchFamily="49" charset="0"/>
              </a:rPr>
              <a:t> </a:t>
            </a:r>
            <a:endParaRPr lang="en-US" dirty="0">
              <a:solidFill>
                <a:srgbClr val="C00000"/>
              </a:solidFill>
              <a:latin typeface="Courier 10 Pitch" pitchFamily="49" charset="0"/>
            </a:endParaRPr>
          </a:p>
          <a:p>
            <a:r>
              <a:rPr lang="en-US" sz="1600" dirty="0">
                <a:latin typeface="Courier 10 Pitch" pitchFamily="49" charset="0"/>
              </a:rPr>
              <a:t>17</a:t>
            </a:r>
            <a:r>
              <a:rPr lang="en-US" dirty="0">
                <a:latin typeface="Courier 10 Pitch" pitchFamily="49" charset="0"/>
              </a:rPr>
              <a:t>    exit(</a:t>
            </a:r>
            <a:r>
              <a:rPr lang="en-US" altLang="zh-CN" dirty="0">
                <a:latin typeface="Courier 10 Pitch" pitchFamily="49" charset="0"/>
              </a:rPr>
              <a:t>E</a:t>
            </a:r>
            <a:r>
              <a:rPr lang="en-US" dirty="0">
                <a:latin typeface="Courier 10 Pitch" pitchFamily="49" charset="0"/>
              </a:rPr>
              <a:t>XIT_SUC</a:t>
            </a:r>
            <a:r>
              <a:rPr lang="en-US" altLang="zh-CN" dirty="0">
                <a:latin typeface="Courier 10 Pitch" pitchFamily="49" charset="0"/>
              </a:rPr>
              <a:t>C</a:t>
            </a:r>
            <a:r>
              <a:rPr lang="en-US" dirty="0">
                <a:latin typeface="Courier 10 Pitch" pitchFamily="49" charset="0"/>
              </a:rPr>
              <a:t>ESSFUL);</a:t>
            </a:r>
          </a:p>
          <a:p>
            <a:r>
              <a:rPr lang="en-US" sz="1600" dirty="0">
                <a:latin typeface="Courier 10 Pitch" pitchFamily="49" charset="0"/>
              </a:rPr>
              <a:t>18</a:t>
            </a:r>
            <a:r>
              <a:rPr lang="en-US" dirty="0">
                <a:latin typeface="Courier 10 Pitch" pitchFamily="49" charset="0"/>
              </a:rPr>
              <a:t>  }</a:t>
            </a: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6.2.2  TCP</a:t>
            </a:r>
            <a:r>
              <a:rPr kumimoji="1" lang="zh-CN" altLang="en-US" dirty="0"/>
              <a:t>套接字编程</a:t>
            </a:r>
          </a:p>
        </p:txBody>
      </p:sp>
    </p:spTree>
    <p:extLst>
      <p:ext uri="{BB962C8B-B14F-4D97-AF65-F5344CB8AC3E}">
        <p14:creationId xmlns:p14="http://schemas.microsoft.com/office/powerpoint/2010/main" val="1438022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客户端通过</a:t>
            </a:r>
            <a:r>
              <a:rPr lang="en-US" altLang="zh-CN" dirty="0" err="1">
                <a:latin typeface="微软雅黑" panose="020B0503020204020204" pitchFamily="34" charset="-122"/>
                <a:ea typeface="微软雅黑" panose="020B0503020204020204" pitchFamily="34" charset="-122"/>
              </a:rPr>
              <a:t>sockfd</a:t>
            </a:r>
            <a:r>
              <a:rPr lang="zh-CN" altLang="en-US" dirty="0">
                <a:latin typeface="微软雅黑" panose="020B0503020204020204" pitchFamily="34" charset="-122"/>
                <a:ea typeface="微软雅黑" panose="020B0503020204020204" pitchFamily="34" charset="-122"/>
              </a:rPr>
              <a:t>获得回音服务</a:t>
            </a: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pPr/>
              <a:t>39</a:t>
            </a:fld>
            <a:endParaRPr kumimoji="1" lang="zh-CN" altLang="en-US" dirty="0"/>
          </a:p>
        </p:txBody>
      </p:sp>
      <p:sp>
        <p:nvSpPr>
          <p:cNvPr id="5" name="Rectangle 4"/>
          <p:cNvSpPr/>
          <p:nvPr/>
        </p:nvSpPr>
        <p:spPr>
          <a:xfrm>
            <a:off x="1032322" y="1779960"/>
            <a:ext cx="9713740" cy="3970318"/>
          </a:xfrm>
          <a:prstGeom prst="rect">
            <a:avLst/>
          </a:prstGeom>
        </p:spPr>
        <p:txBody>
          <a:bodyPr wrap="square">
            <a:spAutoFit/>
          </a:bodyPr>
          <a:lstStyle/>
          <a:p>
            <a:r>
              <a:rPr lang="en-US" sz="1600" dirty="0">
                <a:latin typeface="Courier 10 Pitch" pitchFamily="49" charset="0"/>
              </a:rPr>
              <a:t>1</a:t>
            </a:r>
            <a:r>
              <a:rPr lang="en-US" dirty="0">
                <a:solidFill>
                  <a:schemeClr val="accent1"/>
                </a:solidFill>
                <a:latin typeface="Courier 10 Pitch" pitchFamily="49" charset="0"/>
              </a:rPr>
              <a:t> void </a:t>
            </a:r>
            <a:r>
              <a:rPr lang="en-US" dirty="0" err="1">
                <a:latin typeface="Courier 10 Pitch" pitchFamily="49" charset="0"/>
              </a:rPr>
              <a:t>str_cli</a:t>
            </a:r>
            <a:r>
              <a:rPr lang="en-US" dirty="0">
                <a:latin typeface="Courier 10 Pitch" pitchFamily="49" charset="0"/>
              </a:rPr>
              <a:t>(</a:t>
            </a:r>
            <a:r>
              <a:rPr lang="en-US" dirty="0">
                <a:solidFill>
                  <a:schemeClr val="accent1"/>
                </a:solidFill>
                <a:latin typeface="Courier 10 Pitch" pitchFamily="49" charset="0"/>
              </a:rPr>
              <a:t>FILE </a:t>
            </a:r>
            <a:r>
              <a:rPr lang="en-US" dirty="0">
                <a:latin typeface="Courier 10 Pitch" pitchFamily="49" charset="0"/>
              </a:rPr>
              <a:t>*</a:t>
            </a:r>
            <a:r>
              <a:rPr lang="en-US" dirty="0" err="1">
                <a:latin typeface="Courier 10 Pitch" pitchFamily="49" charset="0"/>
              </a:rPr>
              <a:t>fp</a:t>
            </a:r>
            <a:r>
              <a:rPr lang="en-US" dirty="0">
                <a:latin typeface="Courier 10 Pitch" pitchFamily="49" charset="0"/>
              </a:rPr>
              <a:t>, </a:t>
            </a:r>
            <a:r>
              <a:rPr lang="en-US" dirty="0" err="1">
                <a:solidFill>
                  <a:schemeClr val="accent1"/>
                </a:solidFill>
                <a:latin typeface="Courier 10 Pitch" pitchFamily="49" charset="0"/>
              </a:rPr>
              <a:t>int</a:t>
            </a:r>
            <a:r>
              <a:rPr lang="en-US" dirty="0">
                <a:latin typeface="Courier 10 Pitch" pitchFamily="49" charset="0"/>
              </a:rPr>
              <a:t> </a:t>
            </a:r>
            <a:r>
              <a:rPr lang="en-US" dirty="0" err="1">
                <a:latin typeface="Courier 10 Pitch" pitchFamily="49" charset="0"/>
              </a:rPr>
              <a:t>sockfd</a:t>
            </a:r>
            <a:r>
              <a:rPr lang="en-US" dirty="0">
                <a:latin typeface="Courier 10 Pitch" pitchFamily="49" charset="0"/>
              </a:rPr>
              <a:t>)</a:t>
            </a:r>
          </a:p>
          <a:p>
            <a:r>
              <a:rPr lang="en-US" sz="1600" dirty="0">
                <a:latin typeface="Courier 10 Pitch" pitchFamily="49" charset="0"/>
              </a:rPr>
              <a:t>2</a:t>
            </a:r>
            <a:r>
              <a:rPr lang="en-US" dirty="0">
                <a:latin typeface="Courier 10 Pitch" pitchFamily="49" charset="0"/>
              </a:rPr>
              <a:t> {</a:t>
            </a:r>
          </a:p>
          <a:p>
            <a:r>
              <a:rPr lang="en-US" sz="1600" dirty="0">
                <a:latin typeface="Courier 10 Pitch" pitchFamily="49" charset="0"/>
              </a:rPr>
              <a:t>3</a:t>
            </a:r>
            <a:r>
              <a:rPr lang="en-US" dirty="0">
                <a:latin typeface="Courier 10 Pitch" pitchFamily="49" charset="0"/>
              </a:rPr>
              <a:t>     </a:t>
            </a:r>
            <a:r>
              <a:rPr lang="en-US" dirty="0">
                <a:solidFill>
                  <a:schemeClr val="accent1"/>
                </a:solidFill>
                <a:latin typeface="Courier 10 Pitch" pitchFamily="49" charset="0"/>
              </a:rPr>
              <a:t>char</a:t>
            </a:r>
            <a:r>
              <a:rPr lang="en-US" dirty="0">
                <a:latin typeface="Courier 10 Pitch" pitchFamily="49" charset="0"/>
              </a:rPr>
              <a:t> </a:t>
            </a:r>
            <a:r>
              <a:rPr lang="en-US" dirty="0" err="1">
                <a:latin typeface="Courier 10 Pitch" pitchFamily="49" charset="0"/>
              </a:rPr>
              <a:t>sendline</a:t>
            </a:r>
            <a:r>
              <a:rPr lang="en-US" dirty="0">
                <a:latin typeface="Courier 10 Pitch" pitchFamily="49" charset="0"/>
              </a:rPr>
              <a:t>[MAXLINE], </a:t>
            </a:r>
            <a:r>
              <a:rPr lang="en-US" dirty="0" err="1">
                <a:latin typeface="Courier 10 Pitch" pitchFamily="49" charset="0"/>
              </a:rPr>
              <a:t>recvline</a:t>
            </a:r>
            <a:r>
              <a:rPr lang="en-US" dirty="0">
                <a:latin typeface="Courier 10 Pitch" pitchFamily="49" charset="0"/>
              </a:rPr>
              <a:t>[MAXLINE];</a:t>
            </a:r>
          </a:p>
          <a:p>
            <a:r>
              <a:rPr lang="en-US" sz="1600" dirty="0">
                <a:latin typeface="Courier 10 Pitch" pitchFamily="49" charset="0"/>
              </a:rPr>
              <a:t>4</a:t>
            </a:r>
            <a:r>
              <a:rPr lang="en-US" dirty="0">
                <a:latin typeface="Courier 10 Pitch" pitchFamily="49" charset="0"/>
              </a:rPr>
              <a:t> </a:t>
            </a:r>
            <a:br>
              <a:rPr lang="en-US" dirty="0">
                <a:latin typeface="Courier 10 Pitch" pitchFamily="49" charset="0"/>
              </a:rPr>
            </a:br>
            <a:r>
              <a:rPr lang="en-US" sz="1600" dirty="0">
                <a:latin typeface="Courier 10 Pitch" pitchFamily="49" charset="0"/>
              </a:rPr>
              <a:t>5</a:t>
            </a:r>
            <a:r>
              <a:rPr lang="en-US" dirty="0">
                <a:latin typeface="Courier 10 Pitch" pitchFamily="49" charset="0"/>
              </a:rPr>
              <a:t>     </a:t>
            </a:r>
            <a:r>
              <a:rPr lang="en-US" dirty="0">
                <a:solidFill>
                  <a:schemeClr val="accent1"/>
                </a:solidFill>
                <a:latin typeface="Courier 10 Pitch" pitchFamily="49" charset="0"/>
              </a:rPr>
              <a:t>while</a:t>
            </a:r>
            <a:r>
              <a:rPr lang="en-US" dirty="0">
                <a:solidFill>
                  <a:srgbClr val="D9A9FF"/>
                </a:solidFill>
                <a:latin typeface="Courier 10 Pitch" pitchFamily="49" charset="0"/>
              </a:rPr>
              <a:t> </a:t>
            </a:r>
            <a:r>
              <a:rPr lang="en-US" dirty="0">
                <a:latin typeface="Courier 10 Pitch" pitchFamily="49" charset="0"/>
              </a:rPr>
              <a:t>(</a:t>
            </a:r>
            <a:r>
              <a:rPr lang="en-US" altLang="zh-CN" dirty="0" err="1">
                <a:latin typeface="Courier 10 Pitch" pitchFamily="49" charset="0"/>
              </a:rPr>
              <a:t>f</a:t>
            </a:r>
            <a:r>
              <a:rPr lang="en-US" dirty="0" err="1">
                <a:latin typeface="Courier 10 Pitch" pitchFamily="49" charset="0"/>
              </a:rPr>
              <a:t>gets</a:t>
            </a:r>
            <a:r>
              <a:rPr lang="en-US" dirty="0">
                <a:latin typeface="Courier 10 Pitch" pitchFamily="49" charset="0"/>
              </a:rPr>
              <a:t>(</a:t>
            </a:r>
            <a:r>
              <a:rPr lang="en-US" dirty="0" err="1">
                <a:latin typeface="Courier 10 Pitch" pitchFamily="49" charset="0"/>
              </a:rPr>
              <a:t>sendline</a:t>
            </a:r>
            <a:r>
              <a:rPr lang="en-US" dirty="0">
                <a:latin typeface="Courier 10 Pitch" pitchFamily="49" charset="0"/>
              </a:rPr>
              <a:t>, MAXLINE, </a:t>
            </a:r>
            <a:r>
              <a:rPr lang="en-US" dirty="0" err="1">
                <a:latin typeface="Courier 10 Pitch" pitchFamily="49" charset="0"/>
              </a:rPr>
              <a:t>fp</a:t>
            </a:r>
            <a:r>
              <a:rPr lang="en-US" dirty="0">
                <a:latin typeface="Courier 10 Pitch" pitchFamily="49" charset="0"/>
              </a:rPr>
              <a:t>) != </a:t>
            </a:r>
            <a:r>
              <a:rPr lang="en-US" dirty="0">
                <a:solidFill>
                  <a:schemeClr val="accent1"/>
                </a:solidFill>
                <a:latin typeface="Courier 10 Pitch" pitchFamily="49" charset="0"/>
              </a:rPr>
              <a:t>NULL</a:t>
            </a:r>
            <a:r>
              <a:rPr lang="en-US" dirty="0">
                <a:latin typeface="Courier 10 Pitch" pitchFamily="49" charset="0"/>
              </a:rPr>
              <a:t>) {</a:t>
            </a:r>
          </a:p>
          <a:p>
            <a:r>
              <a:rPr lang="en-US" sz="1600" dirty="0">
                <a:latin typeface="Courier 10 Pitch" pitchFamily="49" charset="0"/>
              </a:rPr>
              <a:t>6</a:t>
            </a:r>
            <a:r>
              <a:rPr lang="en-US" dirty="0">
                <a:latin typeface="Courier 10 Pitch" pitchFamily="49" charset="0"/>
              </a:rPr>
              <a:t>         write(</a:t>
            </a:r>
            <a:r>
              <a:rPr lang="en-US" dirty="0" err="1">
                <a:latin typeface="Courier 10 Pitch" pitchFamily="49" charset="0"/>
              </a:rPr>
              <a:t>sockfd</a:t>
            </a:r>
            <a:r>
              <a:rPr lang="en-US" dirty="0">
                <a:latin typeface="Courier 10 Pitch" pitchFamily="49" charset="0"/>
              </a:rPr>
              <a:t>, </a:t>
            </a:r>
            <a:r>
              <a:rPr lang="en-US" dirty="0" err="1">
                <a:latin typeface="Courier 10 Pitch" pitchFamily="49" charset="0"/>
              </a:rPr>
              <a:t>sendline</a:t>
            </a:r>
            <a:r>
              <a:rPr lang="en-US" dirty="0">
                <a:latin typeface="Courier 10 Pitch" pitchFamily="49" charset="0"/>
              </a:rPr>
              <a:t>, </a:t>
            </a:r>
            <a:r>
              <a:rPr lang="en-US" dirty="0" err="1">
                <a:latin typeface="Courier 10 Pitch" pitchFamily="49" charset="0"/>
              </a:rPr>
              <a:t>strlen</a:t>
            </a:r>
            <a:r>
              <a:rPr lang="en-US" dirty="0">
                <a:latin typeface="Courier 10 Pitch" pitchFamily="49" charset="0"/>
              </a:rPr>
              <a:t>(</a:t>
            </a:r>
            <a:r>
              <a:rPr lang="en-US" dirty="0" err="1">
                <a:latin typeface="Courier 10 Pitch" pitchFamily="49" charset="0"/>
              </a:rPr>
              <a:t>sendline</a:t>
            </a:r>
            <a:r>
              <a:rPr lang="en-US" dirty="0">
                <a:latin typeface="Courier 10 Pitch" pitchFamily="49" charset="0"/>
              </a:rPr>
              <a:t>));</a:t>
            </a:r>
          </a:p>
          <a:p>
            <a:r>
              <a:rPr lang="en-US" sz="1600" dirty="0">
                <a:latin typeface="Courier 10 Pitch" pitchFamily="49" charset="0"/>
              </a:rPr>
              <a:t>7</a:t>
            </a:r>
            <a:r>
              <a:rPr lang="en-US" dirty="0">
                <a:latin typeface="Courier 10 Pitch" pitchFamily="49" charset="0"/>
              </a:rPr>
              <a:t>        </a:t>
            </a:r>
          </a:p>
          <a:p>
            <a:r>
              <a:rPr lang="en-US" sz="1600" dirty="0">
                <a:latin typeface="Courier 10 Pitch" pitchFamily="49" charset="0"/>
              </a:rPr>
              <a:t>8</a:t>
            </a:r>
            <a:r>
              <a:rPr lang="en-US" dirty="0">
                <a:latin typeface="Courier 10 Pitch" pitchFamily="49" charset="0"/>
              </a:rPr>
              <a:t>        </a:t>
            </a:r>
            <a:r>
              <a:rPr lang="en-US" dirty="0">
                <a:solidFill>
                  <a:schemeClr val="accent1"/>
                </a:solidFill>
                <a:latin typeface="Courier 10 Pitch" pitchFamily="49" charset="0"/>
              </a:rPr>
              <a:t> if</a:t>
            </a:r>
            <a:r>
              <a:rPr lang="en-US" dirty="0">
                <a:latin typeface="Courier 10 Pitch" pitchFamily="49" charset="0"/>
              </a:rPr>
              <a:t> (read(</a:t>
            </a:r>
            <a:r>
              <a:rPr lang="en-US" dirty="0" err="1">
                <a:latin typeface="Courier 10 Pitch" pitchFamily="49" charset="0"/>
              </a:rPr>
              <a:t>sockfd</a:t>
            </a:r>
            <a:r>
              <a:rPr lang="en-US" dirty="0">
                <a:latin typeface="Courier 10 Pitch" pitchFamily="49" charset="0"/>
              </a:rPr>
              <a:t>, </a:t>
            </a:r>
            <a:r>
              <a:rPr lang="en-US" dirty="0" err="1">
                <a:latin typeface="Courier 10 Pitch" pitchFamily="49" charset="0"/>
              </a:rPr>
              <a:t>recvline</a:t>
            </a:r>
            <a:r>
              <a:rPr lang="en-US" dirty="0">
                <a:latin typeface="Courier 10 Pitch" pitchFamily="49" charset="0"/>
              </a:rPr>
              <a:t>, MAXLINE) == 0){</a:t>
            </a:r>
          </a:p>
          <a:p>
            <a:r>
              <a:rPr lang="en-US" sz="1600" dirty="0">
                <a:latin typeface="Courier 10 Pitch" pitchFamily="49" charset="0"/>
              </a:rPr>
              <a:t>9</a:t>
            </a:r>
            <a:r>
              <a:rPr lang="en-US" dirty="0">
                <a:latin typeface="Courier 10 Pitch" pitchFamily="49" charset="0"/>
              </a:rPr>
              <a:t>             </a:t>
            </a:r>
            <a:r>
              <a:rPr lang="en-US" dirty="0" err="1">
                <a:latin typeface="Courier 10 Pitch" pitchFamily="49" charset="0"/>
              </a:rPr>
              <a:t>fprintf</a:t>
            </a:r>
            <a:r>
              <a:rPr lang="en-US" dirty="0">
                <a:latin typeface="Courier 10 Pitch" pitchFamily="49" charset="0"/>
              </a:rPr>
              <a:t>(</a:t>
            </a:r>
            <a:r>
              <a:rPr lang="en-US" dirty="0" err="1">
                <a:latin typeface="Courier 10 Pitch" pitchFamily="49" charset="0"/>
              </a:rPr>
              <a:t>stderr</a:t>
            </a:r>
            <a:r>
              <a:rPr lang="en-US" dirty="0">
                <a:latin typeface="Courier 10 Pitch" pitchFamily="49" charset="0"/>
              </a:rPr>
              <a:t>, %s\n, “server terminated prematurely”);</a:t>
            </a:r>
          </a:p>
          <a:p>
            <a:r>
              <a:rPr lang="en-US" sz="1600" dirty="0">
                <a:latin typeface="Courier 10 Pitch" pitchFamily="49" charset="0"/>
              </a:rPr>
              <a:t>10</a:t>
            </a:r>
            <a:r>
              <a:rPr lang="en-US" dirty="0">
                <a:latin typeface="Courier 10 Pitch" pitchFamily="49" charset="0"/>
              </a:rPr>
              <a:t>            exit(EXIT_FAILURE); </a:t>
            </a:r>
          </a:p>
          <a:p>
            <a:r>
              <a:rPr lang="en-US" sz="1600" dirty="0">
                <a:latin typeface="Courier 10 Pitch" pitchFamily="49" charset="0"/>
              </a:rPr>
              <a:t>11</a:t>
            </a:r>
            <a:r>
              <a:rPr lang="en-US" dirty="0">
                <a:latin typeface="Courier 10 Pitch" pitchFamily="49" charset="0"/>
              </a:rPr>
              <a:t>        }</a:t>
            </a:r>
          </a:p>
          <a:p>
            <a:r>
              <a:rPr lang="en-US" sz="1600" dirty="0">
                <a:latin typeface="Courier 10 Pitch" pitchFamily="49" charset="0"/>
              </a:rPr>
              <a:t>12</a:t>
            </a:r>
            <a:r>
              <a:rPr lang="en-US" dirty="0">
                <a:latin typeface="Courier 10 Pitch" pitchFamily="49" charset="0"/>
              </a:rPr>
              <a:t>        </a:t>
            </a:r>
            <a:r>
              <a:rPr lang="en-US" dirty="0" err="1">
                <a:latin typeface="Courier 10 Pitch" pitchFamily="49" charset="0"/>
              </a:rPr>
              <a:t>fputs</a:t>
            </a:r>
            <a:r>
              <a:rPr lang="en-US" dirty="0">
                <a:latin typeface="Courier 10 Pitch" pitchFamily="49" charset="0"/>
              </a:rPr>
              <a:t>(</a:t>
            </a:r>
            <a:r>
              <a:rPr lang="en-US" dirty="0" err="1">
                <a:latin typeface="Courier 10 Pitch" pitchFamily="49" charset="0"/>
              </a:rPr>
              <a:t>recvline</a:t>
            </a:r>
            <a:r>
              <a:rPr lang="en-US" dirty="0">
                <a:latin typeface="Courier 10 Pitch" pitchFamily="49" charset="0"/>
              </a:rPr>
              <a:t>, </a:t>
            </a:r>
            <a:r>
              <a:rPr lang="en-US" dirty="0" err="1">
                <a:latin typeface="Courier 10 Pitch" pitchFamily="49" charset="0"/>
              </a:rPr>
              <a:t>stdout</a:t>
            </a:r>
            <a:r>
              <a:rPr lang="en-US" dirty="0">
                <a:latin typeface="Courier 10 Pitch" pitchFamily="49" charset="0"/>
              </a:rPr>
              <a:t>);</a:t>
            </a:r>
          </a:p>
          <a:p>
            <a:r>
              <a:rPr lang="en-US" sz="1600" dirty="0">
                <a:latin typeface="Courier 10 Pitch" pitchFamily="49" charset="0"/>
              </a:rPr>
              <a:t>13</a:t>
            </a:r>
            <a:r>
              <a:rPr lang="en-US" dirty="0">
                <a:latin typeface="Courier 10 Pitch" pitchFamily="49" charset="0"/>
              </a:rPr>
              <a:t>      }</a:t>
            </a:r>
          </a:p>
          <a:p>
            <a:r>
              <a:rPr lang="en-US" sz="1600" dirty="0">
                <a:latin typeface="Courier 10 Pitch" pitchFamily="49" charset="0"/>
              </a:rPr>
              <a:t>14</a:t>
            </a:r>
            <a:r>
              <a:rPr lang="en-US" dirty="0">
                <a:latin typeface="Courier 10 Pitch" pitchFamily="49" charset="0"/>
              </a:rPr>
              <a:t> }</a:t>
            </a: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6.2.2  TCP</a:t>
            </a:r>
            <a:r>
              <a:rPr kumimoji="1" lang="zh-CN" altLang="en-US" dirty="0"/>
              <a:t>套接字编程</a:t>
            </a:r>
          </a:p>
        </p:txBody>
      </p:sp>
    </p:spTree>
    <p:extLst>
      <p:ext uri="{BB962C8B-B14F-4D97-AF65-F5344CB8AC3E}">
        <p14:creationId xmlns:p14="http://schemas.microsoft.com/office/powerpoint/2010/main" val="3346361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60958-4D71-F742-8F7B-402BE45269D0}"/>
              </a:ext>
            </a:extLst>
          </p:cNvPr>
          <p:cNvSpPr>
            <a:spLocks noGrp="1"/>
          </p:cNvSpPr>
          <p:nvPr>
            <p:ph type="title"/>
          </p:nvPr>
        </p:nvSpPr>
        <p:spPr/>
        <p:txBody>
          <a:bodyPr/>
          <a:lstStyle/>
          <a:p>
            <a:r>
              <a:rPr kumimoji="1" lang="zh-CN" altLang="en-US" dirty="0"/>
              <a:t>计算机网络课程教案使用说明</a:t>
            </a:r>
          </a:p>
        </p:txBody>
      </p:sp>
      <p:sp>
        <p:nvSpPr>
          <p:cNvPr id="3" name="内容占位符 2">
            <a:extLst>
              <a:ext uri="{FF2B5EF4-FFF2-40B4-BE49-F238E27FC236}">
                <a16:creationId xmlns:a16="http://schemas.microsoft.com/office/drawing/2014/main" id="{A3BB8FC7-88A8-0B4D-B7E9-5A9282A67521}"/>
              </a:ext>
            </a:extLst>
          </p:cNvPr>
          <p:cNvSpPr>
            <a:spLocks noGrp="1"/>
          </p:cNvSpPr>
          <p:nvPr>
            <p:ph idx="1"/>
          </p:nvPr>
        </p:nvSpPr>
        <p:spPr>
          <a:xfrm>
            <a:off x="1307507" y="1510758"/>
            <a:ext cx="9418157" cy="4982116"/>
          </a:xfrm>
        </p:spPr>
        <p:txBody>
          <a:bodyPr>
            <a:normAutofit/>
          </a:bodyPr>
          <a:lstStyle/>
          <a:p>
            <a:r>
              <a:rPr kumimoji="1" lang="en-US" altLang="zh-CN" sz="3200" dirty="0"/>
              <a:t>PPT</a:t>
            </a:r>
            <a:r>
              <a:rPr kumimoji="1" lang="zh-CN" altLang="en-US" sz="3200" dirty="0"/>
              <a:t>使用方式</a:t>
            </a:r>
            <a:endParaRPr kumimoji="1" lang="en-US" altLang="zh-CN" sz="3200" dirty="0"/>
          </a:p>
          <a:p>
            <a:pPr lvl="1"/>
            <a:r>
              <a:rPr kumimoji="1" lang="zh-CN" altLang="en-US" sz="2800" dirty="0"/>
              <a:t>各位老师使用此教案前，可以将</a:t>
            </a:r>
            <a:r>
              <a:rPr kumimoji="1" lang="en-US" altLang="zh-CN" sz="2800" dirty="0"/>
              <a:t>PPT</a:t>
            </a:r>
            <a:r>
              <a:rPr kumimoji="1" lang="zh-CN" altLang="en-US" sz="2800" dirty="0"/>
              <a:t>首页的</a:t>
            </a:r>
            <a:r>
              <a:rPr kumimoji="1" lang="en-US" altLang="zh-CN" sz="2800" dirty="0"/>
              <a:t>XXXX</a:t>
            </a:r>
            <a:r>
              <a:rPr kumimoji="1" lang="zh-CN" altLang="en-US" sz="2800" dirty="0"/>
              <a:t>替换成自己的名字和学校名称等，再</a:t>
            </a:r>
            <a:r>
              <a:rPr kumimoji="1" lang="zh-CN" altLang="en-US" sz="2800" dirty="0">
                <a:solidFill>
                  <a:srgbClr val="C00000"/>
                </a:solidFill>
              </a:rPr>
              <a:t>在</a:t>
            </a:r>
            <a:r>
              <a:rPr kumimoji="1" lang="en-US" altLang="zh-CN" sz="2800" dirty="0">
                <a:solidFill>
                  <a:srgbClr val="C00000"/>
                </a:solidFill>
              </a:rPr>
              <a:t>PPT</a:t>
            </a:r>
            <a:r>
              <a:rPr kumimoji="1" lang="zh-CN" altLang="en-US" sz="2800" dirty="0">
                <a:solidFill>
                  <a:srgbClr val="C00000"/>
                </a:solidFill>
              </a:rPr>
              <a:t>母版中加入自己学校的图标</a:t>
            </a:r>
            <a:endParaRPr kumimoji="1" lang="en-US" altLang="zh-CN" sz="2800" dirty="0">
              <a:solidFill>
                <a:srgbClr val="C00000"/>
              </a:solidFill>
            </a:endParaRPr>
          </a:p>
          <a:p>
            <a:pPr lvl="1"/>
            <a:r>
              <a:rPr kumimoji="1" lang="zh-CN" altLang="en-US" sz="2800" dirty="0"/>
              <a:t>在</a:t>
            </a:r>
            <a:r>
              <a:rPr kumimoji="1" lang="en-US" altLang="zh-CN" sz="2800" dirty="0"/>
              <a:t>PPT</a:t>
            </a:r>
            <a:r>
              <a:rPr kumimoji="1" lang="zh-CN" altLang="en-US" sz="2800" dirty="0"/>
              <a:t>母版中加入学校图标的方法</a:t>
            </a:r>
            <a:endParaRPr kumimoji="1" lang="en-US" altLang="zh-CN" sz="2800" dirty="0"/>
          </a:p>
          <a:p>
            <a:pPr lvl="2"/>
            <a:r>
              <a:rPr kumimoji="1" lang="en-US" altLang="zh-CN" sz="2400" dirty="0"/>
              <a:t>1</a:t>
            </a:r>
            <a:r>
              <a:rPr kumimoji="1" lang="zh-CN" altLang="en-US" sz="2400" dirty="0"/>
              <a:t>、打开幻灯片母版：</a:t>
            </a:r>
            <a:r>
              <a:rPr kumimoji="1" lang="en-US" altLang="zh-CN" sz="2400" dirty="0"/>
              <a:t>PPT</a:t>
            </a:r>
            <a:r>
              <a:rPr kumimoji="1" lang="zh-CN" altLang="en-US" sz="2400" dirty="0"/>
              <a:t>菜单</a:t>
            </a:r>
            <a:r>
              <a:rPr kumimoji="1" lang="en-US" altLang="zh-CN" sz="2400" dirty="0"/>
              <a:t>-&gt;</a:t>
            </a:r>
            <a:r>
              <a:rPr kumimoji="1" lang="zh-CN" altLang="en-US" sz="2400" dirty="0"/>
              <a:t>视图</a:t>
            </a:r>
            <a:r>
              <a:rPr kumimoji="1" lang="en-US" altLang="zh-CN" sz="2400" dirty="0"/>
              <a:t>-&gt;</a:t>
            </a:r>
            <a:r>
              <a:rPr kumimoji="1" lang="zh-CN" altLang="en-US" sz="2400" dirty="0"/>
              <a:t>母版</a:t>
            </a:r>
            <a:r>
              <a:rPr kumimoji="1" lang="en-US" altLang="zh-CN" sz="2400" dirty="0"/>
              <a:t>-&gt;</a:t>
            </a:r>
            <a:r>
              <a:rPr kumimoji="1" lang="zh-CN" altLang="en-US" sz="2400" dirty="0"/>
              <a:t>幻灯片母版</a:t>
            </a:r>
            <a:endParaRPr kumimoji="1" lang="en-US" altLang="zh-CN" sz="2400" dirty="0"/>
          </a:p>
          <a:p>
            <a:pPr lvl="2"/>
            <a:r>
              <a:rPr kumimoji="1" lang="en-US" altLang="zh-CN" sz="2400" dirty="0"/>
              <a:t>2</a:t>
            </a:r>
            <a:r>
              <a:rPr kumimoji="1" lang="zh-CN" altLang="en-US" sz="2400" dirty="0"/>
              <a:t>、将母版的</a:t>
            </a:r>
            <a:r>
              <a:rPr kumimoji="1" lang="en-US" altLang="zh-CN" sz="2400" dirty="0"/>
              <a:t>P3</a:t>
            </a:r>
            <a:r>
              <a:rPr kumimoji="1" lang="zh-CN" altLang="en-US" sz="2400" dirty="0"/>
              <a:t>和</a:t>
            </a:r>
            <a:r>
              <a:rPr kumimoji="1" lang="en-US" altLang="zh-CN" sz="2400" dirty="0"/>
              <a:t>P4</a:t>
            </a:r>
            <a:r>
              <a:rPr kumimoji="1" lang="zh-CN" altLang="en-US" sz="2400" dirty="0"/>
              <a:t>右上角的“我的学校”图标，删去并换成自己学校的图标</a:t>
            </a:r>
            <a:endParaRPr kumimoji="1" lang="en-US" altLang="zh-CN" sz="2400" dirty="0"/>
          </a:p>
          <a:p>
            <a:pPr lvl="2"/>
            <a:r>
              <a:rPr kumimoji="1" lang="en-US" altLang="zh-CN" sz="2400" dirty="0"/>
              <a:t>3</a:t>
            </a:r>
            <a:r>
              <a:rPr kumimoji="1" lang="zh-CN" altLang="en-US" sz="2400" dirty="0"/>
              <a:t>、页面最上面菜单中，关闭母版</a:t>
            </a:r>
            <a:endParaRPr kumimoji="1" lang="en-US" altLang="zh-CN" sz="2400" dirty="0"/>
          </a:p>
          <a:p>
            <a:pPr lvl="2"/>
            <a:r>
              <a:rPr kumimoji="1" lang="zh-CN" altLang="en-US" sz="2400" dirty="0"/>
              <a:t>祝贺你：</a:t>
            </a:r>
            <a:r>
              <a:rPr kumimoji="1" lang="en-US" altLang="zh-CN" sz="2400" dirty="0"/>
              <a:t>PPT</a:t>
            </a:r>
            <a:r>
              <a:rPr kumimoji="1" lang="zh-CN" altLang="en-US" sz="2400" dirty="0"/>
              <a:t>每页正文均有自己学校的图标了！</a:t>
            </a:r>
          </a:p>
          <a:p>
            <a:pPr lvl="1"/>
            <a:endParaRPr kumimoji="1" lang="en-US" altLang="zh-CN" sz="2800" dirty="0"/>
          </a:p>
          <a:p>
            <a:endParaRPr kumimoji="1" lang="zh-CN" altLang="en-US" sz="3200" dirty="0"/>
          </a:p>
        </p:txBody>
      </p:sp>
      <p:sp>
        <p:nvSpPr>
          <p:cNvPr id="4" name="灯片编号占位符 3">
            <a:extLst>
              <a:ext uri="{FF2B5EF4-FFF2-40B4-BE49-F238E27FC236}">
                <a16:creationId xmlns:a16="http://schemas.microsoft.com/office/drawing/2014/main" id="{B52606DE-3A97-2441-B675-7C32A3083F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5" name="椭圆 4">
            <a:extLst>
              <a:ext uri="{FF2B5EF4-FFF2-40B4-BE49-F238E27FC236}">
                <a16:creationId xmlns:a16="http://schemas.microsoft.com/office/drawing/2014/main" id="{0D369F25-E335-FF4C-AD67-3FBF03337FA3}"/>
              </a:ext>
            </a:extLst>
          </p:cNvPr>
          <p:cNvSpPr/>
          <p:nvPr/>
        </p:nvSpPr>
        <p:spPr>
          <a:xfrm>
            <a:off x="10065342" y="241300"/>
            <a:ext cx="1638300" cy="72529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7" name="直线箭头连接符 6">
            <a:extLst>
              <a:ext uri="{FF2B5EF4-FFF2-40B4-BE49-F238E27FC236}">
                <a16:creationId xmlns:a16="http://schemas.microsoft.com/office/drawing/2014/main" id="{2B2B10B7-DA6C-F440-A8E7-795D4E83A456}"/>
              </a:ext>
            </a:extLst>
          </p:cNvPr>
          <p:cNvCxnSpPr>
            <a:cxnSpLocks/>
          </p:cNvCxnSpPr>
          <p:nvPr/>
        </p:nvCxnSpPr>
        <p:spPr>
          <a:xfrm flipV="1">
            <a:off x="10626811" y="1066800"/>
            <a:ext cx="257681" cy="16146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127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547650" y="1510758"/>
            <a:ext cx="5501457" cy="4845592"/>
          </a:xfrm>
        </p:spPr>
        <p:txBody>
          <a:bodyPr>
            <a:normAutofit fontScale="92500" lnSpcReduction="20000"/>
          </a:bodyPr>
          <a:lstStyle/>
          <a:p>
            <a:pPr marL="0" indent="0">
              <a:lnSpc>
                <a:spcPct val="130000"/>
              </a:lnSpc>
              <a:buNone/>
            </a:pPr>
            <a:r>
              <a:rPr kumimoji="1" lang="en-US" altLang="zh-CN" dirty="0"/>
              <a:t>6.1 </a:t>
            </a:r>
            <a:r>
              <a:rPr kumimoji="1" lang="zh-CN" altLang="en-US" dirty="0"/>
              <a:t>概述和传输层服务</a:t>
            </a:r>
            <a:endParaRPr kumimoji="1" lang="en-US" altLang="zh-CN" dirty="0"/>
          </a:p>
          <a:p>
            <a:pPr marL="0" indent="0">
              <a:lnSpc>
                <a:spcPct val="130000"/>
              </a:lnSpc>
              <a:buNone/>
            </a:pPr>
            <a:r>
              <a:rPr kumimoji="1" lang="en-US" altLang="zh-CN" dirty="0"/>
              <a:t>6.2 </a:t>
            </a:r>
            <a:r>
              <a:rPr kumimoji="1" lang="zh-CN" altLang="en-US" dirty="0"/>
              <a:t>套接字编程</a:t>
            </a:r>
            <a:endParaRPr kumimoji="1" lang="en-US" altLang="zh-CN" dirty="0"/>
          </a:p>
          <a:p>
            <a:pPr marL="0" indent="0">
              <a:lnSpc>
                <a:spcPct val="130000"/>
              </a:lnSpc>
              <a:buNone/>
            </a:pPr>
            <a:r>
              <a:rPr kumimoji="1" lang="en-US" altLang="zh-CN" dirty="0">
                <a:solidFill>
                  <a:srgbClr val="C00000"/>
                </a:solidFill>
              </a:rPr>
              <a:t>6.3 </a:t>
            </a:r>
            <a:r>
              <a:rPr kumimoji="1" lang="zh-CN" altLang="en-US" dirty="0">
                <a:solidFill>
                  <a:srgbClr val="C00000"/>
                </a:solidFill>
              </a:rPr>
              <a:t>传输层复用和分用</a:t>
            </a:r>
            <a:endParaRPr kumimoji="1" lang="en-US" altLang="zh-CN" dirty="0">
              <a:solidFill>
                <a:srgbClr val="C00000"/>
              </a:solidFill>
            </a:endParaRPr>
          </a:p>
          <a:p>
            <a:pPr marL="0" indent="0">
              <a:lnSpc>
                <a:spcPct val="130000"/>
              </a:lnSpc>
              <a:buNone/>
            </a:pPr>
            <a:r>
              <a:rPr kumimoji="1" lang="en-US" altLang="zh-CN" dirty="0"/>
              <a:t>6.4 </a:t>
            </a:r>
            <a:r>
              <a:rPr kumimoji="1" lang="zh-CN" altLang="en-US" dirty="0"/>
              <a:t>无连接传输：</a:t>
            </a:r>
            <a:r>
              <a:rPr kumimoji="1" lang="en-US" altLang="zh-CN" dirty="0"/>
              <a:t>UDP</a:t>
            </a:r>
          </a:p>
          <a:p>
            <a:pPr marL="0" indent="0">
              <a:lnSpc>
                <a:spcPct val="130000"/>
              </a:lnSpc>
              <a:buNone/>
            </a:pPr>
            <a:r>
              <a:rPr kumimoji="1" lang="en-US" altLang="zh-CN" dirty="0"/>
              <a:t>6.5 </a:t>
            </a:r>
            <a:r>
              <a:rPr kumimoji="1" lang="zh-CN" altLang="en-US" dirty="0"/>
              <a:t>面向连接的传输：</a:t>
            </a:r>
            <a:r>
              <a:rPr kumimoji="1" lang="en-US" altLang="zh-CN" dirty="0"/>
              <a:t>TCP</a:t>
            </a:r>
          </a:p>
          <a:p>
            <a:pPr marL="0" indent="0">
              <a:lnSpc>
                <a:spcPct val="130000"/>
              </a:lnSpc>
              <a:buNone/>
            </a:pPr>
            <a:r>
              <a:rPr kumimoji="1" lang="en-US" altLang="zh-CN" dirty="0"/>
              <a:t>6.6 </a:t>
            </a:r>
            <a:r>
              <a:rPr kumimoji="1" lang="zh-CN" altLang="en-US" dirty="0"/>
              <a:t>理解网络拥塞</a:t>
            </a:r>
            <a:endParaRPr kumimoji="1" lang="en-US" altLang="zh-CN" dirty="0"/>
          </a:p>
          <a:p>
            <a:pPr marL="0" indent="0">
              <a:lnSpc>
                <a:spcPct val="130000"/>
              </a:lnSpc>
              <a:buNone/>
            </a:pPr>
            <a:r>
              <a:rPr kumimoji="1" lang="en-US" altLang="zh-CN" dirty="0"/>
              <a:t>6.7 TCP拥塞控制</a:t>
            </a:r>
          </a:p>
          <a:p>
            <a:pPr marL="0" indent="0">
              <a:lnSpc>
                <a:spcPct val="130000"/>
              </a:lnSpc>
              <a:buNone/>
            </a:pPr>
            <a:r>
              <a:rPr kumimoji="1" lang="en-US" altLang="zh-CN" dirty="0"/>
              <a:t>6.8 </a:t>
            </a:r>
            <a:r>
              <a:rPr kumimoji="1" lang="zh-CN" altLang="en-US" dirty="0"/>
              <a:t>拥塞控制的发展</a:t>
            </a:r>
            <a:endParaRPr kumimoji="1" lang="en-US" altLang="zh-CN" dirty="0"/>
          </a:p>
          <a:p>
            <a:pPr marL="0" indent="0">
              <a:lnSpc>
                <a:spcPct val="130000"/>
              </a:lnSpc>
              <a:buNone/>
            </a:pPr>
            <a:r>
              <a:rPr kumimoji="1" lang="en-US" altLang="zh-CN" dirty="0"/>
              <a:t>6.9 传输层协议的发展</a:t>
            </a:r>
          </a:p>
          <a:p>
            <a:pPr marL="0" indent="0">
              <a:lnSpc>
                <a:spcPct val="130000"/>
              </a:lnSpc>
              <a:buNone/>
            </a:pPr>
            <a:endParaRPr kumimoji="1" lang="zh-CN" altLang="en-US" dirty="0"/>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40</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  </a:t>
            </a:r>
            <a:r>
              <a:rPr kumimoji="1" lang="zh-CN" altLang="en-US" dirty="0"/>
              <a:t>传输层</a:t>
            </a:r>
            <a:r>
              <a:rPr kumimoji="1" lang="en-US" altLang="zh-CN" dirty="0"/>
              <a:t> </a:t>
            </a:r>
            <a:endParaRPr kumimoji="1" lang="zh-CN" altLang="en-US" dirty="0"/>
          </a:p>
        </p:txBody>
      </p:sp>
    </p:spTree>
    <p:extLst>
      <p:ext uri="{BB962C8B-B14F-4D97-AF65-F5344CB8AC3E}">
        <p14:creationId xmlns:p14="http://schemas.microsoft.com/office/powerpoint/2010/main" val="3390103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Freeform 157"/>
          <p:cNvSpPr>
            <a:spLocks/>
          </p:cNvSpPr>
          <p:nvPr/>
        </p:nvSpPr>
        <p:spPr bwMode="auto">
          <a:xfrm>
            <a:off x="4018968" y="3578122"/>
            <a:ext cx="552450" cy="2082800"/>
          </a:xfrm>
          <a:custGeom>
            <a:avLst/>
            <a:gdLst>
              <a:gd name="T0" fmla="*/ 0 w 348"/>
              <a:gd name="T1" fmla="*/ 2147483646 h 1312"/>
              <a:gd name="T2" fmla="*/ 2147483646 w 348"/>
              <a:gd name="T3" fmla="*/ 0 h 1312"/>
              <a:gd name="T4" fmla="*/ 2147483646 w 348"/>
              <a:gd name="T5" fmla="*/ 2147483646 h 1312"/>
              <a:gd name="T6" fmla="*/ 2147483646 w 348"/>
              <a:gd name="T7" fmla="*/ 2147483646 h 1312"/>
              <a:gd name="T8" fmla="*/ 0 w 348"/>
              <a:gd name="T9" fmla="*/ 2147483646 h 1312"/>
              <a:gd name="T10" fmla="*/ 0 60000 65536"/>
              <a:gd name="T11" fmla="*/ 0 60000 65536"/>
              <a:gd name="T12" fmla="*/ 0 60000 65536"/>
              <a:gd name="T13" fmla="*/ 0 60000 65536"/>
              <a:gd name="T14" fmla="*/ 0 60000 65536"/>
              <a:gd name="T15" fmla="*/ 0 w 348"/>
              <a:gd name="T16" fmla="*/ 0 h 1312"/>
              <a:gd name="T17" fmla="*/ 348 w 348"/>
              <a:gd name="T18" fmla="*/ 1312 h 1312"/>
            </a:gdLst>
            <a:ahLst/>
            <a:cxnLst>
              <a:cxn ang="T10">
                <a:pos x="T0" y="T1"/>
              </a:cxn>
              <a:cxn ang="T11">
                <a:pos x="T2" y="T3"/>
              </a:cxn>
              <a:cxn ang="T12">
                <a:pos x="T4" y="T5"/>
              </a:cxn>
              <a:cxn ang="T13">
                <a:pos x="T6" y="T7"/>
              </a:cxn>
              <a:cxn ang="T14">
                <a:pos x="T8" y="T9"/>
              </a:cxn>
            </a:cxnLst>
            <a:rect l="T15" t="T16" r="T17" b="T18"/>
            <a:pathLst>
              <a:path w="348" h="1312">
                <a:moveTo>
                  <a:pt x="0" y="1306"/>
                </a:moveTo>
                <a:lnTo>
                  <a:pt x="348" y="0"/>
                </a:lnTo>
                <a:lnTo>
                  <a:pt x="342" y="1258"/>
                </a:lnTo>
                <a:lnTo>
                  <a:pt x="180" y="1312"/>
                </a:lnTo>
                <a:lnTo>
                  <a:pt x="0" y="1306"/>
                </a:lnTo>
                <a:close/>
              </a:path>
            </a:pathLst>
          </a:custGeom>
          <a:gradFill rotWithShape="1">
            <a:gsLst>
              <a:gs pos="0">
                <a:schemeClr val="bg1"/>
              </a:gs>
              <a:gs pos="100000">
                <a:schemeClr val="folHlink"/>
              </a:gs>
            </a:gsLst>
            <a:lin ang="0" scaled="1"/>
          </a:gradFill>
          <a:ln w="9525">
            <a:solidFill>
              <a:srgbClr val="DDDDDD"/>
            </a:solidFill>
            <a:round/>
            <a:headEnd/>
            <a:tailEnd/>
          </a:ln>
        </p:spPr>
        <p:txBody>
          <a:bodyPr/>
          <a:lstStyle/>
          <a:p>
            <a:endParaRPr lang="zh-CN" altLang="en-US"/>
          </a:p>
        </p:txBody>
      </p:sp>
      <p:sp>
        <p:nvSpPr>
          <p:cNvPr id="13317" name="Rectangle 2"/>
          <p:cNvSpPr>
            <a:spLocks noGrp="1" noChangeArrowheads="1"/>
          </p:cNvSpPr>
          <p:nvPr>
            <p:ph type="title"/>
          </p:nvPr>
        </p:nvSpPr>
        <p:spPr>
          <a:xfrm>
            <a:off x="1362017" y="248442"/>
            <a:ext cx="7312025" cy="985838"/>
          </a:xfrm>
        </p:spPr>
        <p:txBody>
          <a:bodyPr>
            <a:normAutofit/>
          </a:bodyPr>
          <a:lstStyle/>
          <a:p>
            <a:r>
              <a:rPr lang="zh-CN" altLang="en-US" dirty="0"/>
              <a:t>传输层基本服务</a:t>
            </a:r>
            <a:endParaRPr lang="zh-CN" altLang="en-US" dirty="0">
              <a:ea typeface="MS PGothic" panose="020B0600070205080204" pitchFamily="34" charset="-128"/>
            </a:endParaRPr>
          </a:p>
        </p:txBody>
      </p:sp>
      <p:sp>
        <p:nvSpPr>
          <p:cNvPr id="13318" name="Text Box 37"/>
          <p:cNvSpPr txBox="1">
            <a:spLocks noChangeArrowheads="1"/>
          </p:cNvSpPr>
          <p:nvPr/>
        </p:nvSpPr>
        <p:spPr bwMode="auto">
          <a:xfrm>
            <a:off x="9259305" y="4503635"/>
            <a:ext cx="895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latin typeface="Arial" panose="020B0604020202020204" pitchFamily="34" charset="0"/>
                <a:ea typeface="MS PGothic" panose="020B0600070205080204" pitchFamily="34" charset="-128"/>
              </a:rPr>
              <a:t>process</a:t>
            </a:r>
          </a:p>
        </p:txBody>
      </p:sp>
      <p:sp>
        <p:nvSpPr>
          <p:cNvPr id="13319" name="Text Box 38"/>
          <p:cNvSpPr txBox="1">
            <a:spLocks noChangeArrowheads="1"/>
          </p:cNvSpPr>
          <p:nvPr/>
        </p:nvSpPr>
        <p:spPr bwMode="auto">
          <a:xfrm>
            <a:off x="9233905" y="4101997"/>
            <a:ext cx="7556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latin typeface="Tahoma" panose="020B0604030504040204" pitchFamily="34" charset="0"/>
                <a:ea typeface="MS PGothic" panose="020B0600070205080204" pitchFamily="34" charset="-128"/>
              </a:rPr>
              <a:t>socket</a:t>
            </a:r>
          </a:p>
        </p:txBody>
      </p:sp>
      <p:grpSp>
        <p:nvGrpSpPr>
          <p:cNvPr id="4" name="Group 176"/>
          <p:cNvGrpSpPr>
            <a:grpSpLocks/>
          </p:cNvGrpSpPr>
          <p:nvPr/>
        </p:nvGrpSpPr>
        <p:grpSpPr bwMode="auto">
          <a:xfrm>
            <a:off x="1663118" y="2079985"/>
            <a:ext cx="4203700" cy="1198101"/>
            <a:chOff x="259" y="892"/>
            <a:chExt cx="2565" cy="614"/>
          </a:xfrm>
        </p:grpSpPr>
        <p:sp>
          <p:nvSpPr>
            <p:cNvPr id="13438" name="Text Box 45"/>
            <p:cNvSpPr txBox="1">
              <a:spLocks noChangeArrowheads="1"/>
            </p:cNvSpPr>
            <p:nvPr/>
          </p:nvSpPr>
          <p:spPr bwMode="auto">
            <a:xfrm>
              <a:off x="291" y="1118"/>
              <a:ext cx="2533"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10000"/>
                </a:lnSpc>
                <a:spcBef>
                  <a:spcPct val="0"/>
                </a:spcBef>
                <a:buClrTx/>
                <a:buSzTx/>
                <a:buNone/>
              </a:pPr>
              <a:r>
                <a:rPr lang="zh-CN" altLang="en-US" sz="1800" dirty="0">
                  <a:latin typeface="微软雅黑" panose="020B0503020204020204" pitchFamily="34" charset="-122"/>
                  <a:ea typeface="微软雅黑" panose="020B0503020204020204" pitchFamily="34" charset="-122"/>
                </a:rPr>
                <a:t>传输层从多个套接字收集数据，交给网络层发送</a:t>
              </a:r>
            </a:p>
          </p:txBody>
        </p:sp>
        <p:sp>
          <p:nvSpPr>
            <p:cNvPr id="13439" name="Rectangle 46"/>
            <p:cNvSpPr>
              <a:spLocks noChangeArrowheads="1"/>
            </p:cNvSpPr>
            <p:nvPr/>
          </p:nvSpPr>
          <p:spPr bwMode="auto">
            <a:xfrm>
              <a:off x="259" y="1009"/>
              <a:ext cx="2479" cy="497"/>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solidFill>
                  <a:srgbClr val="7030A0"/>
                </a:solidFill>
                <a:ea typeface="宋体" panose="02010600030101010101" pitchFamily="2" charset="-122"/>
              </a:endParaRPr>
            </a:p>
          </p:txBody>
        </p:sp>
        <p:grpSp>
          <p:nvGrpSpPr>
            <p:cNvPr id="13440" name="Group 47"/>
            <p:cNvGrpSpPr>
              <a:grpSpLocks/>
            </p:cNvGrpSpPr>
            <p:nvPr/>
          </p:nvGrpSpPr>
          <p:grpSpPr bwMode="auto">
            <a:xfrm>
              <a:off x="325" y="892"/>
              <a:ext cx="1387" cy="223"/>
              <a:chOff x="1094" y="3732"/>
              <a:chExt cx="1332" cy="223"/>
            </a:xfrm>
          </p:grpSpPr>
          <p:sp>
            <p:nvSpPr>
              <p:cNvPr id="13441" name="Rectangle 48"/>
              <p:cNvSpPr>
                <a:spLocks noChangeArrowheads="1"/>
              </p:cNvSpPr>
              <p:nvPr/>
            </p:nvSpPr>
            <p:spPr bwMode="auto">
              <a:xfrm>
                <a:off x="1422" y="3732"/>
                <a:ext cx="1004"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442" name="Text Box 49"/>
              <p:cNvSpPr txBox="1">
                <a:spLocks noChangeArrowheads="1"/>
              </p:cNvSpPr>
              <p:nvPr/>
            </p:nvSpPr>
            <p:spPr bwMode="auto">
              <a:xfrm>
                <a:off x="1094" y="3750"/>
                <a:ext cx="1223" cy="20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zh-CN" altLang="en-US" sz="2000" b="1" dirty="0">
                    <a:solidFill>
                      <a:srgbClr val="C00000"/>
                    </a:solidFill>
                    <a:latin typeface="微软雅黑" panose="020B0503020204020204" pitchFamily="34" charset="-122"/>
                    <a:ea typeface="微软雅黑" panose="020B0503020204020204" pitchFamily="34" charset="-122"/>
                  </a:rPr>
                  <a:t>（发送端）复用</a:t>
                </a:r>
                <a:r>
                  <a:rPr lang="en-US" altLang="zh-CN" sz="2000" b="1" dirty="0">
                    <a:solidFill>
                      <a:srgbClr val="C00000"/>
                    </a:solidFill>
                    <a:latin typeface="微软雅黑" panose="020B0503020204020204" pitchFamily="34" charset="-122"/>
                    <a:ea typeface="微软雅黑" panose="020B0503020204020204" pitchFamily="34" charset="-122"/>
                  </a:rPr>
                  <a:t>:</a:t>
                </a:r>
              </a:p>
            </p:txBody>
          </p:sp>
        </p:grpSp>
      </p:grpSp>
      <p:grpSp>
        <p:nvGrpSpPr>
          <p:cNvPr id="13322" name="Group 57"/>
          <p:cNvGrpSpPr>
            <a:grpSpLocks/>
          </p:cNvGrpSpPr>
          <p:nvPr/>
        </p:nvGrpSpPr>
        <p:grpSpPr bwMode="auto">
          <a:xfrm>
            <a:off x="8733843" y="4176611"/>
            <a:ext cx="533400" cy="206375"/>
            <a:chOff x="344" y="1846"/>
            <a:chExt cx="336" cy="130"/>
          </a:xfrm>
        </p:grpSpPr>
        <p:sp>
          <p:nvSpPr>
            <p:cNvPr id="13434" name="Rectangle 35"/>
            <p:cNvSpPr>
              <a:spLocks noChangeArrowheads="1"/>
            </p:cNvSpPr>
            <p:nvPr/>
          </p:nvSpPr>
          <p:spPr bwMode="auto">
            <a:xfrm>
              <a:off x="344" y="1846"/>
              <a:ext cx="336" cy="130"/>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435" name="Rectangle 54"/>
            <p:cNvSpPr>
              <a:spLocks noChangeArrowheads="1"/>
            </p:cNvSpPr>
            <p:nvPr/>
          </p:nvSpPr>
          <p:spPr bwMode="auto">
            <a:xfrm>
              <a:off x="454" y="1863"/>
              <a:ext cx="110" cy="99"/>
            </a:xfrm>
            <a:prstGeom prst="rect">
              <a:avLst/>
            </a:prstGeom>
            <a:solidFill>
              <a:schemeClr val="bg1"/>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436" name="Rectangle 55"/>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437" name="Rectangle 56"/>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3323" name="Rectangle 23"/>
          <p:cNvSpPr>
            <a:spLocks noChangeArrowheads="1"/>
          </p:cNvSpPr>
          <p:nvPr/>
        </p:nvSpPr>
        <p:spPr bwMode="auto">
          <a:xfrm>
            <a:off x="4566656" y="3628922"/>
            <a:ext cx="1497013"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13324" name="Rectangle 24"/>
          <p:cNvSpPr>
            <a:spLocks noChangeArrowheads="1"/>
          </p:cNvSpPr>
          <p:nvPr/>
        </p:nvSpPr>
        <p:spPr bwMode="auto">
          <a:xfrm>
            <a:off x="4531730" y="3682898"/>
            <a:ext cx="1473200" cy="1979613"/>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13325" name="Line 25"/>
          <p:cNvSpPr>
            <a:spLocks noChangeShapeType="1"/>
          </p:cNvSpPr>
          <p:nvPr/>
        </p:nvSpPr>
        <p:spPr bwMode="auto">
          <a:xfrm>
            <a:off x="4538080" y="4452836"/>
            <a:ext cx="146050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26" name="Text Box 26"/>
          <p:cNvSpPr txBox="1">
            <a:spLocks noChangeArrowheads="1"/>
          </p:cNvSpPr>
          <p:nvPr/>
        </p:nvSpPr>
        <p:spPr bwMode="auto">
          <a:xfrm>
            <a:off x="4609519" y="4435373"/>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transport</a:t>
            </a:r>
          </a:p>
        </p:txBody>
      </p:sp>
      <p:sp>
        <p:nvSpPr>
          <p:cNvPr id="13327" name="Line 27"/>
          <p:cNvSpPr>
            <a:spLocks noChangeShapeType="1"/>
          </p:cNvSpPr>
          <p:nvPr/>
        </p:nvSpPr>
        <p:spPr bwMode="auto">
          <a:xfrm>
            <a:off x="4539669" y="4770335"/>
            <a:ext cx="1457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28" name="Text Box 26"/>
          <p:cNvSpPr txBox="1">
            <a:spLocks noChangeArrowheads="1"/>
          </p:cNvSpPr>
          <p:nvPr/>
        </p:nvSpPr>
        <p:spPr bwMode="auto">
          <a:xfrm>
            <a:off x="4606344" y="3649561"/>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application</a:t>
            </a:r>
          </a:p>
        </p:txBody>
      </p:sp>
      <p:sp>
        <p:nvSpPr>
          <p:cNvPr id="13329" name="Text Box 26"/>
          <p:cNvSpPr txBox="1">
            <a:spLocks noChangeArrowheads="1"/>
          </p:cNvSpPr>
          <p:nvPr/>
        </p:nvSpPr>
        <p:spPr bwMode="auto">
          <a:xfrm>
            <a:off x="4603169" y="5340248"/>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physical</a:t>
            </a:r>
          </a:p>
        </p:txBody>
      </p:sp>
      <p:sp>
        <p:nvSpPr>
          <p:cNvPr id="13330" name="Text Box 26"/>
          <p:cNvSpPr txBox="1">
            <a:spLocks noChangeArrowheads="1"/>
          </p:cNvSpPr>
          <p:nvPr/>
        </p:nvSpPr>
        <p:spPr bwMode="auto">
          <a:xfrm>
            <a:off x="4603169" y="5054498"/>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link</a:t>
            </a:r>
          </a:p>
        </p:txBody>
      </p:sp>
      <p:sp>
        <p:nvSpPr>
          <p:cNvPr id="13331" name="Text Box 26"/>
          <p:cNvSpPr txBox="1">
            <a:spLocks noChangeArrowheads="1"/>
          </p:cNvSpPr>
          <p:nvPr/>
        </p:nvSpPr>
        <p:spPr bwMode="auto">
          <a:xfrm>
            <a:off x="4603169" y="4756048"/>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network</a:t>
            </a:r>
          </a:p>
        </p:txBody>
      </p:sp>
      <p:sp>
        <p:nvSpPr>
          <p:cNvPr id="13332" name="Oval 120"/>
          <p:cNvSpPr>
            <a:spLocks noChangeArrowheads="1"/>
          </p:cNvSpPr>
          <p:nvPr/>
        </p:nvSpPr>
        <p:spPr bwMode="auto">
          <a:xfrm>
            <a:off x="5303255" y="4024210"/>
            <a:ext cx="598488" cy="304800"/>
          </a:xfrm>
          <a:prstGeom prst="ellipse">
            <a:avLst/>
          </a:prstGeom>
          <a:solidFill>
            <a:srgbClr val="CCFFFF"/>
          </a:soli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MS PGothic" panose="020B0600070205080204" pitchFamily="34" charset="-128"/>
              </a:rPr>
              <a:t>P2</a:t>
            </a:r>
          </a:p>
        </p:txBody>
      </p:sp>
      <p:sp>
        <p:nvSpPr>
          <p:cNvPr id="13333" name="Line 27"/>
          <p:cNvSpPr>
            <a:spLocks noChangeShapeType="1"/>
          </p:cNvSpPr>
          <p:nvPr/>
        </p:nvSpPr>
        <p:spPr bwMode="auto">
          <a:xfrm>
            <a:off x="4536494" y="5081485"/>
            <a:ext cx="1457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4" name="Line 27"/>
          <p:cNvSpPr>
            <a:spLocks noChangeShapeType="1"/>
          </p:cNvSpPr>
          <p:nvPr/>
        </p:nvSpPr>
        <p:spPr bwMode="auto">
          <a:xfrm>
            <a:off x="4533319" y="5379935"/>
            <a:ext cx="1457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5" name="Oval 128"/>
          <p:cNvSpPr>
            <a:spLocks noChangeArrowheads="1"/>
          </p:cNvSpPr>
          <p:nvPr/>
        </p:nvSpPr>
        <p:spPr bwMode="auto">
          <a:xfrm>
            <a:off x="4598405" y="4024210"/>
            <a:ext cx="598488" cy="304800"/>
          </a:xfrm>
          <a:prstGeom prst="ellipse">
            <a:avLst/>
          </a:prstGeom>
          <a:solidFill>
            <a:srgbClr val="CCFFFF"/>
          </a:soli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MS PGothic" panose="020B0600070205080204" pitchFamily="34" charset="-128"/>
              </a:rPr>
              <a:t>P1</a:t>
            </a:r>
          </a:p>
        </p:txBody>
      </p:sp>
      <p:grpSp>
        <p:nvGrpSpPr>
          <p:cNvPr id="13336" name="Group 134"/>
          <p:cNvGrpSpPr>
            <a:grpSpLocks/>
          </p:cNvGrpSpPr>
          <p:nvPr/>
        </p:nvGrpSpPr>
        <p:grpSpPr bwMode="auto">
          <a:xfrm>
            <a:off x="5379455" y="4382985"/>
            <a:ext cx="412750" cy="158750"/>
            <a:chOff x="1383" y="2620"/>
            <a:chExt cx="260" cy="100"/>
          </a:xfrm>
        </p:grpSpPr>
        <p:sp>
          <p:nvSpPr>
            <p:cNvPr id="13430" name="Rectangle 130"/>
            <p:cNvSpPr>
              <a:spLocks noChangeArrowheads="1"/>
            </p:cNvSpPr>
            <p:nvPr/>
          </p:nvSpPr>
          <p:spPr bwMode="auto">
            <a:xfrm>
              <a:off x="1383" y="2620"/>
              <a:ext cx="260" cy="100"/>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431" name="Rectangle 131"/>
            <p:cNvSpPr>
              <a:spLocks noChangeArrowheads="1"/>
            </p:cNvSpPr>
            <p:nvPr/>
          </p:nvSpPr>
          <p:spPr bwMode="auto">
            <a:xfrm>
              <a:off x="1434" y="2633"/>
              <a:ext cx="155" cy="76"/>
            </a:xfrm>
            <a:prstGeom prst="rect">
              <a:avLst/>
            </a:prstGeom>
            <a:solidFill>
              <a:schemeClr val="bg1"/>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432" name="Rectangle 132"/>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433" name="Rectangle 133"/>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grpSp>
        <p:nvGrpSpPr>
          <p:cNvPr id="13337" name="Group 135"/>
          <p:cNvGrpSpPr>
            <a:grpSpLocks/>
          </p:cNvGrpSpPr>
          <p:nvPr/>
        </p:nvGrpSpPr>
        <p:grpSpPr bwMode="auto">
          <a:xfrm>
            <a:off x="4677780" y="4375047"/>
            <a:ext cx="412750" cy="158750"/>
            <a:chOff x="1383" y="2620"/>
            <a:chExt cx="260" cy="100"/>
          </a:xfrm>
        </p:grpSpPr>
        <p:sp>
          <p:nvSpPr>
            <p:cNvPr id="13426" name="Rectangle 136"/>
            <p:cNvSpPr>
              <a:spLocks noChangeArrowheads="1"/>
            </p:cNvSpPr>
            <p:nvPr/>
          </p:nvSpPr>
          <p:spPr bwMode="auto">
            <a:xfrm>
              <a:off x="1383" y="2620"/>
              <a:ext cx="260" cy="100"/>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427" name="Rectangle 137"/>
            <p:cNvSpPr>
              <a:spLocks noChangeArrowheads="1"/>
            </p:cNvSpPr>
            <p:nvPr/>
          </p:nvSpPr>
          <p:spPr bwMode="auto">
            <a:xfrm>
              <a:off x="1434" y="2633"/>
              <a:ext cx="155" cy="76"/>
            </a:xfrm>
            <a:prstGeom prst="rect">
              <a:avLst/>
            </a:prstGeom>
            <a:solidFill>
              <a:schemeClr val="bg1"/>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428" name="Rectangle 138"/>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429" name="Rectangle 139"/>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3338" name="Freeform 141"/>
          <p:cNvSpPr>
            <a:spLocks/>
          </p:cNvSpPr>
          <p:nvPr/>
        </p:nvSpPr>
        <p:spPr bwMode="auto">
          <a:xfrm>
            <a:off x="3045830" y="4438547"/>
            <a:ext cx="2160588" cy="1989138"/>
          </a:xfrm>
          <a:custGeom>
            <a:avLst/>
            <a:gdLst>
              <a:gd name="T0" fmla="*/ 0 w 1361"/>
              <a:gd name="T1" fmla="*/ 2147483646 h 1253"/>
              <a:gd name="T2" fmla="*/ 2147483646 w 1361"/>
              <a:gd name="T3" fmla="*/ 2147483646 h 1253"/>
              <a:gd name="T4" fmla="*/ 2147483646 w 1361"/>
              <a:gd name="T5" fmla="*/ 2147483646 h 1253"/>
              <a:gd name="T6" fmla="*/ 2147483646 w 1361"/>
              <a:gd name="T7" fmla="*/ 2147483646 h 1253"/>
              <a:gd name="T8" fmla="*/ 2147483646 w 1361"/>
              <a:gd name="T9" fmla="*/ 2147483646 h 1253"/>
              <a:gd name="T10" fmla="*/ 2147483646 w 1361"/>
              <a:gd name="T11" fmla="*/ 0 h 1253"/>
              <a:gd name="T12" fmla="*/ 0 60000 65536"/>
              <a:gd name="T13" fmla="*/ 0 60000 65536"/>
              <a:gd name="T14" fmla="*/ 0 60000 65536"/>
              <a:gd name="T15" fmla="*/ 0 60000 65536"/>
              <a:gd name="T16" fmla="*/ 0 60000 65536"/>
              <a:gd name="T17" fmla="*/ 0 60000 65536"/>
              <a:gd name="T18" fmla="*/ 0 w 1361"/>
              <a:gd name="T19" fmla="*/ 0 h 1253"/>
              <a:gd name="T20" fmla="*/ 1361 w 1361"/>
              <a:gd name="T21" fmla="*/ 1253 h 1253"/>
            </a:gdLst>
            <a:ahLst/>
            <a:cxnLst>
              <a:cxn ang="T12">
                <a:pos x="T0" y="T1"/>
              </a:cxn>
              <a:cxn ang="T13">
                <a:pos x="T2" y="T3"/>
              </a:cxn>
              <a:cxn ang="T14">
                <a:pos x="T4" y="T5"/>
              </a:cxn>
              <a:cxn ang="T15">
                <a:pos x="T6" y="T7"/>
              </a:cxn>
              <a:cxn ang="T16">
                <a:pos x="T8" y="T9"/>
              </a:cxn>
              <a:cxn ang="T17">
                <a:pos x="T10" y="T11"/>
              </a:cxn>
            </a:cxnLst>
            <a:rect l="T18" t="T19" r="T20" b="T21"/>
            <a:pathLst>
              <a:path w="1361" h="1253">
                <a:moveTo>
                  <a:pt x="0" y="216"/>
                </a:moveTo>
                <a:lnTo>
                  <a:pt x="7" y="1252"/>
                </a:lnTo>
                <a:lnTo>
                  <a:pt x="1320" y="1253"/>
                </a:lnTo>
                <a:lnTo>
                  <a:pt x="1361" y="1252"/>
                </a:lnTo>
                <a:lnTo>
                  <a:pt x="1353" y="114"/>
                </a:lnTo>
                <a:lnTo>
                  <a:pt x="1178" y="0"/>
                </a:lnTo>
              </a:path>
            </a:pathLst>
          </a:custGeom>
          <a:noFill/>
          <a:ln w="19050">
            <a:solidFill>
              <a:srgbClr val="000099"/>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3339" name="Freeform 142"/>
          <p:cNvSpPr>
            <a:spLocks/>
          </p:cNvSpPr>
          <p:nvPr/>
        </p:nvSpPr>
        <p:spPr bwMode="auto">
          <a:xfrm>
            <a:off x="3109330" y="4463948"/>
            <a:ext cx="1962150" cy="1897063"/>
          </a:xfrm>
          <a:custGeom>
            <a:avLst/>
            <a:gdLst>
              <a:gd name="T0" fmla="*/ 0 w 1236"/>
              <a:gd name="T1" fmla="*/ 2147483646 h 1195"/>
              <a:gd name="T2" fmla="*/ 2147483646 w 1236"/>
              <a:gd name="T3" fmla="*/ 2147483646 h 1195"/>
              <a:gd name="T4" fmla="*/ 2147483646 w 1236"/>
              <a:gd name="T5" fmla="*/ 2147483646 h 1195"/>
              <a:gd name="T6" fmla="*/ 2147483646 w 1236"/>
              <a:gd name="T7" fmla="*/ 2147483646 h 1195"/>
              <a:gd name="T8" fmla="*/ 2147483646 w 1236"/>
              <a:gd name="T9" fmla="*/ 0 h 1195"/>
              <a:gd name="T10" fmla="*/ 0 60000 65536"/>
              <a:gd name="T11" fmla="*/ 0 60000 65536"/>
              <a:gd name="T12" fmla="*/ 0 60000 65536"/>
              <a:gd name="T13" fmla="*/ 0 60000 65536"/>
              <a:gd name="T14" fmla="*/ 0 60000 65536"/>
              <a:gd name="T15" fmla="*/ 0 w 1236"/>
              <a:gd name="T16" fmla="*/ 0 h 1195"/>
              <a:gd name="T17" fmla="*/ 1236 w 1236"/>
              <a:gd name="T18" fmla="*/ 1195 h 1195"/>
            </a:gdLst>
            <a:ahLst/>
            <a:cxnLst>
              <a:cxn ang="T10">
                <a:pos x="T0" y="T1"/>
              </a:cxn>
              <a:cxn ang="T11">
                <a:pos x="T2" y="T3"/>
              </a:cxn>
              <a:cxn ang="T12">
                <a:pos x="T4" y="T5"/>
              </a:cxn>
              <a:cxn ang="T13">
                <a:pos x="T6" y="T7"/>
              </a:cxn>
              <a:cxn ang="T14">
                <a:pos x="T8" y="T9"/>
              </a:cxn>
            </a:cxnLst>
            <a:rect l="T15" t="T16" r="T17" b="T18"/>
            <a:pathLst>
              <a:path w="1236" h="1195">
                <a:moveTo>
                  <a:pt x="0" y="202"/>
                </a:moveTo>
                <a:lnTo>
                  <a:pt x="6" y="1194"/>
                </a:lnTo>
                <a:lnTo>
                  <a:pt x="1236" y="1195"/>
                </a:lnTo>
                <a:lnTo>
                  <a:pt x="1227" y="150"/>
                </a:lnTo>
                <a:lnTo>
                  <a:pt x="1069" y="0"/>
                </a:lnTo>
              </a:path>
            </a:pathLst>
          </a:custGeom>
          <a:noFill/>
          <a:ln w="19050">
            <a:solidFill>
              <a:srgbClr val="000099"/>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3340" name="Rectangle 23"/>
          <p:cNvSpPr>
            <a:spLocks noChangeArrowheads="1"/>
          </p:cNvSpPr>
          <p:nvPr/>
        </p:nvSpPr>
        <p:spPr bwMode="auto">
          <a:xfrm>
            <a:off x="6828844" y="3998810"/>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13341" name="Rectangle 24"/>
          <p:cNvSpPr>
            <a:spLocks noChangeArrowheads="1"/>
          </p:cNvSpPr>
          <p:nvPr/>
        </p:nvSpPr>
        <p:spPr bwMode="auto">
          <a:xfrm>
            <a:off x="6790744" y="4052785"/>
            <a:ext cx="1273175" cy="1979612"/>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13342" name="Line 25"/>
          <p:cNvSpPr>
            <a:spLocks noChangeShapeType="1"/>
          </p:cNvSpPr>
          <p:nvPr/>
        </p:nvSpPr>
        <p:spPr bwMode="auto">
          <a:xfrm>
            <a:off x="6800268" y="481319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43" name="Text Box 26"/>
          <p:cNvSpPr txBox="1">
            <a:spLocks noChangeArrowheads="1"/>
          </p:cNvSpPr>
          <p:nvPr/>
        </p:nvSpPr>
        <p:spPr bwMode="auto">
          <a:xfrm>
            <a:off x="6757406" y="4795736"/>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transport</a:t>
            </a:r>
          </a:p>
        </p:txBody>
      </p:sp>
      <p:sp>
        <p:nvSpPr>
          <p:cNvPr id="13344" name="Line 27"/>
          <p:cNvSpPr>
            <a:spLocks noChangeShapeType="1"/>
          </p:cNvSpPr>
          <p:nvPr/>
        </p:nvSpPr>
        <p:spPr bwMode="auto">
          <a:xfrm>
            <a:off x="6808205" y="513387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45" name="Line 28"/>
          <p:cNvSpPr>
            <a:spLocks noChangeShapeType="1"/>
          </p:cNvSpPr>
          <p:nvPr/>
        </p:nvSpPr>
        <p:spPr bwMode="auto">
          <a:xfrm>
            <a:off x="6793918" y="544343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46" name="Line 29"/>
          <p:cNvSpPr>
            <a:spLocks noChangeShapeType="1"/>
          </p:cNvSpPr>
          <p:nvPr/>
        </p:nvSpPr>
        <p:spPr bwMode="auto">
          <a:xfrm>
            <a:off x="6793918" y="572918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47" name="Text Box 26"/>
          <p:cNvSpPr txBox="1">
            <a:spLocks noChangeArrowheads="1"/>
          </p:cNvSpPr>
          <p:nvPr/>
        </p:nvSpPr>
        <p:spPr bwMode="auto">
          <a:xfrm>
            <a:off x="6792331" y="4043261"/>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application</a:t>
            </a:r>
          </a:p>
        </p:txBody>
      </p:sp>
      <p:sp>
        <p:nvSpPr>
          <p:cNvPr id="13348" name="Text Box 26"/>
          <p:cNvSpPr txBox="1">
            <a:spLocks noChangeArrowheads="1"/>
          </p:cNvSpPr>
          <p:nvPr/>
        </p:nvSpPr>
        <p:spPr bwMode="auto">
          <a:xfrm>
            <a:off x="6747881" y="5700611"/>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physical</a:t>
            </a:r>
          </a:p>
        </p:txBody>
      </p:sp>
      <p:sp>
        <p:nvSpPr>
          <p:cNvPr id="13349" name="Text Box 26"/>
          <p:cNvSpPr txBox="1">
            <a:spLocks noChangeArrowheads="1"/>
          </p:cNvSpPr>
          <p:nvPr/>
        </p:nvSpPr>
        <p:spPr bwMode="auto">
          <a:xfrm>
            <a:off x="6766931" y="5414861"/>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link</a:t>
            </a:r>
          </a:p>
        </p:txBody>
      </p:sp>
      <p:sp>
        <p:nvSpPr>
          <p:cNvPr id="13350" name="Text Box 26"/>
          <p:cNvSpPr txBox="1">
            <a:spLocks noChangeArrowheads="1"/>
          </p:cNvSpPr>
          <p:nvPr/>
        </p:nvSpPr>
        <p:spPr bwMode="auto">
          <a:xfrm>
            <a:off x="6757406" y="5119586"/>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network</a:t>
            </a:r>
          </a:p>
        </p:txBody>
      </p:sp>
      <p:sp>
        <p:nvSpPr>
          <p:cNvPr id="13351" name="Oval 101"/>
          <p:cNvSpPr>
            <a:spLocks noChangeArrowheads="1"/>
          </p:cNvSpPr>
          <p:nvPr/>
        </p:nvSpPr>
        <p:spPr bwMode="auto">
          <a:xfrm>
            <a:off x="7127294" y="4384572"/>
            <a:ext cx="598487" cy="304800"/>
          </a:xfrm>
          <a:prstGeom prst="ellipse">
            <a:avLst/>
          </a:prstGeom>
          <a:solidFill>
            <a:srgbClr val="CCFFFF"/>
          </a:soli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MS PGothic" panose="020B0600070205080204" pitchFamily="34" charset="-128"/>
              </a:rPr>
              <a:t>P4</a:t>
            </a:r>
          </a:p>
        </p:txBody>
      </p:sp>
      <p:sp>
        <p:nvSpPr>
          <p:cNvPr id="13352" name="Freeform 103"/>
          <p:cNvSpPr>
            <a:spLocks/>
          </p:cNvSpPr>
          <p:nvPr/>
        </p:nvSpPr>
        <p:spPr bwMode="auto">
          <a:xfrm>
            <a:off x="8076619" y="4030560"/>
            <a:ext cx="581025" cy="2038350"/>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 name="T15" fmla="*/ 0 w 366"/>
              <a:gd name="T16" fmla="*/ 0 h 1284"/>
              <a:gd name="T17" fmla="*/ 366 w 366"/>
              <a:gd name="T18" fmla="*/ 1284 h 1284"/>
            </a:gdLst>
            <a:ahLst/>
            <a:cxnLst>
              <a:cxn ang="T10">
                <a:pos x="T0" y="T1"/>
              </a:cxn>
              <a:cxn ang="T11">
                <a:pos x="T2" y="T3"/>
              </a:cxn>
              <a:cxn ang="T12">
                <a:pos x="T4" y="T5"/>
              </a:cxn>
              <a:cxn ang="T13">
                <a:pos x="T6" y="T7"/>
              </a:cxn>
              <a:cxn ang="T14">
                <a:pos x="T8" y="T9"/>
              </a:cxn>
            </a:cxnLst>
            <a:rect l="T15" t="T16" r="T17" b="T18"/>
            <a:pathLst>
              <a:path w="366" h="1284">
                <a:moveTo>
                  <a:pt x="366" y="1278"/>
                </a:moveTo>
                <a:lnTo>
                  <a:pt x="12" y="0"/>
                </a:lnTo>
                <a:lnTo>
                  <a:pt x="0" y="1224"/>
                </a:lnTo>
                <a:lnTo>
                  <a:pt x="186" y="1284"/>
                </a:lnTo>
                <a:lnTo>
                  <a:pt x="366" y="1278"/>
                </a:lnTo>
                <a:close/>
              </a:path>
            </a:pathLst>
          </a:custGeom>
          <a:gradFill rotWithShape="1">
            <a:gsLst>
              <a:gs pos="0">
                <a:schemeClr val="folHlink"/>
              </a:gs>
              <a:gs pos="100000">
                <a:schemeClr val="bg1"/>
              </a:gs>
            </a:gsLst>
            <a:lin ang="0" scaled="1"/>
          </a:gradFill>
          <a:ln w="9525">
            <a:solidFill>
              <a:srgbClr val="DDDDDD"/>
            </a:solidFill>
            <a:round/>
            <a:headEnd/>
            <a:tailEnd/>
          </a:ln>
        </p:spPr>
        <p:txBody>
          <a:bodyPr/>
          <a:lstStyle/>
          <a:p>
            <a:endParaRPr lang="zh-CN" altLang="en-US"/>
          </a:p>
        </p:txBody>
      </p:sp>
      <p:sp>
        <p:nvSpPr>
          <p:cNvPr id="13353" name="Freeform 70"/>
          <p:cNvSpPr>
            <a:spLocks/>
          </p:cNvSpPr>
          <p:nvPr/>
        </p:nvSpPr>
        <p:spPr bwMode="auto">
          <a:xfrm>
            <a:off x="1886955" y="4051197"/>
            <a:ext cx="552450" cy="2082800"/>
          </a:xfrm>
          <a:custGeom>
            <a:avLst/>
            <a:gdLst>
              <a:gd name="T0" fmla="*/ 0 w 348"/>
              <a:gd name="T1" fmla="*/ 2147483646 h 1312"/>
              <a:gd name="T2" fmla="*/ 2147483646 w 348"/>
              <a:gd name="T3" fmla="*/ 0 h 1312"/>
              <a:gd name="T4" fmla="*/ 2147483646 w 348"/>
              <a:gd name="T5" fmla="*/ 2147483646 h 1312"/>
              <a:gd name="T6" fmla="*/ 2147483646 w 348"/>
              <a:gd name="T7" fmla="*/ 2147483646 h 1312"/>
              <a:gd name="T8" fmla="*/ 0 w 348"/>
              <a:gd name="T9" fmla="*/ 2147483646 h 1312"/>
              <a:gd name="T10" fmla="*/ 0 60000 65536"/>
              <a:gd name="T11" fmla="*/ 0 60000 65536"/>
              <a:gd name="T12" fmla="*/ 0 60000 65536"/>
              <a:gd name="T13" fmla="*/ 0 60000 65536"/>
              <a:gd name="T14" fmla="*/ 0 60000 65536"/>
              <a:gd name="T15" fmla="*/ 0 w 348"/>
              <a:gd name="T16" fmla="*/ 0 h 1312"/>
              <a:gd name="T17" fmla="*/ 348 w 348"/>
              <a:gd name="T18" fmla="*/ 1312 h 1312"/>
            </a:gdLst>
            <a:ahLst/>
            <a:cxnLst>
              <a:cxn ang="T10">
                <a:pos x="T0" y="T1"/>
              </a:cxn>
              <a:cxn ang="T11">
                <a:pos x="T2" y="T3"/>
              </a:cxn>
              <a:cxn ang="T12">
                <a:pos x="T4" y="T5"/>
              </a:cxn>
              <a:cxn ang="T13">
                <a:pos x="T6" y="T7"/>
              </a:cxn>
              <a:cxn ang="T14">
                <a:pos x="T8" y="T9"/>
              </a:cxn>
            </a:cxnLst>
            <a:rect l="T15" t="T16" r="T17" b="T18"/>
            <a:pathLst>
              <a:path w="348" h="1312">
                <a:moveTo>
                  <a:pt x="0" y="1306"/>
                </a:moveTo>
                <a:lnTo>
                  <a:pt x="348" y="0"/>
                </a:lnTo>
                <a:lnTo>
                  <a:pt x="342" y="1258"/>
                </a:lnTo>
                <a:lnTo>
                  <a:pt x="180" y="1312"/>
                </a:lnTo>
                <a:lnTo>
                  <a:pt x="0" y="1306"/>
                </a:lnTo>
                <a:close/>
              </a:path>
            </a:pathLst>
          </a:custGeom>
          <a:gradFill rotWithShape="1">
            <a:gsLst>
              <a:gs pos="0">
                <a:schemeClr val="bg1"/>
              </a:gs>
              <a:gs pos="100000">
                <a:schemeClr val="folHlink"/>
              </a:gs>
            </a:gsLst>
            <a:lin ang="0" scaled="1"/>
          </a:gradFill>
          <a:ln w="9525">
            <a:solidFill>
              <a:srgbClr val="DDDDDD"/>
            </a:solidFill>
            <a:round/>
            <a:headEnd/>
            <a:tailEnd/>
          </a:ln>
        </p:spPr>
        <p:txBody>
          <a:bodyPr/>
          <a:lstStyle/>
          <a:p>
            <a:endParaRPr lang="zh-CN" altLang="en-US"/>
          </a:p>
        </p:txBody>
      </p:sp>
      <p:sp>
        <p:nvSpPr>
          <p:cNvPr id="13354" name="Rectangle 23"/>
          <p:cNvSpPr>
            <a:spLocks noChangeArrowheads="1"/>
          </p:cNvSpPr>
          <p:nvPr/>
        </p:nvSpPr>
        <p:spPr bwMode="auto">
          <a:xfrm>
            <a:off x="2483855" y="4006747"/>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13355" name="Rectangle 24"/>
          <p:cNvSpPr>
            <a:spLocks noChangeArrowheads="1"/>
          </p:cNvSpPr>
          <p:nvPr/>
        </p:nvSpPr>
        <p:spPr bwMode="auto">
          <a:xfrm>
            <a:off x="2445756" y="4060723"/>
            <a:ext cx="1273175" cy="1979613"/>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13356" name="Line 25"/>
          <p:cNvSpPr>
            <a:spLocks noChangeShapeType="1"/>
          </p:cNvSpPr>
          <p:nvPr/>
        </p:nvSpPr>
        <p:spPr bwMode="auto">
          <a:xfrm>
            <a:off x="2455280" y="482113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7" name="Text Box 26"/>
          <p:cNvSpPr txBox="1">
            <a:spLocks noChangeArrowheads="1"/>
          </p:cNvSpPr>
          <p:nvPr/>
        </p:nvSpPr>
        <p:spPr bwMode="auto">
          <a:xfrm>
            <a:off x="2412419" y="4803673"/>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transport</a:t>
            </a:r>
          </a:p>
        </p:txBody>
      </p:sp>
      <p:sp>
        <p:nvSpPr>
          <p:cNvPr id="13358" name="Line 27"/>
          <p:cNvSpPr>
            <a:spLocks noChangeShapeType="1"/>
          </p:cNvSpPr>
          <p:nvPr/>
        </p:nvSpPr>
        <p:spPr bwMode="auto">
          <a:xfrm>
            <a:off x="2463218" y="514181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9" name="Line 28"/>
          <p:cNvSpPr>
            <a:spLocks noChangeShapeType="1"/>
          </p:cNvSpPr>
          <p:nvPr/>
        </p:nvSpPr>
        <p:spPr bwMode="auto">
          <a:xfrm>
            <a:off x="2448930" y="545137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0" name="Line 29"/>
          <p:cNvSpPr>
            <a:spLocks noChangeShapeType="1"/>
          </p:cNvSpPr>
          <p:nvPr/>
        </p:nvSpPr>
        <p:spPr bwMode="auto">
          <a:xfrm>
            <a:off x="2448930" y="573712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1" name="Text Box 26"/>
          <p:cNvSpPr txBox="1">
            <a:spLocks noChangeArrowheads="1"/>
          </p:cNvSpPr>
          <p:nvPr/>
        </p:nvSpPr>
        <p:spPr bwMode="auto">
          <a:xfrm>
            <a:off x="2447344" y="4051198"/>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application</a:t>
            </a:r>
          </a:p>
        </p:txBody>
      </p:sp>
      <p:sp>
        <p:nvSpPr>
          <p:cNvPr id="13362" name="Text Box 26"/>
          <p:cNvSpPr txBox="1">
            <a:spLocks noChangeArrowheads="1"/>
          </p:cNvSpPr>
          <p:nvPr/>
        </p:nvSpPr>
        <p:spPr bwMode="auto">
          <a:xfrm>
            <a:off x="2402894" y="5708548"/>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physical</a:t>
            </a:r>
          </a:p>
        </p:txBody>
      </p:sp>
      <p:sp>
        <p:nvSpPr>
          <p:cNvPr id="13363" name="Text Box 26"/>
          <p:cNvSpPr txBox="1">
            <a:spLocks noChangeArrowheads="1"/>
          </p:cNvSpPr>
          <p:nvPr/>
        </p:nvSpPr>
        <p:spPr bwMode="auto">
          <a:xfrm>
            <a:off x="2421944" y="5422798"/>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link</a:t>
            </a:r>
          </a:p>
        </p:txBody>
      </p:sp>
      <p:sp>
        <p:nvSpPr>
          <p:cNvPr id="13364" name="Text Box 26"/>
          <p:cNvSpPr txBox="1">
            <a:spLocks noChangeArrowheads="1"/>
          </p:cNvSpPr>
          <p:nvPr/>
        </p:nvSpPr>
        <p:spPr bwMode="auto">
          <a:xfrm>
            <a:off x="2412419" y="5127523"/>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network</a:t>
            </a:r>
          </a:p>
        </p:txBody>
      </p:sp>
      <p:sp>
        <p:nvSpPr>
          <p:cNvPr id="13365" name="Oval 23"/>
          <p:cNvSpPr>
            <a:spLocks noChangeArrowheads="1"/>
          </p:cNvSpPr>
          <p:nvPr/>
        </p:nvSpPr>
        <p:spPr bwMode="auto">
          <a:xfrm>
            <a:off x="2782305" y="4392510"/>
            <a:ext cx="598488" cy="304800"/>
          </a:xfrm>
          <a:prstGeom prst="ellipse">
            <a:avLst/>
          </a:prstGeom>
          <a:solidFill>
            <a:srgbClr val="CCFFFF"/>
          </a:soli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MS PGothic" panose="020B0600070205080204" pitchFamily="34" charset="-128"/>
              </a:rPr>
              <a:t>P3</a:t>
            </a:r>
          </a:p>
        </p:txBody>
      </p:sp>
      <p:grpSp>
        <p:nvGrpSpPr>
          <p:cNvPr id="13366" name="Group 149"/>
          <p:cNvGrpSpPr>
            <a:grpSpLocks/>
          </p:cNvGrpSpPr>
          <p:nvPr/>
        </p:nvGrpSpPr>
        <p:grpSpPr bwMode="auto">
          <a:xfrm>
            <a:off x="2872793" y="4730647"/>
            <a:ext cx="412750" cy="158750"/>
            <a:chOff x="1287" y="2524"/>
            <a:chExt cx="260" cy="100"/>
          </a:xfrm>
        </p:grpSpPr>
        <p:sp>
          <p:nvSpPr>
            <p:cNvPr id="13422" name="Rectangle 73"/>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423" name="Rectangle 74"/>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424" name="Rectangle 75"/>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425" name="Rectangle 129"/>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grpSp>
        <p:nvGrpSpPr>
          <p:cNvPr id="13367" name="Group 150"/>
          <p:cNvGrpSpPr>
            <a:grpSpLocks/>
          </p:cNvGrpSpPr>
          <p:nvPr/>
        </p:nvGrpSpPr>
        <p:grpSpPr bwMode="auto">
          <a:xfrm>
            <a:off x="7213018" y="4729060"/>
            <a:ext cx="412750" cy="158750"/>
            <a:chOff x="1287" y="2524"/>
            <a:chExt cx="260" cy="100"/>
          </a:xfrm>
        </p:grpSpPr>
        <p:sp>
          <p:nvSpPr>
            <p:cNvPr id="13418" name="Rectangle 151"/>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419" name="Rectangle 152"/>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420" name="Rectangle 153"/>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421" name="Rectangle 154"/>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3368" name="Freeform 146"/>
          <p:cNvSpPr>
            <a:spLocks/>
          </p:cNvSpPr>
          <p:nvPr/>
        </p:nvSpPr>
        <p:spPr bwMode="auto">
          <a:xfrm>
            <a:off x="5260394" y="4430611"/>
            <a:ext cx="2173287" cy="1989137"/>
          </a:xfrm>
          <a:custGeom>
            <a:avLst/>
            <a:gdLst>
              <a:gd name="T0" fmla="*/ 2147483646 w 1369"/>
              <a:gd name="T1" fmla="*/ 2147483646 h 1253"/>
              <a:gd name="T2" fmla="*/ 2147483646 w 1369"/>
              <a:gd name="T3" fmla="*/ 2147483646 h 1253"/>
              <a:gd name="T4" fmla="*/ 2147483646 w 1369"/>
              <a:gd name="T5" fmla="*/ 2147483646 h 1253"/>
              <a:gd name="T6" fmla="*/ 0 w 1369"/>
              <a:gd name="T7" fmla="*/ 2147483646 h 1253"/>
              <a:gd name="T8" fmla="*/ 2147483646 w 1369"/>
              <a:gd name="T9" fmla="*/ 0 h 1253"/>
              <a:gd name="T10" fmla="*/ 0 60000 65536"/>
              <a:gd name="T11" fmla="*/ 0 60000 65536"/>
              <a:gd name="T12" fmla="*/ 0 60000 65536"/>
              <a:gd name="T13" fmla="*/ 0 60000 65536"/>
              <a:gd name="T14" fmla="*/ 0 60000 65536"/>
              <a:gd name="T15" fmla="*/ 0 w 1369"/>
              <a:gd name="T16" fmla="*/ 0 h 1253"/>
              <a:gd name="T17" fmla="*/ 1369 w 1369"/>
              <a:gd name="T18" fmla="*/ 1253 h 1253"/>
            </a:gdLst>
            <a:ahLst/>
            <a:cxnLst>
              <a:cxn ang="T10">
                <a:pos x="T0" y="T1"/>
              </a:cxn>
              <a:cxn ang="T11">
                <a:pos x="T2" y="T3"/>
              </a:cxn>
              <a:cxn ang="T12">
                <a:pos x="T4" y="T5"/>
              </a:cxn>
              <a:cxn ang="T13">
                <a:pos x="T6" y="T7"/>
              </a:cxn>
              <a:cxn ang="T14">
                <a:pos x="T8" y="T9"/>
              </a:cxn>
            </a:cxnLst>
            <a:rect l="T15" t="T16" r="T17" b="T18"/>
            <a:pathLst>
              <a:path w="1369" h="1253">
                <a:moveTo>
                  <a:pt x="1369" y="216"/>
                </a:moveTo>
                <a:lnTo>
                  <a:pt x="1362" y="1252"/>
                </a:lnTo>
                <a:lnTo>
                  <a:pt x="16" y="1253"/>
                </a:lnTo>
                <a:lnTo>
                  <a:pt x="0" y="121"/>
                </a:lnTo>
                <a:lnTo>
                  <a:pt x="191" y="0"/>
                </a:lnTo>
              </a:path>
            </a:pathLst>
          </a:custGeom>
          <a:noFill/>
          <a:ln w="19050">
            <a:solidFill>
              <a:srgbClr val="000099"/>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3369" name="Freeform 147"/>
          <p:cNvSpPr>
            <a:spLocks/>
          </p:cNvSpPr>
          <p:nvPr/>
        </p:nvSpPr>
        <p:spPr bwMode="auto">
          <a:xfrm>
            <a:off x="5379456" y="4462361"/>
            <a:ext cx="1984375" cy="1876425"/>
          </a:xfrm>
          <a:custGeom>
            <a:avLst/>
            <a:gdLst>
              <a:gd name="T0" fmla="*/ 2147483646 w 1250"/>
              <a:gd name="T1" fmla="*/ 2147483646 h 1182"/>
              <a:gd name="T2" fmla="*/ 2147483646 w 1250"/>
              <a:gd name="T3" fmla="*/ 2147483646 h 1182"/>
              <a:gd name="T4" fmla="*/ 2147483646 w 1250"/>
              <a:gd name="T5" fmla="*/ 2147483646 h 1182"/>
              <a:gd name="T6" fmla="*/ 0 w 1250"/>
              <a:gd name="T7" fmla="*/ 2147483646 h 1182"/>
              <a:gd name="T8" fmla="*/ 2147483646 w 1250"/>
              <a:gd name="T9" fmla="*/ 0 h 1182"/>
              <a:gd name="T10" fmla="*/ 0 60000 65536"/>
              <a:gd name="T11" fmla="*/ 0 60000 65536"/>
              <a:gd name="T12" fmla="*/ 0 60000 65536"/>
              <a:gd name="T13" fmla="*/ 0 60000 65536"/>
              <a:gd name="T14" fmla="*/ 0 60000 65536"/>
              <a:gd name="T15" fmla="*/ 0 w 1250"/>
              <a:gd name="T16" fmla="*/ 0 h 1182"/>
              <a:gd name="T17" fmla="*/ 1250 w 1250"/>
              <a:gd name="T18" fmla="*/ 1182 h 1182"/>
            </a:gdLst>
            <a:ahLst/>
            <a:cxnLst>
              <a:cxn ang="T10">
                <a:pos x="T0" y="T1"/>
              </a:cxn>
              <a:cxn ang="T11">
                <a:pos x="T2" y="T3"/>
              </a:cxn>
              <a:cxn ang="T12">
                <a:pos x="T4" y="T5"/>
              </a:cxn>
              <a:cxn ang="T13">
                <a:pos x="T6" y="T7"/>
              </a:cxn>
              <a:cxn ang="T14">
                <a:pos x="T8" y="T9"/>
              </a:cxn>
            </a:cxnLst>
            <a:rect l="T15" t="T16" r="T17" b="T18"/>
            <a:pathLst>
              <a:path w="1250" h="1182">
                <a:moveTo>
                  <a:pt x="1250" y="190"/>
                </a:moveTo>
                <a:lnTo>
                  <a:pt x="1244" y="1182"/>
                </a:lnTo>
                <a:lnTo>
                  <a:pt x="19" y="1181"/>
                </a:lnTo>
                <a:lnTo>
                  <a:pt x="0" y="155"/>
                </a:lnTo>
                <a:lnTo>
                  <a:pt x="171" y="0"/>
                </a:lnTo>
              </a:path>
            </a:pathLst>
          </a:custGeom>
          <a:noFill/>
          <a:ln w="19050">
            <a:solidFill>
              <a:srgbClr val="000099"/>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3370" name="Oval 36"/>
          <p:cNvSpPr>
            <a:spLocks noChangeArrowheads="1"/>
          </p:cNvSpPr>
          <p:nvPr/>
        </p:nvSpPr>
        <p:spPr bwMode="auto">
          <a:xfrm>
            <a:off x="8719555" y="4541735"/>
            <a:ext cx="598488" cy="304800"/>
          </a:xfrm>
          <a:prstGeom prst="ellipse">
            <a:avLst/>
          </a:prstGeom>
          <a:solidFill>
            <a:srgbClr val="CCFFFF"/>
          </a:soli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nvGrpSpPr>
          <p:cNvPr id="11" name="Group 169"/>
          <p:cNvGrpSpPr>
            <a:grpSpLocks/>
          </p:cNvGrpSpPr>
          <p:nvPr/>
        </p:nvGrpSpPr>
        <p:grpSpPr bwMode="auto">
          <a:xfrm>
            <a:off x="4214231" y="3289197"/>
            <a:ext cx="1292225" cy="1454150"/>
            <a:chOff x="1868" y="1796"/>
            <a:chExt cx="814" cy="916"/>
          </a:xfrm>
        </p:grpSpPr>
        <p:sp>
          <p:nvSpPr>
            <p:cNvPr id="13415" name="Oval 166"/>
            <p:cNvSpPr>
              <a:spLocks noChangeArrowheads="1"/>
            </p:cNvSpPr>
            <p:nvPr/>
          </p:nvSpPr>
          <p:spPr bwMode="auto">
            <a:xfrm>
              <a:off x="2318" y="2668"/>
              <a:ext cx="124" cy="44"/>
            </a:xfrm>
            <a:prstGeom prst="ellipse">
              <a:avLst/>
            </a:pr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416" name="Oval 167"/>
            <p:cNvSpPr>
              <a:spLocks noChangeArrowheads="1"/>
            </p:cNvSpPr>
            <p:nvPr/>
          </p:nvSpPr>
          <p:spPr bwMode="auto">
            <a:xfrm>
              <a:off x="2558" y="2668"/>
              <a:ext cx="124" cy="44"/>
            </a:xfrm>
            <a:prstGeom prst="ellipse">
              <a:avLst/>
            </a:pr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417" name="Freeform 168"/>
            <p:cNvSpPr>
              <a:spLocks/>
            </p:cNvSpPr>
            <p:nvPr/>
          </p:nvSpPr>
          <p:spPr bwMode="auto">
            <a:xfrm>
              <a:off x="1868" y="1796"/>
              <a:ext cx="434" cy="904"/>
            </a:xfrm>
            <a:custGeom>
              <a:avLst/>
              <a:gdLst>
                <a:gd name="T0" fmla="*/ 434 w 434"/>
                <a:gd name="T1" fmla="*/ 904 h 904"/>
                <a:gd name="T2" fmla="*/ 2 w 434"/>
                <a:gd name="T3" fmla="*/ 902 h 904"/>
                <a:gd name="T4" fmla="*/ 0 w 434"/>
                <a:gd name="T5" fmla="*/ 0 h 904"/>
                <a:gd name="T6" fmla="*/ 0 60000 65536"/>
                <a:gd name="T7" fmla="*/ 0 60000 65536"/>
                <a:gd name="T8" fmla="*/ 0 60000 65536"/>
                <a:gd name="T9" fmla="*/ 0 w 434"/>
                <a:gd name="T10" fmla="*/ 0 h 904"/>
                <a:gd name="T11" fmla="*/ 434 w 434"/>
                <a:gd name="T12" fmla="*/ 904 h 904"/>
              </a:gdLst>
              <a:ahLst/>
              <a:cxnLst>
                <a:cxn ang="T6">
                  <a:pos x="T0" y="T1"/>
                </a:cxn>
                <a:cxn ang="T7">
                  <a:pos x="T2" y="T3"/>
                </a:cxn>
                <a:cxn ang="T8">
                  <a:pos x="T4" y="T5"/>
                </a:cxn>
              </a:cxnLst>
              <a:rect l="T9" t="T10" r="T11" b="T12"/>
              <a:pathLst>
                <a:path w="434" h="904">
                  <a:moveTo>
                    <a:pt x="434" y="904"/>
                  </a:moveTo>
                  <a:lnTo>
                    <a:pt x="2" y="902"/>
                  </a:lnTo>
                  <a:lnTo>
                    <a:pt x="0" y="0"/>
                  </a:lnTo>
                </a:path>
              </a:pathLst>
            </a:custGeom>
            <a:noFill/>
            <a:ln w="19050">
              <a:solidFill>
                <a:srgbClr val="CC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2" name="Group 172"/>
          <p:cNvGrpSpPr>
            <a:grpSpLocks/>
          </p:cNvGrpSpPr>
          <p:nvPr/>
        </p:nvGrpSpPr>
        <p:grpSpPr bwMode="auto">
          <a:xfrm>
            <a:off x="5122280" y="3244747"/>
            <a:ext cx="1047750" cy="1441450"/>
            <a:chOff x="2432" y="1758"/>
            <a:chExt cx="660" cy="908"/>
          </a:xfrm>
        </p:grpSpPr>
        <p:sp>
          <p:nvSpPr>
            <p:cNvPr id="13413" name="Oval 170"/>
            <p:cNvSpPr>
              <a:spLocks noChangeArrowheads="1"/>
            </p:cNvSpPr>
            <p:nvPr/>
          </p:nvSpPr>
          <p:spPr bwMode="auto">
            <a:xfrm>
              <a:off x="2432" y="2564"/>
              <a:ext cx="144" cy="102"/>
            </a:xfrm>
            <a:prstGeom prst="ellipse">
              <a:avLst/>
            </a:pr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414" name="Freeform 171"/>
            <p:cNvSpPr>
              <a:spLocks/>
            </p:cNvSpPr>
            <p:nvPr/>
          </p:nvSpPr>
          <p:spPr bwMode="auto">
            <a:xfrm>
              <a:off x="2506" y="1758"/>
              <a:ext cx="586" cy="810"/>
            </a:xfrm>
            <a:custGeom>
              <a:avLst/>
              <a:gdLst>
                <a:gd name="T0" fmla="*/ 0 w 586"/>
                <a:gd name="T1" fmla="*/ 810 h 810"/>
                <a:gd name="T2" fmla="*/ 2 w 586"/>
                <a:gd name="T3" fmla="*/ 808 h 810"/>
                <a:gd name="T4" fmla="*/ 2 w 586"/>
                <a:gd name="T5" fmla="*/ 170 h 810"/>
                <a:gd name="T6" fmla="*/ 586 w 586"/>
                <a:gd name="T7" fmla="*/ 0 h 810"/>
                <a:gd name="T8" fmla="*/ 0 60000 65536"/>
                <a:gd name="T9" fmla="*/ 0 60000 65536"/>
                <a:gd name="T10" fmla="*/ 0 60000 65536"/>
                <a:gd name="T11" fmla="*/ 0 60000 65536"/>
                <a:gd name="T12" fmla="*/ 0 w 586"/>
                <a:gd name="T13" fmla="*/ 0 h 810"/>
                <a:gd name="T14" fmla="*/ 586 w 586"/>
                <a:gd name="T15" fmla="*/ 810 h 810"/>
              </a:gdLst>
              <a:ahLst/>
              <a:cxnLst>
                <a:cxn ang="T8">
                  <a:pos x="T0" y="T1"/>
                </a:cxn>
                <a:cxn ang="T9">
                  <a:pos x="T2" y="T3"/>
                </a:cxn>
                <a:cxn ang="T10">
                  <a:pos x="T4" y="T5"/>
                </a:cxn>
                <a:cxn ang="T11">
                  <a:pos x="T6" y="T7"/>
                </a:cxn>
              </a:cxnLst>
              <a:rect l="T12" t="T13" r="T14" b="T15"/>
              <a:pathLst>
                <a:path w="586" h="810">
                  <a:moveTo>
                    <a:pt x="0" y="810"/>
                  </a:moveTo>
                  <a:lnTo>
                    <a:pt x="2" y="808"/>
                  </a:lnTo>
                  <a:lnTo>
                    <a:pt x="2" y="170"/>
                  </a:lnTo>
                  <a:lnTo>
                    <a:pt x="586" y="0"/>
                  </a:lnTo>
                </a:path>
              </a:pathLst>
            </a:custGeom>
            <a:noFill/>
            <a:ln w="12700">
              <a:solidFill>
                <a:srgbClr val="CC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3373" name="Group 179"/>
          <p:cNvGrpSpPr>
            <a:grpSpLocks/>
          </p:cNvGrpSpPr>
          <p:nvPr/>
        </p:nvGrpSpPr>
        <p:grpSpPr bwMode="auto">
          <a:xfrm>
            <a:off x="1421818" y="5560911"/>
            <a:ext cx="800100" cy="828675"/>
            <a:chOff x="-44" y="1473"/>
            <a:chExt cx="981" cy="1105"/>
          </a:xfrm>
        </p:grpSpPr>
        <p:pic>
          <p:nvPicPr>
            <p:cNvPr id="13411" name="Picture 18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2" name="Freeform 181"/>
            <p:cNvSpPr>
              <a:spLocks/>
            </p:cNvSpPr>
            <p:nvPr/>
          </p:nvSpPr>
          <p:spPr bwMode="auto">
            <a:xfrm flipH="1">
              <a:off x="374" y="1579"/>
              <a:ext cx="477" cy="506"/>
            </a:xfrm>
            <a:custGeom>
              <a:avLst/>
              <a:gdLst>
                <a:gd name="T0" fmla="*/ 0 w 356"/>
                <a:gd name="T1" fmla="*/ 0 h 368"/>
                <a:gd name="T2" fmla="*/ 676966739 w 356"/>
                <a:gd name="T3" fmla="*/ 116208087 h 368"/>
                <a:gd name="T4" fmla="*/ 803078548 w 356"/>
                <a:gd name="T5" fmla="*/ 2147483646 h 368"/>
                <a:gd name="T6" fmla="*/ 176986328 w 356"/>
                <a:gd name="T7" fmla="*/ 214748364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3374" name="Group 182"/>
          <p:cNvGrpSpPr>
            <a:grpSpLocks/>
          </p:cNvGrpSpPr>
          <p:nvPr/>
        </p:nvGrpSpPr>
        <p:grpSpPr bwMode="auto">
          <a:xfrm flipH="1">
            <a:off x="8403644" y="5475186"/>
            <a:ext cx="788987" cy="782637"/>
            <a:chOff x="-44" y="1473"/>
            <a:chExt cx="981" cy="1105"/>
          </a:xfrm>
        </p:grpSpPr>
        <p:pic>
          <p:nvPicPr>
            <p:cNvPr id="13409" name="Picture 18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0" name="Freeform 184"/>
            <p:cNvSpPr>
              <a:spLocks/>
            </p:cNvSpPr>
            <p:nvPr/>
          </p:nvSpPr>
          <p:spPr bwMode="auto">
            <a:xfrm flipH="1">
              <a:off x="374" y="1579"/>
              <a:ext cx="477" cy="506"/>
            </a:xfrm>
            <a:custGeom>
              <a:avLst/>
              <a:gdLst>
                <a:gd name="T0" fmla="*/ 0 w 356"/>
                <a:gd name="T1" fmla="*/ 0 h 368"/>
                <a:gd name="T2" fmla="*/ 676966739 w 356"/>
                <a:gd name="T3" fmla="*/ 116208087 h 368"/>
                <a:gd name="T4" fmla="*/ 803078548 w 356"/>
                <a:gd name="T5" fmla="*/ 2147483646 h 368"/>
                <a:gd name="T6" fmla="*/ 176986328 w 356"/>
                <a:gd name="T7" fmla="*/ 214748364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3375" name="Group 185"/>
          <p:cNvGrpSpPr>
            <a:grpSpLocks/>
          </p:cNvGrpSpPr>
          <p:nvPr/>
        </p:nvGrpSpPr>
        <p:grpSpPr bwMode="auto">
          <a:xfrm>
            <a:off x="3993569" y="5060847"/>
            <a:ext cx="358775" cy="704850"/>
            <a:chOff x="4140" y="429"/>
            <a:chExt cx="1425" cy="2396"/>
          </a:xfrm>
        </p:grpSpPr>
        <p:sp>
          <p:nvSpPr>
            <p:cNvPr id="13377" name="Freeform 186"/>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78" name="Rectangle 187"/>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379" name="Freeform 188"/>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80" name="Freeform 189"/>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81" name="Rectangle 190"/>
            <p:cNvSpPr>
              <a:spLocks noChangeArrowheads="1"/>
            </p:cNvSpPr>
            <p:nvPr/>
          </p:nvSpPr>
          <p:spPr bwMode="auto">
            <a:xfrm>
              <a:off x="4209" y="693"/>
              <a:ext cx="599" cy="49"/>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nvGrpSpPr>
            <p:cNvPr id="13382" name="Group 191"/>
            <p:cNvGrpSpPr>
              <a:grpSpLocks/>
            </p:cNvGrpSpPr>
            <p:nvPr/>
          </p:nvGrpSpPr>
          <p:grpSpPr bwMode="auto">
            <a:xfrm>
              <a:off x="4749" y="668"/>
              <a:ext cx="581" cy="145"/>
              <a:chOff x="614" y="2568"/>
              <a:chExt cx="725" cy="139"/>
            </a:xfrm>
          </p:grpSpPr>
          <p:sp>
            <p:nvSpPr>
              <p:cNvPr id="13407" name="AutoShape 192"/>
              <p:cNvSpPr>
                <a:spLocks noChangeArrowheads="1"/>
              </p:cNvSpPr>
              <p:nvPr/>
            </p:nvSpPr>
            <p:spPr bwMode="auto">
              <a:xfrm>
                <a:off x="617"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408" name="AutoShape 193"/>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3383" name="Rectangle 194"/>
            <p:cNvSpPr>
              <a:spLocks noChangeArrowheads="1"/>
            </p:cNvSpPr>
            <p:nvPr/>
          </p:nvSpPr>
          <p:spPr bwMode="auto">
            <a:xfrm>
              <a:off x="4222" y="1017"/>
              <a:ext cx="599" cy="49"/>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nvGrpSpPr>
            <p:cNvPr id="13384" name="Group 195"/>
            <p:cNvGrpSpPr>
              <a:grpSpLocks/>
            </p:cNvGrpSpPr>
            <p:nvPr/>
          </p:nvGrpSpPr>
          <p:grpSpPr bwMode="auto">
            <a:xfrm>
              <a:off x="4747" y="994"/>
              <a:ext cx="581" cy="134"/>
              <a:chOff x="614" y="2568"/>
              <a:chExt cx="725" cy="139"/>
            </a:xfrm>
          </p:grpSpPr>
          <p:sp>
            <p:nvSpPr>
              <p:cNvPr id="13405" name="AutoShape 196"/>
              <p:cNvSpPr>
                <a:spLocks noChangeArrowheads="1"/>
              </p:cNvSpPr>
              <p:nvPr/>
            </p:nvSpPr>
            <p:spPr bwMode="auto">
              <a:xfrm>
                <a:off x="612" y="2570"/>
                <a:ext cx="724"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406" name="AutoShape 197"/>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3385" name="Rectangle 198"/>
            <p:cNvSpPr>
              <a:spLocks noChangeArrowheads="1"/>
            </p:cNvSpPr>
            <p:nvPr/>
          </p:nvSpPr>
          <p:spPr bwMode="auto">
            <a:xfrm>
              <a:off x="4216" y="1357"/>
              <a:ext cx="599" cy="49"/>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386" name="Rectangle 199"/>
            <p:cNvSpPr>
              <a:spLocks noChangeArrowheads="1"/>
            </p:cNvSpPr>
            <p:nvPr/>
          </p:nvSpPr>
          <p:spPr bwMode="auto">
            <a:xfrm>
              <a:off x="4228" y="1654"/>
              <a:ext cx="593" cy="49"/>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nvGrpSpPr>
            <p:cNvPr id="13387" name="Group 200"/>
            <p:cNvGrpSpPr>
              <a:grpSpLocks/>
            </p:cNvGrpSpPr>
            <p:nvPr/>
          </p:nvGrpSpPr>
          <p:grpSpPr bwMode="auto">
            <a:xfrm>
              <a:off x="4735" y="1627"/>
              <a:ext cx="582" cy="151"/>
              <a:chOff x="614" y="2568"/>
              <a:chExt cx="725" cy="139"/>
            </a:xfrm>
          </p:grpSpPr>
          <p:sp>
            <p:nvSpPr>
              <p:cNvPr id="13403" name="AutoShape 201"/>
              <p:cNvSpPr>
                <a:spLocks noChangeArrowheads="1"/>
              </p:cNvSpPr>
              <p:nvPr/>
            </p:nvSpPr>
            <p:spPr bwMode="auto">
              <a:xfrm>
                <a:off x="611" y="2568"/>
                <a:ext cx="730"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404" name="AutoShape 202"/>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3388" name="Freeform 203"/>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389" name="Group 204"/>
            <p:cNvGrpSpPr>
              <a:grpSpLocks/>
            </p:cNvGrpSpPr>
            <p:nvPr/>
          </p:nvGrpSpPr>
          <p:grpSpPr bwMode="auto">
            <a:xfrm>
              <a:off x="4739" y="1327"/>
              <a:ext cx="582" cy="139"/>
              <a:chOff x="614" y="2568"/>
              <a:chExt cx="725" cy="139"/>
            </a:xfrm>
          </p:grpSpPr>
          <p:sp>
            <p:nvSpPr>
              <p:cNvPr id="13401" name="AutoShape 205"/>
              <p:cNvSpPr>
                <a:spLocks noChangeArrowheads="1"/>
              </p:cNvSpPr>
              <p:nvPr/>
            </p:nvSpPr>
            <p:spPr bwMode="auto">
              <a:xfrm>
                <a:off x="614" y="2566"/>
                <a:ext cx="723"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402" name="AutoShape 206"/>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3390" name="Rectangle 207"/>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391" name="Freeform 208"/>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92" name="Freeform 209"/>
            <p:cNvSpPr>
              <a:spLocks/>
            </p:cNvSpPr>
            <p:nvPr/>
          </p:nvSpPr>
          <p:spPr bwMode="auto">
            <a:xfrm>
              <a:off x="5315" y="680"/>
              <a:ext cx="244" cy="240"/>
            </a:xfrm>
            <a:custGeom>
              <a:avLst/>
              <a:gdLst>
                <a:gd name="T0" fmla="*/ 0 w 304"/>
                <a:gd name="T1" fmla="*/ 0 h 288"/>
                <a:gd name="T2" fmla="*/ 2 w 304"/>
                <a:gd name="T3" fmla="*/ 2 h 288"/>
                <a:gd name="T4" fmla="*/ 2 w 304"/>
                <a:gd name="T5" fmla="*/ 2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93" name="Oval 210"/>
            <p:cNvSpPr>
              <a:spLocks noChangeArrowheads="1"/>
            </p:cNvSpPr>
            <p:nvPr/>
          </p:nvSpPr>
          <p:spPr bwMode="auto">
            <a:xfrm>
              <a:off x="5515" y="2609"/>
              <a:ext cx="50" cy="97"/>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394" name="Freeform 211"/>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95" name="AutoShape 212"/>
            <p:cNvSpPr>
              <a:spLocks noChangeArrowheads="1"/>
            </p:cNvSpPr>
            <p:nvPr/>
          </p:nvSpPr>
          <p:spPr bwMode="auto">
            <a:xfrm>
              <a:off x="4140" y="2679"/>
              <a:ext cx="1198" cy="146"/>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396" name="AutoShape 213"/>
            <p:cNvSpPr>
              <a:spLocks noChangeArrowheads="1"/>
            </p:cNvSpPr>
            <p:nvPr/>
          </p:nvSpPr>
          <p:spPr bwMode="auto">
            <a:xfrm>
              <a:off x="4203" y="2712"/>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397" name="Oval 214"/>
            <p:cNvSpPr>
              <a:spLocks noChangeArrowheads="1"/>
            </p:cNvSpPr>
            <p:nvPr/>
          </p:nvSpPr>
          <p:spPr bwMode="auto">
            <a:xfrm>
              <a:off x="4310" y="2382"/>
              <a:ext cx="158"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398" name="Oval 215"/>
            <p:cNvSpPr>
              <a:spLocks noChangeArrowheads="1"/>
            </p:cNvSpPr>
            <p:nvPr/>
          </p:nvSpPr>
          <p:spPr bwMode="auto">
            <a:xfrm>
              <a:off x="4487" y="2382"/>
              <a:ext cx="158"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13399" name="Oval 216"/>
            <p:cNvSpPr>
              <a:spLocks noChangeArrowheads="1"/>
            </p:cNvSpPr>
            <p:nvPr/>
          </p:nvSpPr>
          <p:spPr bwMode="auto">
            <a:xfrm>
              <a:off x="4663" y="2382"/>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400" name="Rectangle 217"/>
            <p:cNvSpPr>
              <a:spLocks noChangeArrowheads="1"/>
            </p:cNvSpPr>
            <p:nvPr/>
          </p:nvSpPr>
          <p:spPr bwMode="auto">
            <a:xfrm>
              <a:off x="5061" y="1837"/>
              <a:ext cx="88" cy="761"/>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3376" name="TextBox 134"/>
          <p:cNvSpPr txBox="1">
            <a:spLocks noChangeArrowheads="1"/>
          </p:cNvSpPr>
          <p:nvPr/>
        </p:nvSpPr>
        <p:spPr bwMode="auto">
          <a:xfrm>
            <a:off x="538844" y="1451820"/>
            <a:ext cx="112993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zh-CN" altLang="en-US" sz="2400" dirty="0">
                <a:latin typeface="微软雅黑" panose="020B0503020204020204" pitchFamily="34" charset="-122"/>
                <a:ea typeface="微软雅黑" panose="020B0503020204020204" pitchFamily="34" charset="-122"/>
              </a:rPr>
              <a:t>传输层基本服务：将主机间交付扩展到进程间交付，通过复用和分用实现</a:t>
            </a:r>
          </a:p>
        </p:txBody>
      </p:sp>
      <p:grpSp>
        <p:nvGrpSpPr>
          <p:cNvPr id="136" name="Group 176"/>
          <p:cNvGrpSpPr>
            <a:grpSpLocks/>
          </p:cNvGrpSpPr>
          <p:nvPr/>
        </p:nvGrpSpPr>
        <p:grpSpPr bwMode="auto">
          <a:xfrm>
            <a:off x="6203367" y="2053098"/>
            <a:ext cx="4203700" cy="1198102"/>
            <a:chOff x="259" y="892"/>
            <a:chExt cx="2565" cy="614"/>
          </a:xfrm>
        </p:grpSpPr>
        <p:sp>
          <p:nvSpPr>
            <p:cNvPr id="137" name="Text Box 45"/>
            <p:cNvSpPr txBox="1">
              <a:spLocks noChangeArrowheads="1"/>
            </p:cNvSpPr>
            <p:nvPr/>
          </p:nvSpPr>
          <p:spPr bwMode="auto">
            <a:xfrm>
              <a:off x="291" y="1118"/>
              <a:ext cx="2533"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10000"/>
                </a:lnSpc>
                <a:spcBef>
                  <a:spcPct val="0"/>
                </a:spcBef>
                <a:buClrTx/>
                <a:buSzTx/>
                <a:buNone/>
              </a:pPr>
              <a:r>
                <a:rPr lang="zh-CN" altLang="en-US" sz="1800" dirty="0">
                  <a:latin typeface="微软雅黑" panose="020B0503020204020204" pitchFamily="34" charset="-122"/>
                  <a:ea typeface="微软雅黑" panose="020B0503020204020204" pitchFamily="34" charset="-122"/>
                </a:rPr>
                <a:t>传输层将从网络层收到的数据，交付给正确的套接字</a:t>
              </a:r>
            </a:p>
          </p:txBody>
        </p:sp>
        <p:sp>
          <p:nvSpPr>
            <p:cNvPr id="138" name="Rectangle 46"/>
            <p:cNvSpPr>
              <a:spLocks noChangeArrowheads="1"/>
            </p:cNvSpPr>
            <p:nvPr/>
          </p:nvSpPr>
          <p:spPr bwMode="auto">
            <a:xfrm>
              <a:off x="259" y="1009"/>
              <a:ext cx="2479" cy="497"/>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nvGrpSpPr>
            <p:cNvPr id="139" name="Group 47"/>
            <p:cNvGrpSpPr>
              <a:grpSpLocks/>
            </p:cNvGrpSpPr>
            <p:nvPr/>
          </p:nvGrpSpPr>
          <p:grpSpPr bwMode="auto">
            <a:xfrm>
              <a:off x="332" y="892"/>
              <a:ext cx="1380" cy="244"/>
              <a:chOff x="1101" y="3732"/>
              <a:chExt cx="1325" cy="244"/>
            </a:xfrm>
          </p:grpSpPr>
          <p:sp>
            <p:nvSpPr>
              <p:cNvPr id="140" name="Rectangle 48"/>
              <p:cNvSpPr>
                <a:spLocks noChangeArrowheads="1"/>
              </p:cNvSpPr>
              <p:nvPr/>
            </p:nvSpPr>
            <p:spPr bwMode="auto">
              <a:xfrm>
                <a:off x="1422" y="3732"/>
                <a:ext cx="1004"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41" name="Text Box 49"/>
              <p:cNvSpPr txBox="1">
                <a:spLocks noChangeArrowheads="1"/>
              </p:cNvSpPr>
              <p:nvPr/>
            </p:nvSpPr>
            <p:spPr bwMode="auto">
              <a:xfrm>
                <a:off x="1101" y="3771"/>
                <a:ext cx="1259" cy="20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zh-CN" altLang="en-US" sz="2000" b="1" dirty="0">
                    <a:solidFill>
                      <a:srgbClr val="C00000"/>
                    </a:solidFill>
                    <a:latin typeface="微软雅黑" panose="020B0503020204020204" pitchFamily="34" charset="-122"/>
                    <a:ea typeface="微软雅黑" panose="020B0503020204020204" pitchFamily="34" charset="-122"/>
                  </a:rPr>
                  <a:t>（接收端）分用</a:t>
                </a:r>
                <a:r>
                  <a:rPr lang="en-US" altLang="zh-CN" sz="2000" b="1" dirty="0">
                    <a:solidFill>
                      <a:srgbClr val="C00000"/>
                    </a:solidFill>
                    <a:latin typeface="微软雅黑" panose="020B0503020204020204" pitchFamily="34" charset="-122"/>
                    <a:ea typeface="微软雅黑" panose="020B0503020204020204" pitchFamily="34" charset="-122"/>
                  </a:rPr>
                  <a:t>:</a:t>
                </a:r>
              </a:p>
            </p:txBody>
          </p:sp>
        </p:grpSp>
      </p:grpSp>
      <p:sp>
        <p:nvSpPr>
          <p:cNvPr id="2" name="矩形 1"/>
          <p:cNvSpPr/>
          <p:nvPr/>
        </p:nvSpPr>
        <p:spPr>
          <a:xfrm>
            <a:off x="4935265" y="3244334"/>
            <a:ext cx="2321469" cy="369332"/>
          </a:xfrm>
          <a:prstGeom prst="rect">
            <a:avLst/>
          </a:prstGeom>
        </p:spPr>
        <p:txBody>
          <a:bodyPr wrap="none">
            <a:spAutoFit/>
          </a:bodyPr>
          <a:lstStyle/>
          <a:p>
            <a:r>
              <a:rPr kumimoji="1" lang="en-US" altLang="zh-CN" dirty="0"/>
              <a:t>6.2.2  TCP</a:t>
            </a:r>
            <a:r>
              <a:rPr kumimoji="1" lang="zh-CN" altLang="en-US" dirty="0"/>
              <a:t>套接字编程</a:t>
            </a:r>
          </a:p>
        </p:txBody>
      </p:sp>
      <p:sp>
        <p:nvSpPr>
          <p:cNvPr id="144"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6.3  </a:t>
            </a:r>
            <a:r>
              <a:rPr kumimoji="1" lang="zh-CN" altLang="en-US" dirty="0"/>
              <a:t>传输层复用和分用</a:t>
            </a:r>
          </a:p>
        </p:txBody>
      </p:sp>
      <p:sp>
        <p:nvSpPr>
          <p:cNvPr id="143" name="灯片编号占位符 3">
            <a:extLst>
              <a:ext uri="{FF2B5EF4-FFF2-40B4-BE49-F238E27FC236}">
                <a16:creationId xmlns:a16="http://schemas.microsoft.com/office/drawing/2014/main" id="{610F1592-11C6-1B48-B71D-2A986EE25C65}"/>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41</a:t>
            </a:fld>
            <a:endParaRPr kumimoji="1" lang="zh-CN" altLang="en-US" dirty="0"/>
          </a:p>
        </p:txBody>
      </p:sp>
    </p:spTree>
    <p:extLst>
      <p:ext uri="{BB962C8B-B14F-4D97-AF65-F5344CB8AC3E}">
        <p14:creationId xmlns:p14="http://schemas.microsoft.com/office/powerpoint/2010/main" val="6469494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如何进行复用和分用：类比的例子</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42</a:t>
            </a:fld>
            <a:endParaRPr kumimoji="1" lang="zh-CN" altLang="en-US" dirty="0"/>
          </a:p>
        </p:txBody>
      </p:sp>
      <p:sp>
        <p:nvSpPr>
          <p:cNvPr id="5" name="Rectangle 23"/>
          <p:cNvSpPr>
            <a:spLocks noGrp="1" noChangeArrowheads="1"/>
          </p:cNvSpPr>
          <p:nvPr>
            <p:ph idx="1"/>
          </p:nvPr>
        </p:nvSpPr>
        <p:spPr>
          <a:xfrm>
            <a:off x="838199" y="1510758"/>
            <a:ext cx="4939146" cy="2271533"/>
          </a:xfrm>
        </p:spPr>
        <p:txBody>
          <a:bodyPr>
            <a:normAutofit fontScale="92500"/>
          </a:bodyPr>
          <a:lstStyle/>
          <a:p>
            <a:pPr>
              <a:lnSpc>
                <a:spcPct val="130000"/>
              </a:lnSpc>
            </a:pPr>
            <a:r>
              <a:rPr lang="zh-CN" altLang="en-US" dirty="0">
                <a:solidFill>
                  <a:srgbClr val="C00000"/>
                </a:solidFill>
                <a:latin typeface="微软雅黑" panose="020B0503020204020204" pitchFamily="34" charset="-122"/>
                <a:ea typeface="微软雅黑" panose="020B0503020204020204" pitchFamily="34" charset="-122"/>
              </a:rPr>
              <a:t>为将邮件交付给收信人：</a:t>
            </a:r>
          </a:p>
          <a:p>
            <a:pPr lvl="1">
              <a:lnSpc>
                <a:spcPct val="130000"/>
              </a:lnSpc>
            </a:pPr>
            <a:r>
              <a:rPr lang="zh-CN" altLang="zh-CN" dirty="0">
                <a:latin typeface="微软雅黑" panose="020B0503020204020204" pitchFamily="34" charset="-122"/>
                <a:ea typeface="微软雅黑" panose="020B0503020204020204" pitchFamily="34" charset="-122"/>
              </a:rPr>
              <a:t>每个收信人应有一个</a:t>
            </a:r>
            <a:r>
              <a:rPr lang="zh-CN" altLang="en-US" dirty="0">
                <a:latin typeface="微软雅黑" panose="020B0503020204020204" pitchFamily="34" charset="-122"/>
                <a:ea typeface="微软雅黑" panose="020B0503020204020204" pitchFamily="34" charset="-122"/>
              </a:rPr>
              <a:t>信箱，</a:t>
            </a:r>
            <a:r>
              <a:rPr lang="zh-CN" altLang="zh-CN" dirty="0">
                <a:latin typeface="微软雅黑" panose="020B0503020204020204" pitchFamily="34" charset="-122"/>
                <a:ea typeface="微软雅黑" panose="020B0503020204020204" pitchFamily="34" charset="-122"/>
              </a:rPr>
              <a:t>写有收信人</a:t>
            </a:r>
            <a:r>
              <a:rPr lang="zh-CN" altLang="en-US" dirty="0">
                <a:latin typeface="微软雅黑" panose="020B0503020204020204" pitchFamily="34" charset="-122"/>
                <a:ea typeface="微软雅黑" panose="020B0503020204020204" pitchFamily="34" charset="-122"/>
              </a:rPr>
              <a:t>地址和</a:t>
            </a:r>
            <a:r>
              <a:rPr lang="zh-CN" altLang="zh-CN" dirty="0">
                <a:latin typeface="微软雅黑" panose="020B0503020204020204" pitchFamily="34" charset="-122"/>
                <a:ea typeface="微软雅黑" panose="020B0503020204020204" pitchFamily="34" charset="-122"/>
              </a:rPr>
              <a:t>姓名（唯一标识）</a:t>
            </a:r>
            <a:endParaRPr lang="en-US" altLang="zh-CN" dirty="0">
              <a:latin typeface="微软雅黑" panose="020B0503020204020204" pitchFamily="34" charset="-122"/>
              <a:ea typeface="微软雅黑" panose="020B0503020204020204" pitchFamily="34" charset="-122"/>
            </a:endParaRPr>
          </a:p>
          <a:p>
            <a:pPr lvl="1">
              <a:lnSpc>
                <a:spcPct val="130000"/>
              </a:lnSpc>
            </a:pPr>
            <a:r>
              <a:rPr lang="zh-CN" altLang="en-US" dirty="0">
                <a:latin typeface="微软雅黑" panose="020B0503020204020204" pitchFamily="34" charset="-122"/>
                <a:ea typeface="微软雅黑" panose="020B0503020204020204" pitchFamily="34" charset="-122"/>
              </a:rPr>
              <a:t>信</a:t>
            </a:r>
            <a:r>
              <a:rPr lang="zh-CN" altLang="zh-CN" dirty="0">
                <a:latin typeface="微软雅黑" panose="020B0503020204020204" pitchFamily="34" charset="-122"/>
                <a:ea typeface="微软雅黑" panose="020B0503020204020204" pitchFamily="34" charset="-122"/>
              </a:rPr>
              <a:t>封上有收信人</a:t>
            </a:r>
            <a:r>
              <a:rPr lang="zh-CN" altLang="en-US" dirty="0">
                <a:latin typeface="微软雅黑" panose="020B0503020204020204" pitchFamily="34" charset="-122"/>
                <a:ea typeface="微软雅黑" panose="020B0503020204020204" pitchFamily="34" charset="-122"/>
              </a:rPr>
              <a:t>的地址和</a:t>
            </a:r>
            <a:r>
              <a:rPr lang="zh-CN" altLang="zh-CN" dirty="0">
                <a:latin typeface="微软雅黑" panose="020B0503020204020204" pitchFamily="34" charset="-122"/>
                <a:ea typeface="微软雅黑" panose="020B0503020204020204" pitchFamily="34" charset="-122"/>
              </a:rPr>
              <a:t>名字</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sp>
        <p:nvSpPr>
          <p:cNvPr id="6" name="Rectangle 23"/>
          <p:cNvSpPr txBox="1">
            <a:spLocks noChangeArrowheads="1"/>
          </p:cNvSpPr>
          <p:nvPr/>
        </p:nvSpPr>
        <p:spPr>
          <a:xfrm>
            <a:off x="6276109" y="1510757"/>
            <a:ext cx="4946071" cy="227153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2600" dirty="0">
                <a:solidFill>
                  <a:srgbClr val="C00000"/>
                </a:solidFill>
                <a:latin typeface="微软雅黑" panose="020B0503020204020204" pitchFamily="34" charset="-122"/>
                <a:ea typeface="微软雅黑" panose="020B0503020204020204" pitchFamily="34" charset="-122"/>
              </a:rPr>
              <a:t>为将报文段交付给套接字：</a:t>
            </a:r>
            <a:endParaRPr lang="en-US" altLang="zh-CN" sz="2600" dirty="0">
              <a:solidFill>
                <a:srgbClr val="C00000"/>
              </a:solidFill>
              <a:latin typeface="微软雅黑" panose="020B0503020204020204" pitchFamily="34" charset="-122"/>
              <a:ea typeface="微软雅黑" panose="020B0503020204020204" pitchFamily="34" charset="-122"/>
            </a:endParaRPr>
          </a:p>
          <a:p>
            <a:pPr lvl="1">
              <a:lnSpc>
                <a:spcPct val="130000"/>
              </a:lnSpc>
            </a:pPr>
            <a:r>
              <a:rPr lang="zh-CN" altLang="en-US" sz="2200" dirty="0">
                <a:latin typeface="微软雅黑" panose="020B0503020204020204" pitchFamily="34" charset="-122"/>
                <a:ea typeface="微软雅黑" panose="020B0503020204020204" pitchFamily="34" charset="-122"/>
              </a:rPr>
              <a:t>主机中每个套接字应分配一个唯一的标识</a:t>
            </a:r>
            <a:endParaRPr lang="en-US" altLang="zh-CN" sz="2200" dirty="0">
              <a:latin typeface="微软雅黑" panose="020B0503020204020204" pitchFamily="34" charset="-122"/>
              <a:ea typeface="微软雅黑" panose="020B0503020204020204" pitchFamily="34" charset="-122"/>
            </a:endParaRPr>
          </a:p>
          <a:p>
            <a:pPr lvl="1">
              <a:lnSpc>
                <a:spcPct val="130000"/>
              </a:lnSpc>
            </a:pPr>
            <a:r>
              <a:rPr lang="zh-CN" altLang="en-US" sz="2200" dirty="0">
                <a:latin typeface="微软雅黑" panose="020B0503020204020204" pitchFamily="34" charset="-122"/>
                <a:ea typeface="微软雅黑" panose="020B0503020204020204" pitchFamily="34" charset="-122"/>
              </a:rPr>
              <a:t>报文段中包含接收套接字的标识</a:t>
            </a:r>
            <a:endParaRPr lang="en-US" altLang="zh-CN" sz="2200" dirty="0">
              <a:latin typeface="微软雅黑" panose="020B0503020204020204" pitchFamily="34" charset="-122"/>
              <a:ea typeface="微软雅黑" panose="020B0503020204020204" pitchFamily="34" charset="-122"/>
            </a:endParaRPr>
          </a:p>
          <a:p>
            <a:endParaRPr lang="en-US" altLang="zh-CN" dirty="0">
              <a:ea typeface="宋体" panose="02010600030101010101" pitchFamily="2" charset="-122"/>
            </a:endParaRPr>
          </a:p>
        </p:txBody>
      </p:sp>
      <p:sp>
        <p:nvSpPr>
          <p:cNvPr id="7" name="Rectangle 23"/>
          <p:cNvSpPr txBox="1">
            <a:spLocks noChangeArrowheads="1"/>
          </p:cNvSpPr>
          <p:nvPr/>
        </p:nvSpPr>
        <p:spPr>
          <a:xfrm>
            <a:off x="838199" y="3818272"/>
            <a:ext cx="10383981" cy="24493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2600" dirty="0">
                <a:solidFill>
                  <a:srgbClr val="C00000"/>
                </a:solidFill>
                <a:latin typeface="微软雅黑" panose="020B0503020204020204" pitchFamily="34" charset="-122"/>
                <a:ea typeface="微软雅黑" panose="020B0503020204020204" pitchFamily="34" charset="-122"/>
              </a:rPr>
              <a:t>复用：</a:t>
            </a:r>
            <a:endParaRPr lang="en-US" altLang="zh-CN" sz="2600" dirty="0">
              <a:solidFill>
                <a:srgbClr val="C00000"/>
              </a:solidFill>
              <a:latin typeface="微软雅黑" panose="020B0503020204020204" pitchFamily="34" charset="-122"/>
              <a:ea typeface="微软雅黑" panose="020B0503020204020204" pitchFamily="34" charset="-122"/>
            </a:endParaRPr>
          </a:p>
          <a:p>
            <a:pPr lvl="1">
              <a:lnSpc>
                <a:spcPct val="130000"/>
              </a:lnSpc>
            </a:pPr>
            <a:r>
              <a:rPr lang="zh-CN" altLang="zh-CN" sz="2200" dirty="0">
                <a:latin typeface="微软雅黑" panose="020B0503020204020204" pitchFamily="34" charset="-122"/>
                <a:ea typeface="微软雅黑" panose="020B0503020204020204" pitchFamily="34" charset="-122"/>
              </a:rPr>
              <a:t>发送</a:t>
            </a:r>
            <a:r>
              <a:rPr lang="zh-CN" altLang="en-US" sz="2200" dirty="0">
                <a:latin typeface="微软雅黑" panose="020B0503020204020204" pitchFamily="34" charset="-122"/>
                <a:ea typeface="微软雅黑" panose="020B0503020204020204" pitchFamily="34" charset="-122"/>
              </a:rPr>
              <a:t>方传输层将</a:t>
            </a:r>
            <a:r>
              <a:rPr lang="zh-CN" altLang="zh-CN" sz="2200" dirty="0">
                <a:latin typeface="微软雅黑" panose="020B0503020204020204" pitchFamily="34" charset="-122"/>
                <a:ea typeface="微软雅黑" panose="020B0503020204020204" pitchFamily="34" charset="-122"/>
              </a:rPr>
              <a:t>套接字标识</a:t>
            </a:r>
            <a:r>
              <a:rPr lang="zh-CN" altLang="en-US" sz="2200" dirty="0">
                <a:latin typeface="微软雅黑" panose="020B0503020204020204" pitchFamily="34" charset="-122"/>
                <a:ea typeface="微软雅黑" panose="020B0503020204020204" pitchFamily="34" charset="-122"/>
              </a:rPr>
              <a:t>置于报</a:t>
            </a:r>
            <a:r>
              <a:rPr lang="zh-CN" altLang="zh-CN" sz="2200" dirty="0">
                <a:latin typeface="微软雅黑" panose="020B0503020204020204" pitchFamily="34" charset="-122"/>
                <a:ea typeface="微软雅黑" panose="020B0503020204020204" pitchFamily="34" charset="-122"/>
              </a:rPr>
              <a:t>文段</a:t>
            </a:r>
            <a:r>
              <a:rPr lang="zh-CN" altLang="en-US" sz="2200" dirty="0">
                <a:latin typeface="微软雅黑" panose="020B0503020204020204" pitchFamily="34" charset="-122"/>
                <a:ea typeface="微软雅黑" panose="020B0503020204020204" pitchFamily="34" charset="-122"/>
              </a:rPr>
              <a:t>中，交给网络层</a:t>
            </a:r>
            <a:endParaRPr lang="en-US" altLang="zh-CN" sz="2200" dirty="0">
              <a:latin typeface="微软雅黑" panose="020B0503020204020204" pitchFamily="34" charset="-122"/>
              <a:ea typeface="微软雅黑" panose="020B0503020204020204" pitchFamily="34" charset="-122"/>
            </a:endParaRPr>
          </a:p>
          <a:p>
            <a:pPr>
              <a:lnSpc>
                <a:spcPct val="130000"/>
              </a:lnSpc>
            </a:pPr>
            <a:r>
              <a:rPr lang="zh-CN" altLang="en-US" sz="2600" dirty="0">
                <a:solidFill>
                  <a:srgbClr val="C00000"/>
                </a:solidFill>
                <a:latin typeface="微软雅黑" panose="020B0503020204020204" pitchFamily="34" charset="-122"/>
                <a:ea typeface="微软雅黑" panose="020B0503020204020204" pitchFamily="34" charset="-122"/>
              </a:rPr>
              <a:t>分用：</a:t>
            </a:r>
            <a:endParaRPr lang="en-US" altLang="zh-CN" sz="2600" dirty="0">
              <a:solidFill>
                <a:srgbClr val="C00000"/>
              </a:solidFill>
              <a:latin typeface="微软雅黑" panose="020B0503020204020204" pitchFamily="34" charset="-122"/>
              <a:ea typeface="微软雅黑" panose="020B0503020204020204" pitchFamily="34" charset="-122"/>
            </a:endParaRPr>
          </a:p>
          <a:p>
            <a:pPr lvl="1">
              <a:lnSpc>
                <a:spcPct val="130000"/>
              </a:lnSpc>
            </a:pPr>
            <a:r>
              <a:rPr lang="zh-CN" altLang="en-US" sz="2200" dirty="0">
                <a:latin typeface="微软雅黑" panose="020B0503020204020204" pitchFamily="34" charset="-122"/>
                <a:ea typeface="微软雅黑" panose="020B0503020204020204" pitchFamily="34" charset="-122"/>
              </a:rPr>
              <a:t>接收方传输层根据报文段中的套接字标识，将报文段交付到正确的套接字</a:t>
            </a:r>
            <a:endParaRPr lang="en-US" altLang="zh-CN" sz="2200" dirty="0">
              <a:latin typeface="微软雅黑" panose="020B0503020204020204" pitchFamily="34" charset="-122"/>
              <a:ea typeface="微软雅黑" panose="020B0503020204020204" pitchFamily="34" charset="-122"/>
            </a:endParaRPr>
          </a:p>
        </p:txBody>
      </p:sp>
      <p:sp>
        <p:nvSpPr>
          <p:cNvPr id="8"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6.3  </a:t>
            </a:r>
            <a:r>
              <a:rPr kumimoji="1" lang="zh-CN" altLang="en-US" dirty="0"/>
              <a:t>传输层复用和分用</a:t>
            </a:r>
          </a:p>
        </p:txBody>
      </p:sp>
    </p:spTree>
    <p:extLst>
      <p:ext uri="{BB962C8B-B14F-4D97-AF65-F5344CB8AC3E}">
        <p14:creationId xmlns:p14="http://schemas.microsoft.com/office/powerpoint/2010/main" val="374760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套接字标识与端口号</a:t>
            </a:r>
          </a:p>
        </p:txBody>
      </p:sp>
      <p:sp>
        <p:nvSpPr>
          <p:cNvPr id="3" name="内容占位符 2"/>
          <p:cNvSpPr>
            <a:spLocks noGrp="1"/>
          </p:cNvSpPr>
          <p:nvPr>
            <p:ph idx="1"/>
          </p:nvPr>
        </p:nvSpPr>
        <p:spPr>
          <a:xfrm>
            <a:off x="838199" y="1510758"/>
            <a:ext cx="7162801" cy="4586694"/>
          </a:xfrm>
        </p:spPr>
        <p:txBody>
          <a:bodyPr>
            <a:normAutofit fontScale="85000" lnSpcReduction="20000"/>
          </a:bodyPr>
          <a:lstStyle/>
          <a:p>
            <a:pPr>
              <a:lnSpc>
                <a:spcPct val="130000"/>
              </a:lnSpc>
            </a:pPr>
            <a:r>
              <a:rPr lang="zh-CN" altLang="en-US" dirty="0">
                <a:latin typeface="微软雅黑" panose="020B0503020204020204" pitchFamily="34" charset="-122"/>
                <a:ea typeface="微软雅黑" panose="020B0503020204020204" pitchFamily="34" charset="-122"/>
              </a:rPr>
              <a:t>端口号是</a:t>
            </a:r>
            <a:r>
              <a:rPr lang="zh-CN" altLang="zh-CN" dirty="0">
                <a:latin typeface="微软雅黑" panose="020B0503020204020204" pitchFamily="34" charset="-122"/>
                <a:ea typeface="微软雅黑" panose="020B0503020204020204" pitchFamily="34" charset="-122"/>
              </a:rPr>
              <a:t>套接字</a:t>
            </a:r>
            <a:r>
              <a:rPr lang="zh-CN" altLang="en-US" dirty="0">
                <a:latin typeface="微软雅黑" panose="020B0503020204020204" pitchFamily="34" charset="-122"/>
                <a:ea typeface="微软雅黑" panose="020B0503020204020204" pitchFamily="34" charset="-122"/>
              </a:rPr>
              <a:t>标识的一部分：</a:t>
            </a:r>
            <a:endParaRPr lang="en-US" altLang="zh-CN" dirty="0">
              <a:latin typeface="微软雅黑" panose="020B0503020204020204" pitchFamily="34" charset="-122"/>
              <a:ea typeface="微软雅黑" panose="020B0503020204020204" pitchFamily="34" charset="-122"/>
            </a:endParaRPr>
          </a:p>
          <a:p>
            <a:pPr lvl="1">
              <a:lnSpc>
                <a:spcPct val="130000"/>
              </a:lnSpc>
            </a:pPr>
            <a:r>
              <a:rPr lang="zh-CN" altLang="en-US" dirty="0">
                <a:latin typeface="微软雅黑" panose="020B0503020204020204" pitchFamily="34" charset="-122"/>
                <a:ea typeface="微软雅黑" panose="020B0503020204020204" pitchFamily="34" charset="-122"/>
              </a:rPr>
              <a:t>每个套接字</a:t>
            </a:r>
            <a:r>
              <a:rPr lang="zh-CN" altLang="zh-CN" dirty="0">
                <a:latin typeface="微软雅黑" panose="020B0503020204020204" pitchFamily="34" charset="-122"/>
                <a:ea typeface="微软雅黑" panose="020B0503020204020204" pitchFamily="34" charset="-122"/>
              </a:rPr>
              <a:t>在本地关联一个端口号</a:t>
            </a:r>
            <a:endParaRPr lang="en-US" altLang="zh-CN" dirty="0">
              <a:latin typeface="微软雅黑" panose="020B0503020204020204" pitchFamily="34" charset="-122"/>
              <a:ea typeface="微软雅黑" panose="020B0503020204020204" pitchFamily="34" charset="-122"/>
            </a:endParaRPr>
          </a:p>
          <a:p>
            <a:pPr lvl="1">
              <a:lnSpc>
                <a:spcPct val="130000"/>
              </a:lnSpc>
            </a:pPr>
            <a:r>
              <a:rPr lang="zh-CN" altLang="en-US" dirty="0">
                <a:latin typeface="微软雅黑" panose="020B0503020204020204" pitchFamily="34" charset="-122"/>
                <a:ea typeface="微软雅黑" panose="020B0503020204020204" pitchFamily="34" charset="-122"/>
              </a:rPr>
              <a:t>端口号是</a:t>
            </a:r>
            <a:r>
              <a:rPr lang="zh-CN" altLang="zh-CN" dirty="0">
                <a:latin typeface="微软雅黑" panose="020B0503020204020204" pitchFamily="34" charset="-122"/>
                <a:ea typeface="微软雅黑" panose="020B0503020204020204" pitchFamily="34" charset="-122"/>
              </a:rPr>
              <a:t>一个</a:t>
            </a:r>
            <a:r>
              <a:rPr lang="en-US" altLang="zh-CN" dirty="0">
                <a:latin typeface="微软雅黑" panose="020B0503020204020204" pitchFamily="34" charset="-122"/>
                <a:ea typeface="微软雅黑" panose="020B0503020204020204" pitchFamily="34" charset="-122"/>
              </a:rPr>
              <a:t>16</a:t>
            </a:r>
            <a:r>
              <a:rPr lang="zh-CN" altLang="zh-CN" dirty="0">
                <a:latin typeface="微软雅黑" panose="020B0503020204020204" pitchFamily="34" charset="-122"/>
                <a:ea typeface="微软雅黑" panose="020B0503020204020204" pitchFamily="34" charset="-122"/>
              </a:rPr>
              <a:t>比特的数</a:t>
            </a:r>
            <a:endParaRPr lang="en-US" altLang="zh-CN" dirty="0">
              <a:latin typeface="微软雅黑" panose="020B0503020204020204" pitchFamily="34" charset="-122"/>
              <a:ea typeface="微软雅黑" panose="020B0503020204020204" pitchFamily="34" charset="-122"/>
            </a:endParaRPr>
          </a:p>
          <a:p>
            <a:pPr>
              <a:lnSpc>
                <a:spcPct val="130000"/>
              </a:lnSpc>
            </a:pPr>
            <a:r>
              <a:rPr lang="zh-CN" altLang="zh-CN" dirty="0">
                <a:latin typeface="微软雅黑" panose="020B0503020204020204" pitchFamily="34" charset="-122"/>
                <a:ea typeface="微软雅黑" panose="020B0503020204020204" pitchFamily="34" charset="-122"/>
              </a:rPr>
              <a:t>端口号</a:t>
            </a:r>
            <a:r>
              <a:rPr lang="zh-CN" altLang="en-US" dirty="0">
                <a:latin typeface="微软雅黑" panose="020B0503020204020204" pitchFamily="34" charset="-122"/>
                <a:ea typeface="微软雅黑" panose="020B0503020204020204" pitchFamily="34" charset="-122"/>
              </a:rPr>
              <a:t>的分类：</a:t>
            </a:r>
            <a:endParaRPr lang="en-US" altLang="zh-CN" dirty="0">
              <a:latin typeface="微软雅黑" panose="020B0503020204020204" pitchFamily="34" charset="-122"/>
              <a:ea typeface="微软雅黑" panose="020B0503020204020204" pitchFamily="34" charset="-122"/>
            </a:endParaRPr>
          </a:p>
          <a:p>
            <a:pPr lvl="1">
              <a:lnSpc>
                <a:spcPct val="130000"/>
              </a:lnSpc>
            </a:pPr>
            <a:r>
              <a:rPr lang="en-US" altLang="zh-CN" dirty="0">
                <a:latin typeface="微软雅黑" panose="020B0503020204020204" pitchFamily="34" charset="-122"/>
                <a:ea typeface="微软雅黑" panose="020B0503020204020204" pitchFamily="34" charset="-122"/>
              </a:rPr>
              <a:t>熟知端口：0</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1023，</a:t>
            </a:r>
            <a:r>
              <a:rPr lang="zh-CN" altLang="en-US" dirty="0">
                <a:latin typeface="微软雅黑" panose="020B0503020204020204" pitchFamily="34" charset="-122"/>
                <a:ea typeface="微软雅黑" panose="020B0503020204020204" pitchFamily="34" charset="-122"/>
              </a:rPr>
              <a:t>由</a:t>
            </a:r>
            <a:r>
              <a:rPr lang="zh-CN" altLang="zh-CN" dirty="0">
                <a:latin typeface="微软雅黑" panose="020B0503020204020204" pitchFamily="34" charset="-122"/>
                <a:ea typeface="微软雅黑" panose="020B0503020204020204" pitchFamily="34" charset="-122"/>
              </a:rPr>
              <a:t>公共域协议</a:t>
            </a:r>
            <a:r>
              <a:rPr lang="zh-CN" altLang="en-US" dirty="0">
                <a:latin typeface="微软雅黑" panose="020B0503020204020204" pitchFamily="34" charset="-122"/>
                <a:ea typeface="微软雅黑" panose="020B0503020204020204" pitchFamily="34" charset="-122"/>
              </a:rPr>
              <a:t>使用</a:t>
            </a:r>
            <a:endParaRPr lang="en-US" altLang="zh-CN" dirty="0">
              <a:latin typeface="微软雅黑" panose="020B0503020204020204" pitchFamily="34" charset="-122"/>
              <a:ea typeface="微软雅黑" panose="020B0503020204020204" pitchFamily="34" charset="-122"/>
            </a:endParaRPr>
          </a:p>
          <a:p>
            <a:pPr lvl="1">
              <a:lnSpc>
                <a:spcPct val="130000"/>
              </a:lnSpc>
            </a:pPr>
            <a:r>
              <a:rPr lang="zh-CN" altLang="en-US" dirty="0">
                <a:latin typeface="微软雅黑" panose="020B0503020204020204" pitchFamily="34" charset="-122"/>
                <a:ea typeface="微软雅黑" panose="020B0503020204020204" pitchFamily="34" charset="-122"/>
              </a:rPr>
              <a:t>注册端口：</a:t>
            </a:r>
            <a:r>
              <a:rPr lang="en-US" altLang="zh-CN" dirty="0">
                <a:latin typeface="微软雅黑" panose="020B0503020204020204" pitchFamily="34" charset="-122"/>
                <a:ea typeface="微软雅黑" panose="020B0503020204020204" pitchFamily="34" charset="-122"/>
              </a:rPr>
              <a:t>1024～49151，需要向IANA注册才能使用</a:t>
            </a:r>
          </a:p>
          <a:p>
            <a:pPr lvl="1">
              <a:lnSpc>
                <a:spcPct val="130000"/>
              </a:lnSpc>
            </a:pPr>
            <a:r>
              <a:rPr lang="zh-CN" altLang="en-US" dirty="0">
                <a:latin typeface="微软雅黑" panose="020B0503020204020204" pitchFamily="34" charset="-122"/>
                <a:ea typeface="微软雅黑" panose="020B0503020204020204" pitchFamily="34" charset="-122"/>
              </a:rPr>
              <a:t>动态和</a:t>
            </a:r>
            <a:r>
              <a:rPr lang="en-US" altLang="zh-CN" dirty="0">
                <a:latin typeface="微软雅黑" panose="020B0503020204020204" pitchFamily="34" charset="-122"/>
                <a:ea typeface="微软雅黑" panose="020B0503020204020204" pitchFamily="34" charset="-122"/>
              </a:rPr>
              <a:t>/或私有端口：49152～65535，一般程序使用</a:t>
            </a:r>
            <a:endParaRPr lang="zh-CN" altLang="zh-CN" dirty="0">
              <a:latin typeface="微软雅黑" panose="020B0503020204020204" pitchFamily="34" charset="-122"/>
              <a:ea typeface="微软雅黑" panose="020B0503020204020204" pitchFamily="34" charset="-122"/>
            </a:endParaRPr>
          </a:p>
          <a:p>
            <a:pPr>
              <a:lnSpc>
                <a:spcPct val="130000"/>
              </a:lnSpc>
            </a:pPr>
            <a:r>
              <a:rPr lang="zh-CN" altLang="en-US" dirty="0">
                <a:latin typeface="微软雅黑" panose="020B0503020204020204" pitchFamily="34" charset="-122"/>
                <a:ea typeface="微软雅黑" panose="020B0503020204020204" pitchFamily="34" charset="-122"/>
              </a:rPr>
              <a:t>报文段中有两个字段携带端口号</a:t>
            </a:r>
            <a:endParaRPr lang="en-US" altLang="zh-CN" dirty="0">
              <a:latin typeface="微软雅黑" panose="020B0503020204020204" pitchFamily="34" charset="-122"/>
              <a:ea typeface="微软雅黑" panose="020B0503020204020204" pitchFamily="34" charset="-122"/>
            </a:endParaRPr>
          </a:p>
          <a:p>
            <a:pPr lvl="1">
              <a:lnSpc>
                <a:spcPct val="130000"/>
              </a:lnSpc>
            </a:pPr>
            <a:r>
              <a:rPr lang="zh-CN" altLang="en-US" dirty="0">
                <a:latin typeface="微软雅黑" panose="020B0503020204020204" pitchFamily="34" charset="-122"/>
                <a:ea typeface="微软雅黑" panose="020B0503020204020204" pitchFamily="34" charset="-122"/>
              </a:rPr>
              <a:t>源端口号：与发送进程关联的本地端口号</a:t>
            </a:r>
            <a:endParaRPr lang="en-US" altLang="zh-CN" dirty="0">
              <a:latin typeface="微软雅黑" panose="020B0503020204020204" pitchFamily="34" charset="-122"/>
              <a:ea typeface="微软雅黑" panose="020B0503020204020204" pitchFamily="34" charset="-122"/>
            </a:endParaRPr>
          </a:p>
          <a:p>
            <a:pPr lvl="1">
              <a:lnSpc>
                <a:spcPct val="130000"/>
              </a:lnSpc>
            </a:pPr>
            <a:r>
              <a:rPr lang="zh-CN" altLang="en-US" dirty="0">
                <a:latin typeface="微软雅黑" panose="020B0503020204020204" pitchFamily="34" charset="-122"/>
                <a:ea typeface="微软雅黑" panose="020B0503020204020204" pitchFamily="34" charset="-122"/>
              </a:rPr>
              <a:t>目的端口号：与接收进程关联的本地端口号</a:t>
            </a:r>
            <a:endParaRPr lang="en-US" altLang="zh-CN"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43</a:t>
            </a:fld>
            <a:endParaRPr kumimoji="1" lang="zh-CN" altLang="en-US" dirty="0"/>
          </a:p>
        </p:txBody>
      </p:sp>
      <p:sp>
        <p:nvSpPr>
          <p:cNvPr id="5" name="Rectangle 75"/>
          <p:cNvSpPr>
            <a:spLocks noChangeArrowheads="1"/>
          </p:cNvSpPr>
          <p:nvPr/>
        </p:nvSpPr>
        <p:spPr bwMode="auto">
          <a:xfrm>
            <a:off x="8248650" y="2179638"/>
            <a:ext cx="3324225" cy="3200400"/>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6" name="Rectangle 65"/>
          <p:cNvSpPr>
            <a:spLocks noChangeArrowheads="1"/>
          </p:cNvSpPr>
          <p:nvPr/>
        </p:nvSpPr>
        <p:spPr bwMode="auto">
          <a:xfrm>
            <a:off x="8172450" y="2274888"/>
            <a:ext cx="3324225" cy="3200400"/>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7" name="Text Box 63"/>
          <p:cNvSpPr txBox="1">
            <a:spLocks noChangeArrowheads="1"/>
          </p:cNvSpPr>
          <p:nvPr/>
        </p:nvSpPr>
        <p:spPr bwMode="auto">
          <a:xfrm>
            <a:off x="8156574" y="2297113"/>
            <a:ext cx="1676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800">
                <a:solidFill>
                  <a:srgbClr val="FF0000"/>
                </a:solidFill>
                <a:ea typeface="宋体" panose="02010600030101010101" pitchFamily="2" charset="-122"/>
              </a:rPr>
              <a:t>source port #</a:t>
            </a:r>
            <a:endParaRPr lang="en-US" altLang="zh-CN" sz="2400">
              <a:latin typeface="Times New Roman" panose="02020603050405020304" pitchFamily="18" charset="0"/>
              <a:ea typeface="宋体" panose="02010600030101010101" pitchFamily="2" charset="-122"/>
            </a:endParaRPr>
          </a:p>
        </p:txBody>
      </p:sp>
      <p:sp>
        <p:nvSpPr>
          <p:cNvPr id="8" name="Text Box 64"/>
          <p:cNvSpPr txBox="1">
            <a:spLocks noChangeArrowheads="1"/>
          </p:cNvSpPr>
          <p:nvPr/>
        </p:nvSpPr>
        <p:spPr bwMode="auto">
          <a:xfrm>
            <a:off x="9936162" y="2297113"/>
            <a:ext cx="1452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800">
                <a:solidFill>
                  <a:srgbClr val="FF0000"/>
                </a:solidFill>
                <a:ea typeface="宋体" panose="02010600030101010101" pitchFamily="2" charset="-122"/>
              </a:rPr>
              <a:t>dest port #</a:t>
            </a:r>
            <a:endParaRPr lang="en-US" altLang="zh-CN" sz="2400">
              <a:solidFill>
                <a:srgbClr val="FF0000"/>
              </a:solidFill>
              <a:latin typeface="Times New Roman" panose="02020603050405020304" pitchFamily="18" charset="0"/>
              <a:ea typeface="宋体" panose="02010600030101010101" pitchFamily="2" charset="-122"/>
            </a:endParaRPr>
          </a:p>
        </p:txBody>
      </p:sp>
      <p:sp>
        <p:nvSpPr>
          <p:cNvPr id="9" name="Line 66"/>
          <p:cNvSpPr>
            <a:spLocks noChangeShapeType="1"/>
          </p:cNvSpPr>
          <p:nvPr/>
        </p:nvSpPr>
        <p:spPr bwMode="auto">
          <a:xfrm flipV="1">
            <a:off x="8162924" y="2674938"/>
            <a:ext cx="33289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68"/>
          <p:cNvSpPr>
            <a:spLocks noChangeShapeType="1"/>
          </p:cNvSpPr>
          <p:nvPr/>
        </p:nvSpPr>
        <p:spPr bwMode="auto">
          <a:xfrm flipV="1">
            <a:off x="8172450" y="3665538"/>
            <a:ext cx="33242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69"/>
          <p:cNvSpPr>
            <a:spLocks noChangeShapeType="1"/>
          </p:cNvSpPr>
          <p:nvPr/>
        </p:nvSpPr>
        <p:spPr bwMode="auto">
          <a:xfrm flipV="1">
            <a:off x="9810749" y="2274889"/>
            <a:ext cx="0" cy="3952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Text Box 70"/>
          <p:cNvSpPr txBox="1">
            <a:spLocks noChangeArrowheads="1"/>
          </p:cNvSpPr>
          <p:nvPr/>
        </p:nvSpPr>
        <p:spPr bwMode="auto">
          <a:xfrm>
            <a:off x="9312275" y="1844676"/>
            <a:ext cx="949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800">
                <a:ea typeface="宋体" panose="02010600030101010101" pitchFamily="2" charset="-122"/>
              </a:rPr>
              <a:t>32 bits</a:t>
            </a:r>
            <a:endParaRPr lang="en-US" altLang="zh-CN" sz="2400">
              <a:latin typeface="Times New Roman" panose="02020603050405020304" pitchFamily="18" charset="0"/>
              <a:ea typeface="宋体" panose="02010600030101010101" pitchFamily="2" charset="-122"/>
            </a:endParaRPr>
          </a:p>
        </p:txBody>
      </p:sp>
      <p:sp>
        <p:nvSpPr>
          <p:cNvPr id="13" name="Line 71"/>
          <p:cNvSpPr>
            <a:spLocks noChangeShapeType="1"/>
          </p:cNvSpPr>
          <p:nvPr/>
        </p:nvSpPr>
        <p:spPr bwMode="auto">
          <a:xfrm>
            <a:off x="10267949" y="2041526"/>
            <a:ext cx="1200150" cy="476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72"/>
          <p:cNvSpPr>
            <a:spLocks noChangeShapeType="1"/>
          </p:cNvSpPr>
          <p:nvPr/>
        </p:nvSpPr>
        <p:spPr bwMode="auto">
          <a:xfrm rot="10800000">
            <a:off x="8158162" y="2051050"/>
            <a:ext cx="112871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Text Box 73"/>
          <p:cNvSpPr txBox="1">
            <a:spLocks noChangeArrowheads="1"/>
          </p:cNvSpPr>
          <p:nvPr/>
        </p:nvSpPr>
        <p:spPr bwMode="auto">
          <a:xfrm>
            <a:off x="9056687" y="4130676"/>
            <a:ext cx="144621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2000" dirty="0">
                <a:ea typeface="宋体" panose="02010600030101010101" pitchFamily="2" charset="-122"/>
              </a:rPr>
              <a:t>application</a:t>
            </a:r>
          </a:p>
          <a:p>
            <a:pPr algn="ctr">
              <a:spcBef>
                <a:spcPct val="0"/>
              </a:spcBef>
              <a:buClrTx/>
              <a:buSzTx/>
              <a:buFontTx/>
              <a:buNone/>
            </a:pPr>
            <a:r>
              <a:rPr lang="en-US" altLang="zh-CN" sz="2000" dirty="0">
                <a:ea typeface="宋体" panose="02010600030101010101" pitchFamily="2" charset="-122"/>
              </a:rPr>
              <a:t>data </a:t>
            </a:r>
          </a:p>
          <a:p>
            <a:pPr algn="ctr">
              <a:spcBef>
                <a:spcPct val="0"/>
              </a:spcBef>
              <a:buClrTx/>
              <a:buSzTx/>
              <a:buFontTx/>
              <a:buNone/>
            </a:pPr>
            <a:r>
              <a:rPr lang="en-US" altLang="zh-CN" sz="2000" dirty="0">
                <a:ea typeface="宋体" panose="02010600030101010101" pitchFamily="2" charset="-122"/>
              </a:rPr>
              <a:t>(message)</a:t>
            </a:r>
            <a:endParaRPr lang="en-US" altLang="zh-CN" sz="2400" dirty="0">
              <a:latin typeface="Times New Roman" panose="02020603050405020304" pitchFamily="18" charset="0"/>
              <a:ea typeface="宋体" panose="02010600030101010101" pitchFamily="2" charset="-122"/>
            </a:endParaRPr>
          </a:p>
        </p:txBody>
      </p:sp>
      <p:sp>
        <p:nvSpPr>
          <p:cNvPr id="16" name="Text Box 74"/>
          <p:cNvSpPr txBox="1">
            <a:spLocks noChangeArrowheads="1"/>
          </p:cNvSpPr>
          <p:nvPr/>
        </p:nvSpPr>
        <p:spPr bwMode="auto">
          <a:xfrm>
            <a:off x="8574087" y="3040064"/>
            <a:ext cx="25066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2000">
                <a:ea typeface="宋体" panose="02010600030101010101" pitchFamily="2" charset="-122"/>
              </a:rPr>
              <a:t>other header fields</a:t>
            </a:r>
            <a:endParaRPr lang="en-US" altLang="zh-CN" sz="2400">
              <a:latin typeface="Times New Roman" panose="02020603050405020304" pitchFamily="18" charset="0"/>
              <a:ea typeface="宋体" panose="02010600030101010101" pitchFamily="2" charset="-122"/>
            </a:endParaRPr>
          </a:p>
        </p:txBody>
      </p:sp>
      <p:sp>
        <p:nvSpPr>
          <p:cNvPr id="17" name="Text Box 76"/>
          <p:cNvSpPr txBox="1">
            <a:spLocks noChangeArrowheads="1"/>
          </p:cNvSpPr>
          <p:nvPr/>
        </p:nvSpPr>
        <p:spPr bwMode="auto">
          <a:xfrm>
            <a:off x="8645524" y="5697538"/>
            <a:ext cx="256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2000" dirty="0">
                <a:latin typeface="微软雅黑" panose="020B0503020204020204" pitchFamily="34" charset="-122"/>
                <a:ea typeface="微软雅黑" panose="020B0503020204020204" pitchFamily="34" charset="-122"/>
              </a:rPr>
              <a:t>TCP/UDP</a:t>
            </a:r>
            <a:r>
              <a:rPr lang="zh-CN" altLang="en-US" sz="2000" dirty="0">
                <a:latin typeface="微软雅黑" panose="020B0503020204020204" pitchFamily="34" charset="-122"/>
                <a:ea typeface="微软雅黑" panose="020B0503020204020204" pitchFamily="34" charset="-122"/>
              </a:rPr>
              <a:t>报文段格式</a:t>
            </a:r>
            <a:endParaRPr lang="en-US" altLang="zh-CN" sz="2400" dirty="0">
              <a:latin typeface="微软雅黑" panose="020B0503020204020204" pitchFamily="34" charset="-122"/>
              <a:ea typeface="微软雅黑" panose="020B0503020204020204" pitchFamily="34" charset="-122"/>
            </a:endParaRPr>
          </a:p>
        </p:txBody>
      </p:sp>
      <p:sp>
        <p:nvSpPr>
          <p:cNvPr id="18"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6.3  </a:t>
            </a:r>
            <a:r>
              <a:rPr kumimoji="1" lang="zh-CN" altLang="en-US" dirty="0"/>
              <a:t>传输层复用和分用</a:t>
            </a:r>
          </a:p>
        </p:txBody>
      </p:sp>
    </p:spTree>
    <p:extLst>
      <p:ext uri="{BB962C8B-B14F-4D97-AF65-F5344CB8AC3E}">
        <p14:creationId xmlns:p14="http://schemas.microsoft.com/office/powerpoint/2010/main" val="1137379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套接字端口号的分配</a:t>
            </a:r>
          </a:p>
        </p:txBody>
      </p:sp>
      <p:sp>
        <p:nvSpPr>
          <p:cNvPr id="3" name="内容占位符 2"/>
          <p:cNvSpPr>
            <a:spLocks noGrp="1"/>
          </p:cNvSpPr>
          <p:nvPr>
            <p:ph idx="1"/>
          </p:nvPr>
        </p:nvSpPr>
        <p:spPr>
          <a:xfrm>
            <a:off x="838199" y="1510758"/>
            <a:ext cx="5257801" cy="3583756"/>
          </a:xfrm>
        </p:spPr>
        <p:txBody>
          <a:bodyPr>
            <a:normAutofit/>
          </a:bodyPr>
          <a:lstStyle/>
          <a:p>
            <a:pPr>
              <a:lnSpc>
                <a:spcPct val="130000"/>
              </a:lnSpc>
              <a:defRPr/>
            </a:pPr>
            <a:r>
              <a:rPr lang="zh-CN" altLang="en-US" sz="3000" dirty="0">
                <a:latin typeface="微软雅黑" panose="020B0503020204020204" pitchFamily="34" charset="-122"/>
                <a:ea typeface="微软雅黑" panose="020B0503020204020204" pitchFamily="34" charset="-122"/>
              </a:rPr>
              <a:t>自动分配：</a:t>
            </a:r>
            <a:endParaRPr lang="en-US" altLang="zh-CN" sz="3000" dirty="0">
              <a:latin typeface="微软雅黑" panose="020B0503020204020204" pitchFamily="34" charset="-122"/>
              <a:ea typeface="微软雅黑" panose="020B0503020204020204" pitchFamily="34" charset="-122"/>
            </a:endParaRPr>
          </a:p>
          <a:p>
            <a:pPr lvl="1">
              <a:lnSpc>
                <a:spcPct val="130000"/>
              </a:lnSpc>
              <a:defRPr/>
            </a:pPr>
            <a:r>
              <a:rPr lang="zh-CN" altLang="en-US" sz="2600" dirty="0">
                <a:latin typeface="微软雅黑" panose="020B0503020204020204" pitchFamily="34" charset="-122"/>
                <a:ea typeface="微软雅黑" panose="020B0503020204020204" pitchFamily="34" charset="-122"/>
              </a:rPr>
              <a:t>创建套接字时</a:t>
            </a:r>
            <a:r>
              <a:rPr lang="en-US" altLang="zh-CN" sz="2600" dirty="0">
                <a:latin typeface="微软雅黑" panose="020B0503020204020204" pitchFamily="34" charset="-122"/>
                <a:ea typeface="微软雅黑" panose="020B0503020204020204" pitchFamily="34" charset="-122"/>
              </a:rPr>
              <a:t>不指定端口号</a:t>
            </a:r>
          </a:p>
          <a:p>
            <a:pPr lvl="1">
              <a:lnSpc>
                <a:spcPct val="130000"/>
              </a:lnSpc>
              <a:defRPr/>
            </a:pPr>
            <a:r>
              <a:rPr lang="zh-CN" altLang="en-US" sz="2600" dirty="0">
                <a:latin typeface="微软雅黑" panose="020B0503020204020204" pitchFamily="34" charset="-122"/>
                <a:ea typeface="微软雅黑" panose="020B0503020204020204" pitchFamily="34" charset="-122"/>
              </a:rPr>
              <a:t>由操作系统从</a:t>
            </a:r>
            <a:r>
              <a:rPr lang="en-US" altLang="zh-CN" sz="2600" dirty="0">
                <a:latin typeface="微软雅黑" panose="020B0503020204020204" pitchFamily="34" charset="-122"/>
                <a:ea typeface="微软雅黑" panose="020B0503020204020204" pitchFamily="34" charset="-122"/>
              </a:rPr>
              <a:t>49152～65535</a:t>
            </a:r>
            <a:r>
              <a:rPr lang="zh-CN" altLang="en-US" sz="2600" dirty="0">
                <a:latin typeface="微软雅黑" panose="020B0503020204020204" pitchFamily="34" charset="-122"/>
                <a:ea typeface="微软雅黑" panose="020B0503020204020204" pitchFamily="34" charset="-122"/>
              </a:rPr>
              <a:t>中分配</a:t>
            </a:r>
            <a:endParaRPr lang="en-US" altLang="zh-CN" sz="2600" dirty="0">
              <a:latin typeface="微软雅黑" panose="020B0503020204020204" pitchFamily="34" charset="-122"/>
              <a:ea typeface="微软雅黑" panose="020B0503020204020204" pitchFamily="34" charset="-122"/>
            </a:endParaRPr>
          </a:p>
          <a:p>
            <a:pPr lvl="1">
              <a:lnSpc>
                <a:spcPct val="130000"/>
              </a:lnSpc>
              <a:defRPr/>
            </a:pPr>
            <a:r>
              <a:rPr lang="zh-CN" altLang="en-US" sz="2600" dirty="0">
                <a:latin typeface="微软雅黑" panose="020B0503020204020204" pitchFamily="34" charset="-122"/>
                <a:ea typeface="微软雅黑" panose="020B0503020204020204" pitchFamily="34" charset="-122"/>
              </a:rPr>
              <a:t>客户端通常使用这种方法</a:t>
            </a:r>
            <a:endParaRPr lang="en-US" altLang="zh-CN" sz="26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44</a:t>
            </a:fld>
            <a:endParaRPr kumimoji="1" lang="zh-CN" altLang="en-US" dirty="0"/>
          </a:p>
        </p:txBody>
      </p:sp>
      <p:sp>
        <p:nvSpPr>
          <p:cNvPr id="19" name="内容占位符 2"/>
          <p:cNvSpPr txBox="1">
            <a:spLocks/>
          </p:cNvSpPr>
          <p:nvPr/>
        </p:nvSpPr>
        <p:spPr>
          <a:xfrm>
            <a:off x="6359235" y="1510758"/>
            <a:ext cx="5257801" cy="392665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defRPr/>
            </a:pPr>
            <a:r>
              <a:rPr lang="zh-CN" altLang="en-US" sz="3200" dirty="0">
                <a:latin typeface="微软雅黑" panose="020B0503020204020204" pitchFamily="34" charset="-122"/>
                <a:ea typeface="微软雅黑" panose="020B0503020204020204" pitchFamily="34" charset="-122"/>
              </a:rPr>
              <a:t>使用指定端口号创建套接字：</a:t>
            </a:r>
            <a:endParaRPr lang="en-US" altLang="zh-CN" sz="3200" dirty="0">
              <a:latin typeface="微软雅黑" panose="020B0503020204020204" pitchFamily="34" charset="-122"/>
              <a:ea typeface="微软雅黑" panose="020B0503020204020204" pitchFamily="34" charset="-122"/>
            </a:endParaRPr>
          </a:p>
          <a:p>
            <a:pPr lvl="1">
              <a:lnSpc>
                <a:spcPct val="130000"/>
              </a:lnSpc>
              <a:defRPr/>
            </a:pPr>
            <a:r>
              <a:rPr lang="zh-CN" altLang="en-US" sz="2800" dirty="0">
                <a:latin typeface="微软雅黑" panose="020B0503020204020204" pitchFamily="34" charset="-122"/>
                <a:ea typeface="微软雅黑" panose="020B0503020204020204" pitchFamily="34" charset="-122"/>
              </a:rPr>
              <a:t>创建套接字时指定端口号</a:t>
            </a:r>
            <a:endParaRPr lang="en-US" altLang="zh-CN" sz="2800" dirty="0">
              <a:latin typeface="微软雅黑" panose="020B0503020204020204" pitchFamily="34" charset="-122"/>
              <a:ea typeface="微软雅黑" panose="020B0503020204020204" pitchFamily="34" charset="-122"/>
            </a:endParaRPr>
          </a:p>
          <a:p>
            <a:pPr lvl="1">
              <a:lnSpc>
                <a:spcPct val="130000"/>
              </a:lnSpc>
              <a:defRPr/>
            </a:pPr>
            <a:r>
              <a:rPr lang="zh-CN" altLang="en-US" sz="2800" dirty="0">
                <a:latin typeface="微软雅黑" panose="020B0503020204020204" pitchFamily="34" charset="-122"/>
                <a:ea typeface="微软雅黑" panose="020B0503020204020204" pitchFamily="34" charset="-122"/>
              </a:rPr>
              <a:t>实现公共域协议的服务器应分配众所周知的端口号（</a:t>
            </a:r>
            <a:r>
              <a:rPr lang="en-US" altLang="zh-CN" sz="2800" dirty="0">
                <a:latin typeface="微软雅黑" panose="020B0503020204020204" pitchFamily="34" charset="-122"/>
                <a:ea typeface="微软雅黑" panose="020B0503020204020204" pitchFamily="34" charset="-122"/>
              </a:rPr>
              <a:t>0～1023</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lvl="1">
              <a:lnSpc>
                <a:spcPct val="130000"/>
              </a:lnSpc>
              <a:defRPr/>
            </a:pPr>
            <a:r>
              <a:rPr lang="zh-CN" altLang="en-US" sz="2800" dirty="0">
                <a:latin typeface="微软雅黑" panose="020B0503020204020204" pitchFamily="34" charset="-122"/>
                <a:ea typeface="微软雅黑" panose="020B0503020204020204" pitchFamily="34" charset="-122"/>
              </a:rPr>
              <a:t>服务器通常采用这种方法</a:t>
            </a:r>
            <a:endParaRPr lang="en-US" altLang="zh-CN" sz="2800" dirty="0">
              <a:latin typeface="微软雅黑" panose="020B0503020204020204" pitchFamily="34" charset="-122"/>
              <a:ea typeface="微软雅黑" panose="020B0503020204020204" pitchFamily="34" charset="-122"/>
            </a:endParaRP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6.3  </a:t>
            </a:r>
            <a:r>
              <a:rPr kumimoji="1" lang="zh-CN" altLang="en-US" dirty="0"/>
              <a:t>传输层复用和分用</a:t>
            </a:r>
          </a:p>
        </p:txBody>
      </p:sp>
    </p:spTree>
    <p:extLst>
      <p:ext uri="{BB962C8B-B14F-4D97-AF65-F5344CB8AC3E}">
        <p14:creationId xmlns:p14="http://schemas.microsoft.com/office/powerpoint/2010/main" val="2909981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UDP</a:t>
            </a:r>
            <a:r>
              <a:rPr lang="zh-CN" altLang="en-US" dirty="0"/>
              <a:t>分用</a:t>
            </a:r>
            <a:r>
              <a:rPr lang="en-US" altLang="zh-CN" dirty="0" err="1"/>
              <a:t>的方法</a:t>
            </a:r>
            <a:endParaRPr lang="zh-CN" altLang="en-US" dirty="0"/>
          </a:p>
        </p:txBody>
      </p:sp>
      <p:sp>
        <p:nvSpPr>
          <p:cNvPr id="3" name="内容占位符 2"/>
          <p:cNvSpPr>
            <a:spLocks noGrp="1"/>
          </p:cNvSpPr>
          <p:nvPr>
            <p:ph idx="1"/>
          </p:nvPr>
        </p:nvSpPr>
        <p:spPr/>
        <p:txBody>
          <a:bodyPr>
            <a:normAutofit fontScale="92500"/>
          </a:bodyPr>
          <a:lstStyle/>
          <a:p>
            <a:pPr>
              <a:lnSpc>
                <a:spcPct val="130000"/>
              </a:lnSpc>
            </a:pPr>
            <a:r>
              <a:rPr lang="en-US" altLang="zh-CN" sz="3200" dirty="0">
                <a:solidFill>
                  <a:srgbClr val="C00000"/>
                </a:solidFill>
                <a:latin typeface="微软雅黑" panose="020B0503020204020204" pitchFamily="34" charset="-122"/>
                <a:ea typeface="微软雅黑" panose="020B0503020204020204" pitchFamily="34" charset="-122"/>
              </a:rPr>
              <a:t>UDP</a:t>
            </a:r>
            <a:r>
              <a:rPr lang="zh-CN" altLang="en-US" sz="3200" dirty="0">
                <a:solidFill>
                  <a:srgbClr val="C00000"/>
                </a:solidFill>
                <a:latin typeface="微软雅黑" panose="020B0503020204020204" pitchFamily="34" charset="-122"/>
                <a:ea typeface="微软雅黑" panose="020B0503020204020204" pitchFamily="34" charset="-122"/>
              </a:rPr>
              <a:t>套接字使用</a:t>
            </a:r>
            <a:r>
              <a:rPr lang="en-US" altLang="zh-CN" sz="3200" dirty="0">
                <a:solidFill>
                  <a:srgbClr val="C00000"/>
                </a:solidFill>
                <a:latin typeface="微软雅黑" panose="020B0503020204020204" pitchFamily="34" charset="-122"/>
                <a:ea typeface="微软雅黑" panose="020B0503020204020204" pitchFamily="34" charset="-122"/>
              </a:rPr>
              <a:t>&lt;IP</a:t>
            </a:r>
            <a:r>
              <a:rPr lang="zh-CN" altLang="en-US" sz="3200" dirty="0">
                <a:solidFill>
                  <a:srgbClr val="C00000"/>
                </a:solidFill>
                <a:latin typeface="微软雅黑" panose="020B0503020204020204" pitchFamily="34" charset="-122"/>
                <a:ea typeface="微软雅黑" panose="020B0503020204020204" pitchFamily="34" charset="-122"/>
              </a:rPr>
              <a:t>地址</a:t>
            </a:r>
            <a:r>
              <a:rPr lang="en-US" altLang="zh-CN" sz="3200" dirty="0">
                <a:solidFill>
                  <a:srgbClr val="C00000"/>
                </a:solidFill>
                <a:latin typeface="微软雅黑" panose="020B0503020204020204" pitchFamily="34" charset="-122"/>
                <a:ea typeface="微软雅黑" panose="020B0503020204020204" pitchFamily="34" charset="-122"/>
              </a:rPr>
              <a:t>, </a:t>
            </a:r>
            <a:r>
              <a:rPr lang="zh-CN" altLang="en-US" sz="3200" dirty="0">
                <a:solidFill>
                  <a:srgbClr val="C00000"/>
                </a:solidFill>
                <a:latin typeface="微软雅黑" panose="020B0503020204020204" pitchFamily="34" charset="-122"/>
                <a:ea typeface="微软雅黑" panose="020B0503020204020204" pitchFamily="34" charset="-122"/>
              </a:rPr>
              <a:t>端口号</a:t>
            </a:r>
            <a:r>
              <a:rPr lang="en-US" altLang="zh-CN" sz="3200" dirty="0">
                <a:solidFill>
                  <a:srgbClr val="C00000"/>
                </a:solidFill>
                <a:latin typeface="微软雅黑" panose="020B0503020204020204" pitchFamily="34" charset="-122"/>
                <a:ea typeface="微软雅黑" panose="020B0503020204020204" pitchFamily="34" charset="-122"/>
              </a:rPr>
              <a:t>&gt;</a:t>
            </a:r>
            <a:r>
              <a:rPr lang="zh-CN" altLang="en-US" sz="3200" dirty="0">
                <a:solidFill>
                  <a:srgbClr val="C00000"/>
                </a:solidFill>
                <a:latin typeface="微软雅黑" panose="020B0503020204020204" pitchFamily="34" charset="-122"/>
                <a:ea typeface="微软雅黑" panose="020B0503020204020204" pitchFamily="34" charset="-122"/>
              </a:rPr>
              <a:t>二元组进行标识</a:t>
            </a:r>
            <a:endParaRPr lang="en-US" altLang="zh-CN" sz="3200" dirty="0">
              <a:solidFill>
                <a:srgbClr val="C00000"/>
              </a:solidFill>
              <a:latin typeface="微软雅黑" panose="020B0503020204020204" pitchFamily="34" charset="-122"/>
              <a:ea typeface="微软雅黑" panose="020B0503020204020204" pitchFamily="34" charset="-122"/>
            </a:endParaRPr>
          </a:p>
          <a:p>
            <a:pPr>
              <a:lnSpc>
                <a:spcPct val="130000"/>
              </a:lnSpc>
            </a:pPr>
            <a:r>
              <a:rPr lang="zh-CN" altLang="en-US" sz="3200" dirty="0">
                <a:latin typeface="微软雅黑" panose="020B0503020204020204" pitchFamily="34" charset="-122"/>
                <a:ea typeface="微软雅黑" panose="020B0503020204020204" pitchFamily="34" charset="-122"/>
              </a:rPr>
              <a:t>接收方传输层收到一个</a:t>
            </a:r>
            <a:r>
              <a:rPr lang="en-US" altLang="zh-CN" sz="3200" dirty="0">
                <a:latin typeface="微软雅黑" panose="020B0503020204020204" pitchFamily="34" charset="-122"/>
                <a:ea typeface="微软雅黑" panose="020B0503020204020204" pitchFamily="34" charset="-122"/>
              </a:rPr>
              <a:t>UDP</a:t>
            </a:r>
            <a:r>
              <a:rPr lang="zh-CN" altLang="en-US" sz="3200" dirty="0">
                <a:latin typeface="微软雅黑" panose="020B0503020204020204" pitchFamily="34" charset="-122"/>
                <a:ea typeface="微软雅黑" panose="020B0503020204020204" pitchFamily="34" charset="-122"/>
              </a:rPr>
              <a:t>报文段后：</a:t>
            </a:r>
            <a:endParaRPr lang="en-US" altLang="zh-CN" sz="3200" dirty="0">
              <a:latin typeface="微软雅黑" panose="020B0503020204020204" pitchFamily="34" charset="-122"/>
              <a:ea typeface="微软雅黑" panose="020B0503020204020204" pitchFamily="34" charset="-122"/>
            </a:endParaRPr>
          </a:p>
          <a:p>
            <a:pPr lvl="1">
              <a:lnSpc>
                <a:spcPct val="130000"/>
              </a:lnSpc>
            </a:pPr>
            <a:r>
              <a:rPr lang="zh-CN" altLang="en-US" sz="2800" dirty="0">
                <a:latin typeface="微软雅黑" panose="020B0503020204020204" pitchFamily="34" charset="-122"/>
                <a:ea typeface="微软雅黑" panose="020B0503020204020204" pitchFamily="34" charset="-122"/>
              </a:rPr>
              <a:t>检查报文段中的目的端口号，将</a:t>
            </a:r>
            <a:r>
              <a:rPr lang="en-US" altLang="zh-CN" sz="2800" dirty="0">
                <a:latin typeface="微软雅黑" panose="020B0503020204020204" pitchFamily="34" charset="-122"/>
                <a:ea typeface="微软雅黑" panose="020B0503020204020204" pitchFamily="34" charset="-122"/>
              </a:rPr>
              <a:t>UDP</a:t>
            </a:r>
            <a:r>
              <a:rPr lang="zh-CN" altLang="en-US" sz="2800" dirty="0">
                <a:latin typeface="微软雅黑" panose="020B0503020204020204" pitchFamily="34" charset="-122"/>
                <a:ea typeface="微软雅黑" panose="020B0503020204020204" pitchFamily="34" charset="-122"/>
              </a:rPr>
              <a:t>报文段交付到具有该端口号的套接字</a:t>
            </a:r>
            <a:endParaRPr lang="en-US" altLang="zh-CN" sz="2800" dirty="0">
              <a:latin typeface="微软雅黑" panose="020B0503020204020204" pitchFamily="34" charset="-122"/>
              <a:ea typeface="微软雅黑" panose="020B0503020204020204" pitchFamily="34" charset="-122"/>
            </a:endParaRPr>
          </a:p>
          <a:p>
            <a:pPr lvl="1">
              <a:lnSpc>
                <a:spcPct val="130000"/>
              </a:lnSpc>
            </a:pPr>
            <a:r>
              <a:rPr lang="en-US" altLang="zh-CN" sz="2800" dirty="0">
                <a:latin typeface="微软雅黑" panose="020B0503020204020204" pitchFamily="34" charset="-122"/>
                <a:ea typeface="微软雅黑" panose="020B0503020204020204" pitchFamily="34" charset="-122"/>
              </a:rPr>
              <a:t>&lt;</a:t>
            </a:r>
            <a:r>
              <a:rPr lang="zh-CN" altLang="en-US" sz="2800" dirty="0">
                <a:latin typeface="微软雅黑" panose="020B0503020204020204" pitchFamily="34" charset="-122"/>
                <a:ea typeface="微软雅黑" panose="020B0503020204020204" pitchFamily="34" charset="-122"/>
              </a:rPr>
              <a:t>目的</a:t>
            </a:r>
            <a:r>
              <a:rPr lang="en-US" altLang="zh-CN" sz="2800" dirty="0">
                <a:latin typeface="微软雅黑" panose="020B0503020204020204" pitchFamily="34" charset="-122"/>
                <a:ea typeface="微软雅黑" panose="020B0503020204020204" pitchFamily="34" charset="-122"/>
              </a:rPr>
              <a:t>IP</a:t>
            </a:r>
            <a:r>
              <a:rPr lang="zh-CN" altLang="en-US" sz="2800" dirty="0">
                <a:latin typeface="微软雅黑" panose="020B0503020204020204" pitchFamily="34" charset="-122"/>
                <a:ea typeface="微软雅黑" panose="020B0503020204020204" pitchFamily="34" charset="-122"/>
              </a:rPr>
              <a:t>地址，目的端口号</a:t>
            </a:r>
            <a:r>
              <a:rPr lang="en-US" altLang="zh-CN" sz="2800" dirty="0">
                <a:latin typeface="微软雅黑" panose="020B0503020204020204" pitchFamily="34" charset="-122"/>
                <a:ea typeface="微软雅黑" panose="020B0503020204020204" pitchFamily="34" charset="-122"/>
              </a:rPr>
              <a:t>&gt; </a:t>
            </a:r>
            <a:r>
              <a:rPr lang="zh-CN" altLang="en-US" sz="2800" dirty="0">
                <a:latin typeface="微软雅黑" panose="020B0503020204020204" pitchFamily="34" charset="-122"/>
                <a:ea typeface="微软雅黑" panose="020B0503020204020204" pitchFamily="34" charset="-122"/>
              </a:rPr>
              <a:t>相同的</a:t>
            </a:r>
            <a:r>
              <a:rPr lang="en-US" altLang="zh-CN" sz="2800" dirty="0">
                <a:latin typeface="微软雅黑" panose="020B0503020204020204" pitchFamily="34" charset="-122"/>
                <a:ea typeface="微软雅黑" panose="020B0503020204020204" pitchFamily="34" charset="-122"/>
              </a:rPr>
              <a:t>UDP</a:t>
            </a:r>
            <a:r>
              <a:rPr lang="zh-CN" altLang="en-US" sz="2800" dirty="0">
                <a:latin typeface="微软雅黑" panose="020B0503020204020204" pitchFamily="34" charset="-122"/>
                <a:ea typeface="微软雅黑" panose="020B0503020204020204" pitchFamily="34" charset="-122"/>
              </a:rPr>
              <a:t>报文段被交付给同一个套接字，与 </a:t>
            </a:r>
            <a:r>
              <a:rPr lang="en-US" altLang="zh-CN" sz="2800" dirty="0">
                <a:latin typeface="微软雅黑" panose="020B0503020204020204" pitchFamily="34" charset="-122"/>
                <a:ea typeface="微软雅黑" panose="020B0503020204020204" pitchFamily="34" charset="-122"/>
              </a:rPr>
              <a:t>&lt;</a:t>
            </a:r>
            <a:r>
              <a:rPr lang="zh-CN" altLang="en-US" sz="2800" dirty="0">
                <a:latin typeface="微软雅黑" panose="020B0503020204020204" pitchFamily="34" charset="-122"/>
                <a:ea typeface="微软雅黑" panose="020B0503020204020204" pitchFamily="34" charset="-122"/>
              </a:rPr>
              <a:t>源</a:t>
            </a:r>
            <a:r>
              <a:rPr lang="en-US" altLang="zh-CN" sz="2800" dirty="0">
                <a:latin typeface="微软雅黑" panose="020B0503020204020204" pitchFamily="34" charset="-122"/>
                <a:ea typeface="微软雅黑" panose="020B0503020204020204" pitchFamily="34" charset="-122"/>
              </a:rPr>
              <a:t>IP地址，源端口号&gt; 无关</a:t>
            </a:r>
          </a:p>
          <a:p>
            <a:pPr lvl="1">
              <a:lnSpc>
                <a:spcPct val="130000"/>
              </a:lnSpc>
            </a:pPr>
            <a:r>
              <a:rPr lang="zh-CN" altLang="en-US" sz="2800" dirty="0">
                <a:latin typeface="微软雅黑" panose="020B0503020204020204" pitchFamily="34" charset="-122"/>
                <a:ea typeface="微软雅黑" panose="020B0503020204020204" pitchFamily="34" charset="-122"/>
              </a:rPr>
              <a:t>报文段中的 </a:t>
            </a:r>
            <a:r>
              <a:rPr lang="en-US" altLang="zh-CN" sz="2800" dirty="0">
                <a:latin typeface="微软雅黑" panose="020B0503020204020204" pitchFamily="34" charset="-122"/>
                <a:ea typeface="微软雅黑" panose="020B0503020204020204" pitchFamily="34" charset="-122"/>
              </a:rPr>
              <a:t>&lt;</a:t>
            </a:r>
            <a:r>
              <a:rPr lang="zh-CN" altLang="en-US" sz="2800" dirty="0">
                <a:latin typeface="微软雅黑" panose="020B0503020204020204" pitchFamily="34" charset="-122"/>
                <a:ea typeface="微软雅黑" panose="020B0503020204020204" pitchFamily="34" charset="-122"/>
              </a:rPr>
              <a:t>源</a:t>
            </a:r>
            <a:r>
              <a:rPr lang="en-US" altLang="zh-CN" sz="2800" dirty="0">
                <a:latin typeface="微软雅黑" panose="020B0503020204020204" pitchFamily="34" charset="-122"/>
                <a:ea typeface="微软雅黑" panose="020B0503020204020204" pitchFamily="34" charset="-122"/>
              </a:rPr>
              <a:t>IP</a:t>
            </a:r>
            <a:r>
              <a:rPr lang="zh-CN" altLang="en-US" sz="2800" dirty="0">
                <a:latin typeface="微软雅黑" panose="020B0503020204020204" pitchFamily="34" charset="-122"/>
                <a:ea typeface="微软雅黑" panose="020B0503020204020204" pitchFamily="34" charset="-122"/>
              </a:rPr>
              <a:t>地址，源端口号</a:t>
            </a:r>
            <a:r>
              <a:rPr lang="en-US" altLang="zh-CN" sz="2800" dirty="0">
                <a:latin typeface="微软雅黑" panose="020B0503020204020204" pitchFamily="34" charset="-122"/>
                <a:ea typeface="微软雅黑" panose="020B0503020204020204" pitchFamily="34" charset="-122"/>
              </a:rPr>
              <a:t>&gt; </a:t>
            </a:r>
            <a:r>
              <a:rPr lang="zh-CN" altLang="en-US" sz="2800" dirty="0">
                <a:latin typeface="微软雅黑" panose="020B0503020204020204" pitchFamily="34" charset="-122"/>
                <a:ea typeface="微软雅黑" panose="020B0503020204020204" pitchFamily="34" charset="-122"/>
              </a:rPr>
              <a:t>被接收进程用来发送响应报文</a:t>
            </a:r>
            <a:endParaRPr lang="en-US" altLang="zh-CN" sz="2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45</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6.3  </a:t>
            </a:r>
            <a:r>
              <a:rPr kumimoji="1" lang="zh-CN" altLang="en-US" dirty="0"/>
              <a:t>传输层复用和分用</a:t>
            </a:r>
          </a:p>
        </p:txBody>
      </p:sp>
    </p:spTree>
    <p:extLst>
      <p:ext uri="{BB962C8B-B14F-4D97-AF65-F5344CB8AC3E}">
        <p14:creationId xmlns:p14="http://schemas.microsoft.com/office/powerpoint/2010/main" val="42787633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a:xfrm>
            <a:off x="1330326" y="247406"/>
            <a:ext cx="7772400" cy="991929"/>
          </a:xfrm>
        </p:spPr>
        <p:txBody>
          <a:bodyPr/>
          <a:lstStyle/>
          <a:p>
            <a:r>
              <a:rPr lang="en-US" altLang="zh-CN" dirty="0">
                <a:latin typeface="微软雅黑" panose="020B0503020204020204" pitchFamily="34" charset="-122"/>
                <a:ea typeface="微软雅黑" panose="020B0503020204020204" pitchFamily="34" charset="-122"/>
              </a:rPr>
              <a:t>UDP</a:t>
            </a:r>
            <a:r>
              <a:rPr lang="zh-CN" altLang="en-US" dirty="0">
                <a:latin typeface="微软雅黑" panose="020B0503020204020204" pitchFamily="34" charset="-122"/>
                <a:ea typeface="微软雅黑" panose="020B0503020204020204" pitchFamily="34" charset="-122"/>
              </a:rPr>
              <a:t>分用</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举例</a:t>
            </a:r>
          </a:p>
        </p:txBody>
      </p:sp>
      <p:sp>
        <p:nvSpPr>
          <p:cNvPr id="241708" name="Rectangle 44"/>
          <p:cNvSpPr>
            <a:spLocks noGrp="1" noChangeArrowheads="1"/>
          </p:cNvSpPr>
          <p:nvPr>
            <p:ph type="body" idx="1"/>
          </p:nvPr>
        </p:nvSpPr>
        <p:spPr>
          <a:xfrm>
            <a:off x="4384387" y="1356359"/>
            <a:ext cx="3211513" cy="1148488"/>
          </a:xfrm>
        </p:spPr>
        <p:txBody>
          <a:bodyPr>
            <a:normAutofit fontScale="77500" lnSpcReduction="20000"/>
          </a:bodyPr>
          <a:lstStyle/>
          <a:p>
            <a:pPr marL="173038" indent="-173038">
              <a:buNone/>
            </a:pPr>
            <a:r>
              <a:rPr lang="en-US" altLang="zh-CN" sz="2600" b="1" dirty="0">
                <a:latin typeface="Courier New" panose="02070309020205020404" pitchFamily="49" charset="0"/>
                <a:ea typeface="宋体" panose="02010600030101010101" pitchFamily="2" charset="-122"/>
              </a:rPr>
              <a:t>DatagramSocket serverSocket = new DatagramSocket</a:t>
            </a:r>
          </a:p>
          <a:p>
            <a:pPr marL="173038" indent="-173038">
              <a:buNone/>
            </a:pPr>
            <a:r>
              <a:rPr lang="en-US" altLang="zh-CN" sz="2600" b="1" dirty="0">
                <a:latin typeface="Courier New" panose="02070309020205020404" pitchFamily="49" charset="0"/>
                <a:ea typeface="宋体" panose="02010600030101010101" pitchFamily="2" charset="-122"/>
              </a:rPr>
              <a:t> (</a:t>
            </a:r>
            <a:r>
              <a:rPr lang="en-US" altLang="zh-CN" sz="2600" b="1" dirty="0">
                <a:solidFill>
                  <a:srgbClr val="C00000"/>
                </a:solidFill>
                <a:latin typeface="Courier New" panose="02070309020205020404" pitchFamily="49" charset="0"/>
                <a:ea typeface="宋体" panose="02010600030101010101" pitchFamily="2" charset="-122"/>
              </a:rPr>
              <a:t>6428</a:t>
            </a:r>
            <a:r>
              <a:rPr lang="en-US" altLang="zh-CN" sz="2600" b="1" dirty="0">
                <a:latin typeface="Courier New" panose="02070309020205020404" pitchFamily="49" charset="0"/>
                <a:ea typeface="宋体" panose="02010600030101010101" pitchFamily="2" charset="-122"/>
              </a:rPr>
              <a:t>);</a:t>
            </a:r>
          </a:p>
          <a:p>
            <a:pPr marL="173038" indent="-173038"/>
            <a:endParaRPr lang="en-US" altLang="zh-CN" sz="4000" dirty="0">
              <a:ea typeface="宋体" panose="02010600030101010101" pitchFamily="2" charset="-122"/>
            </a:endParaRPr>
          </a:p>
        </p:txBody>
      </p:sp>
      <p:sp>
        <p:nvSpPr>
          <p:cNvPr id="18438" name="Freeform 89"/>
          <p:cNvSpPr>
            <a:spLocks/>
          </p:cNvSpPr>
          <p:nvPr/>
        </p:nvSpPr>
        <p:spPr bwMode="auto">
          <a:xfrm>
            <a:off x="4713288" y="2478088"/>
            <a:ext cx="552450" cy="2082800"/>
          </a:xfrm>
          <a:custGeom>
            <a:avLst/>
            <a:gdLst>
              <a:gd name="T0" fmla="*/ 0 w 348"/>
              <a:gd name="T1" fmla="*/ 2147483646 h 1312"/>
              <a:gd name="T2" fmla="*/ 2147483646 w 348"/>
              <a:gd name="T3" fmla="*/ 0 h 1312"/>
              <a:gd name="T4" fmla="*/ 2147483646 w 348"/>
              <a:gd name="T5" fmla="*/ 2147483646 h 1312"/>
              <a:gd name="T6" fmla="*/ 2147483646 w 348"/>
              <a:gd name="T7" fmla="*/ 2147483646 h 1312"/>
              <a:gd name="T8" fmla="*/ 0 w 348"/>
              <a:gd name="T9" fmla="*/ 2147483646 h 1312"/>
              <a:gd name="T10" fmla="*/ 0 60000 65536"/>
              <a:gd name="T11" fmla="*/ 0 60000 65536"/>
              <a:gd name="T12" fmla="*/ 0 60000 65536"/>
              <a:gd name="T13" fmla="*/ 0 60000 65536"/>
              <a:gd name="T14" fmla="*/ 0 60000 65536"/>
              <a:gd name="T15" fmla="*/ 0 w 348"/>
              <a:gd name="T16" fmla="*/ 0 h 1312"/>
              <a:gd name="T17" fmla="*/ 348 w 348"/>
              <a:gd name="T18" fmla="*/ 1312 h 1312"/>
            </a:gdLst>
            <a:ahLst/>
            <a:cxnLst>
              <a:cxn ang="T10">
                <a:pos x="T0" y="T1"/>
              </a:cxn>
              <a:cxn ang="T11">
                <a:pos x="T2" y="T3"/>
              </a:cxn>
              <a:cxn ang="T12">
                <a:pos x="T4" y="T5"/>
              </a:cxn>
              <a:cxn ang="T13">
                <a:pos x="T6" y="T7"/>
              </a:cxn>
              <a:cxn ang="T14">
                <a:pos x="T8" y="T9"/>
              </a:cxn>
            </a:cxnLst>
            <a:rect l="T15" t="T16" r="T17" b="T18"/>
            <a:pathLst>
              <a:path w="348" h="1312">
                <a:moveTo>
                  <a:pt x="0" y="1306"/>
                </a:moveTo>
                <a:lnTo>
                  <a:pt x="348" y="0"/>
                </a:lnTo>
                <a:lnTo>
                  <a:pt x="342" y="1258"/>
                </a:lnTo>
                <a:lnTo>
                  <a:pt x="180" y="1312"/>
                </a:lnTo>
                <a:lnTo>
                  <a:pt x="0" y="1306"/>
                </a:lnTo>
                <a:close/>
              </a:path>
            </a:pathLst>
          </a:custGeom>
          <a:gradFill rotWithShape="1">
            <a:gsLst>
              <a:gs pos="0">
                <a:schemeClr val="bg1"/>
              </a:gs>
              <a:gs pos="100000">
                <a:schemeClr val="folHlink"/>
              </a:gs>
            </a:gsLst>
            <a:lin ang="0" scaled="1"/>
          </a:gradFill>
          <a:ln w="9525">
            <a:solidFill>
              <a:srgbClr val="DDDDDD"/>
            </a:solidFill>
            <a:round/>
            <a:headEnd/>
            <a:tailEnd/>
          </a:ln>
        </p:spPr>
        <p:txBody>
          <a:bodyPr/>
          <a:lstStyle/>
          <a:p>
            <a:endParaRPr lang="zh-CN" altLang="en-US"/>
          </a:p>
        </p:txBody>
      </p:sp>
      <p:sp>
        <p:nvSpPr>
          <p:cNvPr id="18439" name="Freeform 97"/>
          <p:cNvSpPr>
            <a:spLocks/>
          </p:cNvSpPr>
          <p:nvPr/>
        </p:nvSpPr>
        <p:spPr bwMode="auto">
          <a:xfrm>
            <a:off x="1928814" y="2782889"/>
            <a:ext cx="460375" cy="2193925"/>
          </a:xfrm>
          <a:custGeom>
            <a:avLst/>
            <a:gdLst>
              <a:gd name="T0" fmla="*/ 2147483646 w 290"/>
              <a:gd name="T1" fmla="*/ 2147483646 h 1382"/>
              <a:gd name="T2" fmla="*/ 0 w 290"/>
              <a:gd name="T3" fmla="*/ 2147483646 h 1382"/>
              <a:gd name="T4" fmla="*/ 2147483646 w 290"/>
              <a:gd name="T5" fmla="*/ 0 h 1382"/>
              <a:gd name="T6" fmla="*/ 2147483646 w 290"/>
              <a:gd name="T7" fmla="*/ 2147483646 h 1382"/>
              <a:gd name="T8" fmla="*/ 2147483646 w 290"/>
              <a:gd name="T9" fmla="*/ 2147483646 h 1382"/>
              <a:gd name="T10" fmla="*/ 2147483646 w 290"/>
              <a:gd name="T11" fmla="*/ 2147483646 h 1382"/>
              <a:gd name="T12" fmla="*/ 0 60000 65536"/>
              <a:gd name="T13" fmla="*/ 0 60000 65536"/>
              <a:gd name="T14" fmla="*/ 0 60000 65536"/>
              <a:gd name="T15" fmla="*/ 0 60000 65536"/>
              <a:gd name="T16" fmla="*/ 0 60000 65536"/>
              <a:gd name="T17" fmla="*/ 0 60000 65536"/>
              <a:gd name="T18" fmla="*/ 0 w 290"/>
              <a:gd name="T19" fmla="*/ 0 h 1382"/>
              <a:gd name="T20" fmla="*/ 290 w 290"/>
              <a:gd name="T21" fmla="*/ 1382 h 1382"/>
            </a:gdLst>
            <a:ahLst/>
            <a:cxnLst>
              <a:cxn ang="T12">
                <a:pos x="T0" y="T1"/>
              </a:cxn>
              <a:cxn ang="T13">
                <a:pos x="T2" y="T3"/>
              </a:cxn>
              <a:cxn ang="T14">
                <a:pos x="T4" y="T5"/>
              </a:cxn>
              <a:cxn ang="T15">
                <a:pos x="T6" y="T7"/>
              </a:cxn>
              <a:cxn ang="T16">
                <a:pos x="T8" y="T9"/>
              </a:cxn>
              <a:cxn ang="T17">
                <a:pos x="T10" y="T11"/>
              </a:cxn>
            </a:cxnLst>
            <a:rect l="T18" t="T19" r="T20" b="T21"/>
            <a:pathLst>
              <a:path w="290" h="1382">
                <a:moveTo>
                  <a:pt x="15" y="1382"/>
                </a:moveTo>
                <a:lnTo>
                  <a:pt x="0" y="1360"/>
                </a:lnTo>
                <a:lnTo>
                  <a:pt x="290" y="0"/>
                </a:lnTo>
                <a:lnTo>
                  <a:pt x="284" y="1258"/>
                </a:lnTo>
                <a:lnTo>
                  <a:pt x="182" y="1382"/>
                </a:lnTo>
                <a:lnTo>
                  <a:pt x="15" y="1382"/>
                </a:lnTo>
                <a:close/>
              </a:path>
            </a:pathLst>
          </a:custGeom>
          <a:gradFill rotWithShape="1">
            <a:gsLst>
              <a:gs pos="0">
                <a:schemeClr val="bg1"/>
              </a:gs>
              <a:gs pos="100000">
                <a:schemeClr val="folHlink"/>
              </a:gs>
            </a:gsLst>
            <a:lin ang="0" scaled="1"/>
          </a:gradFill>
          <a:ln w="9525">
            <a:solidFill>
              <a:srgbClr val="DDDDDD"/>
            </a:solidFill>
            <a:round/>
            <a:headEnd/>
            <a:tailEnd/>
          </a:ln>
        </p:spPr>
        <p:txBody>
          <a:bodyPr/>
          <a:lstStyle/>
          <a:p>
            <a:endParaRPr lang="zh-CN" altLang="en-US"/>
          </a:p>
        </p:txBody>
      </p:sp>
      <p:sp>
        <p:nvSpPr>
          <p:cNvPr id="18440" name="Rectangle 23"/>
          <p:cNvSpPr>
            <a:spLocks noChangeArrowheads="1"/>
          </p:cNvSpPr>
          <p:nvPr/>
        </p:nvSpPr>
        <p:spPr bwMode="auto">
          <a:xfrm>
            <a:off x="2433639" y="2749550"/>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18441" name="Rectangle 24"/>
          <p:cNvSpPr>
            <a:spLocks noChangeArrowheads="1"/>
          </p:cNvSpPr>
          <p:nvPr/>
        </p:nvSpPr>
        <p:spPr bwMode="auto">
          <a:xfrm>
            <a:off x="2395539" y="2803526"/>
            <a:ext cx="1273175" cy="1979613"/>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18442" name="Line 25"/>
          <p:cNvSpPr>
            <a:spLocks noChangeShapeType="1"/>
          </p:cNvSpPr>
          <p:nvPr/>
        </p:nvSpPr>
        <p:spPr bwMode="auto">
          <a:xfrm>
            <a:off x="2405063" y="35639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3" name="Text Box 26"/>
          <p:cNvSpPr txBox="1">
            <a:spLocks noChangeArrowheads="1"/>
          </p:cNvSpPr>
          <p:nvPr/>
        </p:nvSpPr>
        <p:spPr bwMode="auto">
          <a:xfrm>
            <a:off x="2362201" y="3546476"/>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transport</a:t>
            </a:r>
          </a:p>
        </p:txBody>
      </p:sp>
      <p:sp>
        <p:nvSpPr>
          <p:cNvPr id="18444" name="Line 27"/>
          <p:cNvSpPr>
            <a:spLocks noChangeShapeType="1"/>
          </p:cNvSpPr>
          <p:nvPr/>
        </p:nvSpPr>
        <p:spPr bwMode="auto">
          <a:xfrm>
            <a:off x="2413000" y="38846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5" name="Line 28"/>
          <p:cNvSpPr>
            <a:spLocks noChangeShapeType="1"/>
          </p:cNvSpPr>
          <p:nvPr/>
        </p:nvSpPr>
        <p:spPr bwMode="auto">
          <a:xfrm>
            <a:off x="2398713" y="419417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6" name="Line 29"/>
          <p:cNvSpPr>
            <a:spLocks noChangeShapeType="1"/>
          </p:cNvSpPr>
          <p:nvPr/>
        </p:nvSpPr>
        <p:spPr bwMode="auto">
          <a:xfrm>
            <a:off x="2398713" y="44799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7" name="Text Box 26"/>
          <p:cNvSpPr txBox="1">
            <a:spLocks noChangeArrowheads="1"/>
          </p:cNvSpPr>
          <p:nvPr/>
        </p:nvSpPr>
        <p:spPr bwMode="auto">
          <a:xfrm>
            <a:off x="2397126" y="2794001"/>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application</a:t>
            </a:r>
          </a:p>
        </p:txBody>
      </p:sp>
      <p:sp>
        <p:nvSpPr>
          <p:cNvPr id="18448" name="Text Box 26"/>
          <p:cNvSpPr txBox="1">
            <a:spLocks noChangeArrowheads="1"/>
          </p:cNvSpPr>
          <p:nvPr/>
        </p:nvSpPr>
        <p:spPr bwMode="auto">
          <a:xfrm>
            <a:off x="2352676" y="4451351"/>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physical</a:t>
            </a:r>
          </a:p>
        </p:txBody>
      </p:sp>
      <p:sp>
        <p:nvSpPr>
          <p:cNvPr id="18449" name="Text Box 26"/>
          <p:cNvSpPr txBox="1">
            <a:spLocks noChangeArrowheads="1"/>
          </p:cNvSpPr>
          <p:nvPr/>
        </p:nvSpPr>
        <p:spPr bwMode="auto">
          <a:xfrm>
            <a:off x="2371726" y="4165601"/>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link</a:t>
            </a:r>
          </a:p>
        </p:txBody>
      </p:sp>
      <p:sp>
        <p:nvSpPr>
          <p:cNvPr id="18450" name="Text Box 26"/>
          <p:cNvSpPr txBox="1">
            <a:spLocks noChangeArrowheads="1"/>
          </p:cNvSpPr>
          <p:nvPr/>
        </p:nvSpPr>
        <p:spPr bwMode="auto">
          <a:xfrm>
            <a:off x="2362201" y="3870326"/>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network</a:t>
            </a:r>
          </a:p>
        </p:txBody>
      </p:sp>
      <p:sp>
        <p:nvSpPr>
          <p:cNvPr id="18451" name="Oval 110"/>
          <p:cNvSpPr>
            <a:spLocks noChangeArrowheads="1"/>
          </p:cNvSpPr>
          <p:nvPr/>
        </p:nvSpPr>
        <p:spPr bwMode="auto">
          <a:xfrm>
            <a:off x="2732089" y="3079750"/>
            <a:ext cx="598487" cy="304800"/>
          </a:xfrm>
          <a:prstGeom prst="ellipse">
            <a:avLst/>
          </a:prstGeom>
          <a:solidFill>
            <a:srgbClr val="CCFFFF"/>
          </a:soli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latin typeface="Arial" panose="020B0604020202020204" pitchFamily="34" charset="0"/>
                <a:ea typeface="MS PGothic" panose="020B0600070205080204" pitchFamily="34" charset="-128"/>
              </a:rPr>
              <a:t>P3</a:t>
            </a:r>
          </a:p>
        </p:txBody>
      </p:sp>
      <p:grpSp>
        <p:nvGrpSpPr>
          <p:cNvPr id="2" name="Group 111"/>
          <p:cNvGrpSpPr>
            <a:grpSpLocks/>
          </p:cNvGrpSpPr>
          <p:nvPr/>
        </p:nvGrpSpPr>
        <p:grpSpPr bwMode="auto">
          <a:xfrm>
            <a:off x="2700338" y="3403600"/>
            <a:ext cx="620712" cy="228600"/>
            <a:chOff x="1287" y="2524"/>
            <a:chExt cx="260" cy="100"/>
          </a:xfrm>
        </p:grpSpPr>
        <p:sp>
          <p:nvSpPr>
            <p:cNvPr id="18557" name="Rectangle 112"/>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8558" name="Rectangle 113"/>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8559" name="Rectangle 114"/>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8560" name="Rectangle 115"/>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8453" name="Rectangle 23"/>
          <p:cNvSpPr>
            <a:spLocks noChangeArrowheads="1"/>
          </p:cNvSpPr>
          <p:nvPr/>
        </p:nvSpPr>
        <p:spPr bwMode="auto">
          <a:xfrm>
            <a:off x="5260976" y="2516188"/>
            <a:ext cx="1497013"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18454" name="Rectangle 24"/>
          <p:cNvSpPr>
            <a:spLocks noChangeArrowheads="1"/>
          </p:cNvSpPr>
          <p:nvPr/>
        </p:nvSpPr>
        <p:spPr bwMode="auto">
          <a:xfrm>
            <a:off x="5226050" y="2570163"/>
            <a:ext cx="1473200" cy="1979612"/>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18455" name="Line 25"/>
          <p:cNvSpPr>
            <a:spLocks noChangeShapeType="1"/>
          </p:cNvSpPr>
          <p:nvPr/>
        </p:nvSpPr>
        <p:spPr bwMode="auto">
          <a:xfrm>
            <a:off x="5232400" y="3340101"/>
            <a:ext cx="146050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6" name="Text Box 26"/>
          <p:cNvSpPr txBox="1">
            <a:spLocks noChangeArrowheads="1"/>
          </p:cNvSpPr>
          <p:nvPr/>
        </p:nvSpPr>
        <p:spPr bwMode="auto">
          <a:xfrm>
            <a:off x="5303839" y="3322639"/>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transport</a:t>
            </a:r>
          </a:p>
        </p:txBody>
      </p:sp>
      <p:sp>
        <p:nvSpPr>
          <p:cNvPr id="18457" name="Line 27"/>
          <p:cNvSpPr>
            <a:spLocks noChangeShapeType="1"/>
          </p:cNvSpPr>
          <p:nvPr/>
        </p:nvSpPr>
        <p:spPr bwMode="auto">
          <a:xfrm>
            <a:off x="5233989" y="3657600"/>
            <a:ext cx="1457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8" name="Text Box 26"/>
          <p:cNvSpPr txBox="1">
            <a:spLocks noChangeArrowheads="1"/>
          </p:cNvSpPr>
          <p:nvPr/>
        </p:nvSpPr>
        <p:spPr bwMode="auto">
          <a:xfrm>
            <a:off x="5300664" y="2536826"/>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application</a:t>
            </a:r>
          </a:p>
        </p:txBody>
      </p:sp>
      <p:sp>
        <p:nvSpPr>
          <p:cNvPr id="18459" name="Text Box 26"/>
          <p:cNvSpPr txBox="1">
            <a:spLocks noChangeArrowheads="1"/>
          </p:cNvSpPr>
          <p:nvPr/>
        </p:nvSpPr>
        <p:spPr bwMode="auto">
          <a:xfrm>
            <a:off x="5297489" y="4227514"/>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physical</a:t>
            </a:r>
          </a:p>
        </p:txBody>
      </p:sp>
      <p:sp>
        <p:nvSpPr>
          <p:cNvPr id="18460" name="Text Box 26"/>
          <p:cNvSpPr txBox="1">
            <a:spLocks noChangeArrowheads="1"/>
          </p:cNvSpPr>
          <p:nvPr/>
        </p:nvSpPr>
        <p:spPr bwMode="auto">
          <a:xfrm>
            <a:off x="5297489" y="3941764"/>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link</a:t>
            </a:r>
          </a:p>
        </p:txBody>
      </p:sp>
      <p:sp>
        <p:nvSpPr>
          <p:cNvPr id="18461" name="Text Box 26"/>
          <p:cNvSpPr txBox="1">
            <a:spLocks noChangeArrowheads="1"/>
          </p:cNvSpPr>
          <p:nvPr/>
        </p:nvSpPr>
        <p:spPr bwMode="auto">
          <a:xfrm>
            <a:off x="5297489" y="3643314"/>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network</a:t>
            </a:r>
          </a:p>
        </p:txBody>
      </p:sp>
      <p:sp>
        <p:nvSpPr>
          <p:cNvPr id="18462" name="Line 27"/>
          <p:cNvSpPr>
            <a:spLocks noChangeShapeType="1"/>
          </p:cNvSpPr>
          <p:nvPr/>
        </p:nvSpPr>
        <p:spPr bwMode="auto">
          <a:xfrm>
            <a:off x="5230814" y="3968750"/>
            <a:ext cx="1457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3" name="Line 27"/>
          <p:cNvSpPr>
            <a:spLocks noChangeShapeType="1"/>
          </p:cNvSpPr>
          <p:nvPr/>
        </p:nvSpPr>
        <p:spPr bwMode="auto">
          <a:xfrm>
            <a:off x="5227639" y="4267200"/>
            <a:ext cx="1457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4" name="Oval 128"/>
          <p:cNvSpPr>
            <a:spLocks noChangeArrowheads="1"/>
          </p:cNvSpPr>
          <p:nvPr/>
        </p:nvSpPr>
        <p:spPr bwMode="auto">
          <a:xfrm>
            <a:off x="5645150" y="2876550"/>
            <a:ext cx="598488" cy="304800"/>
          </a:xfrm>
          <a:prstGeom prst="ellipse">
            <a:avLst/>
          </a:prstGeom>
          <a:solidFill>
            <a:srgbClr val="CCFFFF"/>
          </a:soli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latin typeface="Arial" panose="020B0604020202020204" pitchFamily="34" charset="0"/>
                <a:ea typeface="MS PGothic" panose="020B0600070205080204" pitchFamily="34" charset="-128"/>
              </a:rPr>
              <a:t>P1</a:t>
            </a:r>
          </a:p>
        </p:txBody>
      </p:sp>
      <p:grpSp>
        <p:nvGrpSpPr>
          <p:cNvPr id="3" name="Group 134"/>
          <p:cNvGrpSpPr>
            <a:grpSpLocks/>
          </p:cNvGrpSpPr>
          <p:nvPr/>
        </p:nvGrpSpPr>
        <p:grpSpPr bwMode="auto">
          <a:xfrm>
            <a:off x="5516563" y="3192463"/>
            <a:ext cx="887412" cy="228600"/>
            <a:chOff x="1383" y="2620"/>
            <a:chExt cx="260" cy="100"/>
          </a:xfrm>
        </p:grpSpPr>
        <p:sp>
          <p:nvSpPr>
            <p:cNvPr id="18553" name="Rectangle 135"/>
            <p:cNvSpPr>
              <a:spLocks noChangeArrowheads="1"/>
            </p:cNvSpPr>
            <p:nvPr/>
          </p:nvSpPr>
          <p:spPr bwMode="auto">
            <a:xfrm>
              <a:off x="1383" y="2620"/>
              <a:ext cx="260" cy="100"/>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8554" name="Rectangle 136"/>
            <p:cNvSpPr>
              <a:spLocks noChangeArrowheads="1"/>
            </p:cNvSpPr>
            <p:nvPr/>
          </p:nvSpPr>
          <p:spPr bwMode="auto">
            <a:xfrm>
              <a:off x="1434" y="2633"/>
              <a:ext cx="155" cy="76"/>
            </a:xfrm>
            <a:prstGeom prst="rect">
              <a:avLst/>
            </a:prstGeom>
            <a:solidFill>
              <a:schemeClr val="bg1"/>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8555" name="Rectangle 137"/>
            <p:cNvSpPr>
              <a:spLocks noChangeArrowheads="1"/>
            </p:cNvSpPr>
            <p:nvPr/>
          </p:nvSpPr>
          <p:spPr bwMode="auto">
            <a:xfrm>
              <a:off x="1599" y="2678"/>
              <a:ext cx="27" cy="26"/>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8556" name="Rectangle 138"/>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8466" name="Rectangle 23"/>
          <p:cNvSpPr>
            <a:spLocks noChangeArrowheads="1"/>
          </p:cNvSpPr>
          <p:nvPr/>
        </p:nvSpPr>
        <p:spPr bwMode="auto">
          <a:xfrm>
            <a:off x="8267700" y="2741613"/>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18467" name="Rectangle 24"/>
          <p:cNvSpPr>
            <a:spLocks noChangeArrowheads="1"/>
          </p:cNvSpPr>
          <p:nvPr/>
        </p:nvSpPr>
        <p:spPr bwMode="auto">
          <a:xfrm>
            <a:off x="8229601" y="2795588"/>
            <a:ext cx="1273175" cy="1979612"/>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18468" name="Line 25"/>
          <p:cNvSpPr>
            <a:spLocks noChangeShapeType="1"/>
          </p:cNvSpPr>
          <p:nvPr/>
        </p:nvSpPr>
        <p:spPr bwMode="auto">
          <a:xfrm>
            <a:off x="8239125" y="35560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9" name="Text Box 26"/>
          <p:cNvSpPr txBox="1">
            <a:spLocks noChangeArrowheads="1"/>
          </p:cNvSpPr>
          <p:nvPr/>
        </p:nvSpPr>
        <p:spPr bwMode="auto">
          <a:xfrm>
            <a:off x="8196264" y="3538539"/>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transport</a:t>
            </a:r>
          </a:p>
        </p:txBody>
      </p:sp>
      <p:sp>
        <p:nvSpPr>
          <p:cNvPr id="18470" name="Line 27"/>
          <p:cNvSpPr>
            <a:spLocks noChangeShapeType="1"/>
          </p:cNvSpPr>
          <p:nvPr/>
        </p:nvSpPr>
        <p:spPr bwMode="auto">
          <a:xfrm>
            <a:off x="8247063" y="387667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1" name="Line 28"/>
          <p:cNvSpPr>
            <a:spLocks noChangeShapeType="1"/>
          </p:cNvSpPr>
          <p:nvPr/>
        </p:nvSpPr>
        <p:spPr bwMode="auto">
          <a:xfrm>
            <a:off x="8232775" y="41862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2" name="Line 29"/>
          <p:cNvSpPr>
            <a:spLocks noChangeShapeType="1"/>
          </p:cNvSpPr>
          <p:nvPr/>
        </p:nvSpPr>
        <p:spPr bwMode="auto">
          <a:xfrm>
            <a:off x="8232775" y="447198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3" name="Text Box 26"/>
          <p:cNvSpPr txBox="1">
            <a:spLocks noChangeArrowheads="1"/>
          </p:cNvSpPr>
          <p:nvPr/>
        </p:nvSpPr>
        <p:spPr bwMode="auto">
          <a:xfrm>
            <a:off x="8231189" y="2786064"/>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application</a:t>
            </a:r>
          </a:p>
        </p:txBody>
      </p:sp>
      <p:sp>
        <p:nvSpPr>
          <p:cNvPr id="18474" name="Text Box 26"/>
          <p:cNvSpPr txBox="1">
            <a:spLocks noChangeArrowheads="1"/>
          </p:cNvSpPr>
          <p:nvPr/>
        </p:nvSpPr>
        <p:spPr bwMode="auto">
          <a:xfrm>
            <a:off x="8186739" y="4443414"/>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physical</a:t>
            </a:r>
          </a:p>
        </p:txBody>
      </p:sp>
      <p:sp>
        <p:nvSpPr>
          <p:cNvPr id="18475" name="Text Box 26"/>
          <p:cNvSpPr txBox="1">
            <a:spLocks noChangeArrowheads="1"/>
          </p:cNvSpPr>
          <p:nvPr/>
        </p:nvSpPr>
        <p:spPr bwMode="auto">
          <a:xfrm>
            <a:off x="8205789" y="4157664"/>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link</a:t>
            </a:r>
          </a:p>
        </p:txBody>
      </p:sp>
      <p:sp>
        <p:nvSpPr>
          <p:cNvPr id="18476" name="Text Box 26"/>
          <p:cNvSpPr txBox="1">
            <a:spLocks noChangeArrowheads="1"/>
          </p:cNvSpPr>
          <p:nvPr/>
        </p:nvSpPr>
        <p:spPr bwMode="auto">
          <a:xfrm>
            <a:off x="8196264" y="3862389"/>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network</a:t>
            </a:r>
          </a:p>
        </p:txBody>
      </p:sp>
      <p:sp>
        <p:nvSpPr>
          <p:cNvPr id="18477" name="Oval 153"/>
          <p:cNvSpPr>
            <a:spLocks noChangeArrowheads="1"/>
          </p:cNvSpPr>
          <p:nvPr/>
        </p:nvSpPr>
        <p:spPr bwMode="auto">
          <a:xfrm>
            <a:off x="8566150" y="3094038"/>
            <a:ext cx="598488" cy="304800"/>
          </a:xfrm>
          <a:prstGeom prst="ellipse">
            <a:avLst/>
          </a:prstGeom>
          <a:solidFill>
            <a:srgbClr val="CCFFFF"/>
          </a:soli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latin typeface="Arial" panose="020B0604020202020204" pitchFamily="34" charset="0"/>
                <a:ea typeface="MS PGothic" panose="020B0600070205080204" pitchFamily="34" charset="-128"/>
              </a:rPr>
              <a:t>P4</a:t>
            </a:r>
          </a:p>
        </p:txBody>
      </p:sp>
      <p:sp>
        <p:nvSpPr>
          <p:cNvPr id="18478" name="Freeform 154"/>
          <p:cNvSpPr>
            <a:spLocks/>
          </p:cNvSpPr>
          <p:nvPr/>
        </p:nvSpPr>
        <p:spPr bwMode="auto">
          <a:xfrm>
            <a:off x="9526589" y="2762250"/>
            <a:ext cx="504825" cy="2133600"/>
          </a:xfrm>
          <a:custGeom>
            <a:avLst/>
            <a:gdLst>
              <a:gd name="T0" fmla="*/ 2147483646 w 318"/>
              <a:gd name="T1" fmla="*/ 2147483646 h 1344"/>
              <a:gd name="T2" fmla="*/ 2147483646 w 318"/>
              <a:gd name="T3" fmla="*/ 0 h 1344"/>
              <a:gd name="T4" fmla="*/ 0 w 318"/>
              <a:gd name="T5" fmla="*/ 2147483646 h 1344"/>
              <a:gd name="T6" fmla="*/ 2147483646 w 318"/>
              <a:gd name="T7" fmla="*/ 2147483646 h 1344"/>
              <a:gd name="T8" fmla="*/ 2147483646 w 318"/>
              <a:gd name="T9" fmla="*/ 2147483646 h 1344"/>
              <a:gd name="T10" fmla="*/ 0 60000 65536"/>
              <a:gd name="T11" fmla="*/ 0 60000 65536"/>
              <a:gd name="T12" fmla="*/ 0 60000 65536"/>
              <a:gd name="T13" fmla="*/ 0 60000 65536"/>
              <a:gd name="T14" fmla="*/ 0 60000 65536"/>
              <a:gd name="T15" fmla="*/ 0 w 318"/>
              <a:gd name="T16" fmla="*/ 0 h 1344"/>
              <a:gd name="T17" fmla="*/ 318 w 318"/>
              <a:gd name="T18" fmla="*/ 1344 h 1344"/>
            </a:gdLst>
            <a:ahLst/>
            <a:cxnLst>
              <a:cxn ang="T10">
                <a:pos x="T0" y="T1"/>
              </a:cxn>
              <a:cxn ang="T11">
                <a:pos x="T2" y="T3"/>
              </a:cxn>
              <a:cxn ang="T12">
                <a:pos x="T4" y="T5"/>
              </a:cxn>
              <a:cxn ang="T13">
                <a:pos x="T6" y="T7"/>
              </a:cxn>
              <a:cxn ang="T14">
                <a:pos x="T8" y="T9"/>
              </a:cxn>
            </a:cxnLst>
            <a:rect l="T15" t="T16" r="T17" b="T18"/>
            <a:pathLst>
              <a:path w="318" h="1344">
                <a:moveTo>
                  <a:pt x="318" y="1344"/>
                </a:moveTo>
                <a:lnTo>
                  <a:pt x="12" y="0"/>
                </a:lnTo>
                <a:lnTo>
                  <a:pt x="0" y="1224"/>
                </a:lnTo>
                <a:lnTo>
                  <a:pt x="121" y="1344"/>
                </a:lnTo>
                <a:lnTo>
                  <a:pt x="318" y="1344"/>
                </a:lnTo>
                <a:close/>
              </a:path>
            </a:pathLst>
          </a:custGeom>
          <a:gradFill rotWithShape="1">
            <a:gsLst>
              <a:gs pos="0">
                <a:schemeClr val="folHlink"/>
              </a:gs>
              <a:gs pos="100000">
                <a:schemeClr val="bg1"/>
              </a:gs>
            </a:gsLst>
            <a:lin ang="0" scaled="1"/>
          </a:gradFill>
          <a:ln w="9525">
            <a:solidFill>
              <a:srgbClr val="DDDDDD"/>
            </a:solidFill>
            <a:round/>
            <a:headEnd/>
            <a:tailEnd/>
          </a:ln>
        </p:spPr>
        <p:txBody>
          <a:bodyPr/>
          <a:lstStyle/>
          <a:p>
            <a:endParaRPr lang="zh-CN" altLang="en-US"/>
          </a:p>
        </p:txBody>
      </p:sp>
      <p:grpSp>
        <p:nvGrpSpPr>
          <p:cNvPr id="4" name="Group 156"/>
          <p:cNvGrpSpPr>
            <a:grpSpLocks/>
          </p:cNvGrpSpPr>
          <p:nvPr/>
        </p:nvGrpSpPr>
        <p:grpSpPr bwMode="auto">
          <a:xfrm>
            <a:off x="8559801" y="3425825"/>
            <a:ext cx="620713" cy="204788"/>
            <a:chOff x="1287" y="2524"/>
            <a:chExt cx="260" cy="100"/>
          </a:xfrm>
        </p:grpSpPr>
        <p:sp>
          <p:nvSpPr>
            <p:cNvPr id="18549" name="Rectangle 157"/>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8550" name="Rectangle 158"/>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8551" name="Rectangle 159"/>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8552" name="Rectangle 160"/>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241837" name="Rectangle 173"/>
          <p:cNvSpPr>
            <a:spLocks noChangeArrowheads="1"/>
          </p:cNvSpPr>
          <p:nvPr/>
        </p:nvSpPr>
        <p:spPr bwMode="auto">
          <a:xfrm>
            <a:off x="7686676" y="1752600"/>
            <a:ext cx="2659063"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5888" indent="-115888">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85000"/>
              </a:lnSpc>
              <a:buClr>
                <a:srgbClr val="000099"/>
              </a:buClr>
              <a:buSzPct val="65000"/>
              <a:buFont typeface="Wingdings" panose="05000000000000000000" pitchFamily="2" charset="2"/>
              <a:buNone/>
            </a:pPr>
            <a:r>
              <a:rPr lang="en-US" altLang="zh-CN" sz="1800" b="1">
                <a:latin typeface="Courier New" panose="02070309020205020404" pitchFamily="49" charset="0"/>
                <a:ea typeface="宋体" panose="02010600030101010101" pitchFamily="2" charset="-122"/>
              </a:rPr>
              <a:t>DatagramSocket mySocket1 = new DatagramSocket (</a:t>
            </a:r>
            <a:r>
              <a:rPr lang="en-US" altLang="zh-CN" sz="1800" b="1">
                <a:solidFill>
                  <a:srgbClr val="CC0000"/>
                </a:solidFill>
                <a:latin typeface="Courier New" panose="02070309020205020404" pitchFamily="49" charset="0"/>
                <a:ea typeface="宋体" panose="02010600030101010101" pitchFamily="2" charset="-122"/>
              </a:rPr>
              <a:t>5775</a:t>
            </a:r>
            <a:r>
              <a:rPr lang="en-US" altLang="zh-CN" sz="1800" b="1">
                <a:latin typeface="Courier New" panose="02070309020205020404" pitchFamily="49" charset="0"/>
                <a:ea typeface="宋体" panose="02010600030101010101" pitchFamily="2" charset="-122"/>
              </a:rPr>
              <a:t>);</a:t>
            </a:r>
          </a:p>
          <a:p>
            <a:pPr>
              <a:lnSpc>
                <a:spcPct val="85000"/>
              </a:lnSpc>
              <a:buClr>
                <a:srgbClr val="000099"/>
              </a:buClr>
              <a:buSzPct val="65000"/>
              <a:buFont typeface="Wingdings" panose="05000000000000000000" pitchFamily="2" charset="2"/>
              <a:buNone/>
            </a:pPr>
            <a:endParaRPr lang="en-US" altLang="zh-CN" sz="1800">
              <a:latin typeface="Courier New" panose="02070309020205020404" pitchFamily="49" charset="0"/>
              <a:ea typeface="宋体" panose="02010600030101010101" pitchFamily="2" charset="-122"/>
            </a:endParaRPr>
          </a:p>
        </p:txBody>
      </p:sp>
      <p:sp>
        <p:nvSpPr>
          <p:cNvPr id="241838" name="Rectangle 174"/>
          <p:cNvSpPr>
            <a:spLocks noChangeArrowheads="1"/>
          </p:cNvSpPr>
          <p:nvPr/>
        </p:nvSpPr>
        <p:spPr bwMode="auto">
          <a:xfrm>
            <a:off x="1720851" y="1703389"/>
            <a:ext cx="2613025"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5888" indent="-115888">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85000"/>
              </a:lnSpc>
              <a:buClr>
                <a:srgbClr val="000099"/>
              </a:buClr>
              <a:buSzPct val="65000"/>
              <a:buFont typeface="Wingdings" panose="05000000000000000000" pitchFamily="2" charset="2"/>
              <a:buNone/>
            </a:pPr>
            <a:r>
              <a:rPr lang="en-US" altLang="zh-CN" sz="1800" b="1" dirty="0">
                <a:latin typeface="Courier New" panose="02070309020205020404" pitchFamily="49" charset="0"/>
                <a:ea typeface="宋体" panose="02010600030101010101" pitchFamily="2" charset="-122"/>
              </a:rPr>
              <a:t>DatagramSocket mySocket2 = new DatagramSocket</a:t>
            </a:r>
          </a:p>
          <a:p>
            <a:pPr>
              <a:lnSpc>
                <a:spcPct val="85000"/>
              </a:lnSpc>
              <a:buClr>
                <a:srgbClr val="000099"/>
              </a:buClr>
              <a:buSzPct val="65000"/>
              <a:buFont typeface="Wingdings" panose="05000000000000000000" pitchFamily="2" charset="2"/>
              <a:buNone/>
            </a:pPr>
            <a:r>
              <a:rPr lang="en-US" altLang="zh-CN" sz="1800" b="1" dirty="0">
                <a:latin typeface="Courier New" panose="02070309020205020404" pitchFamily="49" charset="0"/>
                <a:ea typeface="宋体" panose="02010600030101010101" pitchFamily="2" charset="-122"/>
              </a:rPr>
              <a:t> (</a:t>
            </a:r>
            <a:r>
              <a:rPr lang="en-US" altLang="zh-CN" sz="1800" b="1" dirty="0">
                <a:solidFill>
                  <a:srgbClr val="CC0000"/>
                </a:solidFill>
                <a:latin typeface="Courier New" panose="02070309020205020404" pitchFamily="49" charset="0"/>
                <a:ea typeface="宋体" panose="02010600030101010101" pitchFamily="2" charset="-122"/>
              </a:rPr>
              <a:t>9157</a:t>
            </a:r>
            <a:r>
              <a:rPr lang="en-US" altLang="zh-CN" sz="1800" b="1" dirty="0">
                <a:latin typeface="Courier New" panose="02070309020205020404" pitchFamily="49" charset="0"/>
                <a:ea typeface="宋体" panose="02010600030101010101" pitchFamily="2" charset="-122"/>
              </a:rPr>
              <a:t>);</a:t>
            </a:r>
          </a:p>
          <a:p>
            <a:pPr>
              <a:lnSpc>
                <a:spcPct val="85000"/>
              </a:lnSpc>
              <a:buClr>
                <a:srgbClr val="000099"/>
              </a:buClr>
              <a:buSzPct val="65000"/>
              <a:buFont typeface="Wingdings" panose="05000000000000000000" pitchFamily="2" charset="2"/>
              <a:buNone/>
            </a:pPr>
            <a:endParaRPr lang="en-US" altLang="zh-CN" sz="2000" dirty="0">
              <a:latin typeface="Courier New" panose="02070309020205020404" pitchFamily="49" charset="0"/>
              <a:ea typeface="宋体" panose="02010600030101010101" pitchFamily="2" charset="-122"/>
            </a:endParaRPr>
          </a:p>
        </p:txBody>
      </p:sp>
      <p:sp>
        <p:nvSpPr>
          <p:cNvPr id="241841" name="Line 177"/>
          <p:cNvSpPr>
            <a:spLocks noChangeShapeType="1"/>
          </p:cNvSpPr>
          <p:nvPr/>
        </p:nvSpPr>
        <p:spPr bwMode="auto">
          <a:xfrm>
            <a:off x="2936875" y="3506788"/>
            <a:ext cx="0" cy="2176462"/>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1842" name="Line 178"/>
          <p:cNvSpPr>
            <a:spLocks noChangeShapeType="1"/>
          </p:cNvSpPr>
          <p:nvPr/>
        </p:nvSpPr>
        <p:spPr bwMode="auto">
          <a:xfrm>
            <a:off x="5867400" y="3265489"/>
            <a:ext cx="12700" cy="2408237"/>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1844" name="Line 180"/>
          <p:cNvSpPr>
            <a:spLocks noChangeShapeType="1"/>
          </p:cNvSpPr>
          <p:nvPr/>
        </p:nvSpPr>
        <p:spPr bwMode="auto">
          <a:xfrm>
            <a:off x="2936876" y="5665788"/>
            <a:ext cx="2936875" cy="0"/>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1845" name="Line 181"/>
          <p:cNvSpPr>
            <a:spLocks noChangeShapeType="1"/>
          </p:cNvSpPr>
          <p:nvPr/>
        </p:nvSpPr>
        <p:spPr bwMode="auto">
          <a:xfrm>
            <a:off x="5743575" y="3278188"/>
            <a:ext cx="0" cy="2246312"/>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1846" name="Line 182"/>
          <p:cNvSpPr>
            <a:spLocks noChangeShapeType="1"/>
          </p:cNvSpPr>
          <p:nvPr/>
        </p:nvSpPr>
        <p:spPr bwMode="auto">
          <a:xfrm>
            <a:off x="3044826" y="5507038"/>
            <a:ext cx="2740025" cy="0"/>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1847" name="Line 183"/>
          <p:cNvSpPr>
            <a:spLocks noChangeShapeType="1"/>
          </p:cNvSpPr>
          <p:nvPr/>
        </p:nvSpPr>
        <p:spPr bwMode="auto">
          <a:xfrm>
            <a:off x="3038475" y="3494088"/>
            <a:ext cx="12700" cy="2017712"/>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1848" name="Line 184"/>
          <p:cNvSpPr>
            <a:spLocks noChangeShapeType="1"/>
          </p:cNvSpPr>
          <p:nvPr/>
        </p:nvSpPr>
        <p:spPr bwMode="auto">
          <a:xfrm>
            <a:off x="8947150" y="3544888"/>
            <a:ext cx="0" cy="2176462"/>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1849" name="Line 185"/>
          <p:cNvSpPr>
            <a:spLocks noChangeShapeType="1"/>
          </p:cNvSpPr>
          <p:nvPr/>
        </p:nvSpPr>
        <p:spPr bwMode="auto">
          <a:xfrm>
            <a:off x="8829675" y="3513138"/>
            <a:ext cx="12700" cy="2017712"/>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1850" name="Line 186"/>
          <p:cNvSpPr>
            <a:spLocks noChangeShapeType="1"/>
          </p:cNvSpPr>
          <p:nvPr/>
        </p:nvSpPr>
        <p:spPr bwMode="auto">
          <a:xfrm>
            <a:off x="6010275" y="3284539"/>
            <a:ext cx="12700" cy="2408237"/>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1851" name="Line 187"/>
          <p:cNvSpPr>
            <a:spLocks noChangeShapeType="1"/>
          </p:cNvSpPr>
          <p:nvPr/>
        </p:nvSpPr>
        <p:spPr bwMode="auto">
          <a:xfrm>
            <a:off x="6143625" y="3297238"/>
            <a:ext cx="0" cy="2246312"/>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1852" name="Line 188"/>
          <p:cNvSpPr>
            <a:spLocks noChangeShapeType="1"/>
          </p:cNvSpPr>
          <p:nvPr/>
        </p:nvSpPr>
        <p:spPr bwMode="auto">
          <a:xfrm>
            <a:off x="6032501" y="5684838"/>
            <a:ext cx="2936875" cy="0"/>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1853" name="Line 189"/>
          <p:cNvSpPr>
            <a:spLocks noChangeShapeType="1"/>
          </p:cNvSpPr>
          <p:nvPr/>
        </p:nvSpPr>
        <p:spPr bwMode="auto">
          <a:xfrm>
            <a:off x="6118226" y="5516563"/>
            <a:ext cx="2740025" cy="0"/>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5" name="Group 196"/>
          <p:cNvGrpSpPr>
            <a:grpSpLocks/>
          </p:cNvGrpSpPr>
          <p:nvPr/>
        </p:nvGrpSpPr>
        <p:grpSpPr bwMode="auto">
          <a:xfrm>
            <a:off x="2641600" y="5765804"/>
            <a:ext cx="1657350" cy="657226"/>
            <a:chOff x="1310" y="3697"/>
            <a:chExt cx="1044" cy="414"/>
          </a:xfrm>
        </p:grpSpPr>
        <p:sp>
          <p:nvSpPr>
            <p:cNvPr id="18546" name="Rectangle 193"/>
            <p:cNvSpPr>
              <a:spLocks noChangeArrowheads="1"/>
            </p:cNvSpPr>
            <p:nvPr/>
          </p:nvSpPr>
          <p:spPr bwMode="auto">
            <a:xfrm>
              <a:off x="1553" y="3697"/>
              <a:ext cx="678" cy="13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8547" name="Line 194"/>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548" name="Text Box 195"/>
            <p:cNvSpPr txBox="1">
              <a:spLocks noChangeArrowheads="1"/>
            </p:cNvSpPr>
            <p:nvPr/>
          </p:nvSpPr>
          <p:spPr bwMode="auto">
            <a:xfrm>
              <a:off x="1310" y="3822"/>
              <a:ext cx="100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lnSpc>
                  <a:spcPct val="85000"/>
                </a:lnSpc>
                <a:spcBef>
                  <a:spcPct val="0"/>
                </a:spcBef>
                <a:buClrTx/>
                <a:buSzTx/>
                <a:buFontTx/>
                <a:buNone/>
              </a:pPr>
              <a:r>
                <a:rPr lang="en-US" altLang="zh-CN" sz="1400">
                  <a:latin typeface="Tahoma" panose="020B0604030504040204" pitchFamily="34" charset="0"/>
                  <a:ea typeface="MS PGothic" panose="020B0600070205080204" pitchFamily="34" charset="-128"/>
                </a:rPr>
                <a:t>source port: 9157</a:t>
              </a:r>
            </a:p>
            <a:p>
              <a:pPr algn="r">
                <a:lnSpc>
                  <a:spcPct val="85000"/>
                </a:lnSpc>
                <a:spcBef>
                  <a:spcPct val="0"/>
                </a:spcBef>
                <a:buClrTx/>
                <a:buSzTx/>
                <a:buFontTx/>
                <a:buNone/>
              </a:pPr>
              <a:r>
                <a:rPr lang="en-US" altLang="zh-CN" sz="1400">
                  <a:latin typeface="Tahoma" panose="020B0604030504040204" pitchFamily="34" charset="0"/>
                  <a:ea typeface="MS PGothic" panose="020B0600070205080204" pitchFamily="34" charset="-128"/>
                </a:rPr>
                <a:t>dest port: 6428</a:t>
              </a:r>
            </a:p>
          </p:txBody>
        </p:sp>
      </p:grpSp>
      <p:grpSp>
        <p:nvGrpSpPr>
          <p:cNvPr id="6" name="Group 201"/>
          <p:cNvGrpSpPr>
            <a:grpSpLocks/>
          </p:cNvGrpSpPr>
          <p:nvPr/>
        </p:nvGrpSpPr>
        <p:grpSpPr bwMode="auto">
          <a:xfrm>
            <a:off x="3952876" y="4889504"/>
            <a:ext cx="1704975" cy="657226"/>
            <a:chOff x="2741" y="3750"/>
            <a:chExt cx="1074" cy="414"/>
          </a:xfrm>
        </p:grpSpPr>
        <p:sp>
          <p:nvSpPr>
            <p:cNvPr id="18543" name="Rectangle 198"/>
            <p:cNvSpPr>
              <a:spLocks noChangeArrowheads="1"/>
            </p:cNvSpPr>
            <p:nvPr/>
          </p:nvSpPr>
          <p:spPr bwMode="auto">
            <a:xfrm>
              <a:off x="2859" y="3750"/>
              <a:ext cx="678" cy="13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8544" name="Line 199"/>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545" name="Text Box 200"/>
            <p:cNvSpPr txBox="1">
              <a:spLocks noChangeArrowheads="1"/>
            </p:cNvSpPr>
            <p:nvPr/>
          </p:nvSpPr>
          <p:spPr bwMode="auto">
            <a:xfrm>
              <a:off x="2813" y="3875"/>
              <a:ext cx="100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85000"/>
                </a:lnSpc>
                <a:spcBef>
                  <a:spcPct val="0"/>
                </a:spcBef>
                <a:buClrTx/>
                <a:buSzTx/>
                <a:buFontTx/>
                <a:buNone/>
              </a:pPr>
              <a:r>
                <a:rPr lang="en-US" altLang="zh-CN" sz="1400">
                  <a:latin typeface="Tahoma" panose="020B0604030504040204" pitchFamily="34" charset="0"/>
                  <a:ea typeface="MS PGothic" panose="020B0600070205080204" pitchFamily="34" charset="-128"/>
                </a:rPr>
                <a:t>source port: 6428</a:t>
              </a:r>
            </a:p>
            <a:p>
              <a:pPr>
                <a:lnSpc>
                  <a:spcPct val="85000"/>
                </a:lnSpc>
                <a:spcBef>
                  <a:spcPct val="0"/>
                </a:spcBef>
                <a:buClrTx/>
                <a:buSzTx/>
                <a:buFontTx/>
                <a:buNone/>
              </a:pPr>
              <a:r>
                <a:rPr lang="en-US" altLang="zh-CN" sz="1400">
                  <a:latin typeface="Tahoma" panose="020B0604030504040204" pitchFamily="34" charset="0"/>
                  <a:ea typeface="MS PGothic" panose="020B0600070205080204" pitchFamily="34" charset="-128"/>
                </a:rPr>
                <a:t>dest port: 9157</a:t>
              </a:r>
            </a:p>
          </p:txBody>
        </p:sp>
      </p:grpSp>
      <p:grpSp>
        <p:nvGrpSpPr>
          <p:cNvPr id="7" name="Group 202"/>
          <p:cNvGrpSpPr>
            <a:grpSpLocks/>
          </p:cNvGrpSpPr>
          <p:nvPr/>
        </p:nvGrpSpPr>
        <p:grpSpPr bwMode="auto">
          <a:xfrm>
            <a:off x="6967538" y="4889504"/>
            <a:ext cx="1350962" cy="657226"/>
            <a:chOff x="1503" y="3697"/>
            <a:chExt cx="851" cy="414"/>
          </a:xfrm>
        </p:grpSpPr>
        <p:sp>
          <p:nvSpPr>
            <p:cNvPr id="18540" name="Rectangle 203"/>
            <p:cNvSpPr>
              <a:spLocks noChangeArrowheads="1"/>
            </p:cNvSpPr>
            <p:nvPr/>
          </p:nvSpPr>
          <p:spPr bwMode="auto">
            <a:xfrm>
              <a:off x="1553" y="3697"/>
              <a:ext cx="678" cy="13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8541" name="Line 204"/>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542" name="Text Box 205"/>
            <p:cNvSpPr txBox="1">
              <a:spLocks noChangeArrowheads="1"/>
            </p:cNvSpPr>
            <p:nvPr/>
          </p:nvSpPr>
          <p:spPr bwMode="auto">
            <a:xfrm>
              <a:off x="1503" y="3822"/>
              <a:ext cx="80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lnSpc>
                  <a:spcPct val="85000"/>
                </a:lnSpc>
                <a:spcBef>
                  <a:spcPct val="0"/>
                </a:spcBef>
                <a:buClrTx/>
                <a:buSzTx/>
                <a:buFontTx/>
                <a:buNone/>
              </a:pPr>
              <a:r>
                <a:rPr lang="en-US" altLang="zh-CN" sz="1400">
                  <a:latin typeface="Tahoma" panose="020B0604030504040204" pitchFamily="34" charset="0"/>
                  <a:ea typeface="MS PGothic" panose="020B0600070205080204" pitchFamily="34" charset="-128"/>
                </a:rPr>
                <a:t>source port: ?</a:t>
              </a:r>
            </a:p>
            <a:p>
              <a:pPr algn="r">
                <a:lnSpc>
                  <a:spcPct val="85000"/>
                </a:lnSpc>
                <a:spcBef>
                  <a:spcPct val="0"/>
                </a:spcBef>
                <a:buClrTx/>
                <a:buSzTx/>
                <a:buFontTx/>
                <a:buNone/>
              </a:pPr>
              <a:r>
                <a:rPr lang="en-US" altLang="zh-CN" sz="1400">
                  <a:latin typeface="Tahoma" panose="020B0604030504040204" pitchFamily="34" charset="0"/>
                  <a:ea typeface="MS PGothic" panose="020B0600070205080204" pitchFamily="34" charset="-128"/>
                </a:rPr>
                <a:t>dest port: ?</a:t>
              </a:r>
            </a:p>
          </p:txBody>
        </p:sp>
      </p:grpSp>
      <p:grpSp>
        <p:nvGrpSpPr>
          <p:cNvPr id="8" name="Group 206"/>
          <p:cNvGrpSpPr>
            <a:grpSpLocks/>
          </p:cNvGrpSpPr>
          <p:nvPr/>
        </p:nvGrpSpPr>
        <p:grpSpPr bwMode="auto">
          <a:xfrm>
            <a:off x="6218239" y="5743579"/>
            <a:ext cx="1398587" cy="657226"/>
            <a:chOff x="2741" y="3750"/>
            <a:chExt cx="881" cy="414"/>
          </a:xfrm>
        </p:grpSpPr>
        <p:sp>
          <p:nvSpPr>
            <p:cNvPr id="18537" name="Rectangle 207"/>
            <p:cNvSpPr>
              <a:spLocks noChangeArrowheads="1"/>
            </p:cNvSpPr>
            <p:nvPr/>
          </p:nvSpPr>
          <p:spPr bwMode="auto">
            <a:xfrm>
              <a:off x="2859" y="3750"/>
              <a:ext cx="678" cy="13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8538" name="Line 208"/>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539" name="Text Box 209"/>
            <p:cNvSpPr txBox="1">
              <a:spLocks noChangeArrowheads="1"/>
            </p:cNvSpPr>
            <p:nvPr/>
          </p:nvSpPr>
          <p:spPr bwMode="auto">
            <a:xfrm>
              <a:off x="2813" y="3875"/>
              <a:ext cx="80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85000"/>
                </a:lnSpc>
                <a:spcBef>
                  <a:spcPct val="0"/>
                </a:spcBef>
                <a:buClrTx/>
                <a:buSzTx/>
                <a:buFontTx/>
                <a:buNone/>
              </a:pPr>
              <a:r>
                <a:rPr lang="en-US" altLang="zh-CN" sz="1400">
                  <a:latin typeface="Tahoma" panose="020B0604030504040204" pitchFamily="34" charset="0"/>
                  <a:ea typeface="MS PGothic" panose="020B0600070205080204" pitchFamily="34" charset="-128"/>
                </a:rPr>
                <a:t>source port: ?</a:t>
              </a:r>
            </a:p>
            <a:p>
              <a:pPr>
                <a:lnSpc>
                  <a:spcPct val="85000"/>
                </a:lnSpc>
                <a:spcBef>
                  <a:spcPct val="0"/>
                </a:spcBef>
                <a:buClrTx/>
                <a:buSzTx/>
                <a:buFontTx/>
                <a:buNone/>
              </a:pPr>
              <a:r>
                <a:rPr lang="en-US" altLang="zh-CN" sz="1400">
                  <a:latin typeface="Tahoma" panose="020B0604030504040204" pitchFamily="34" charset="0"/>
                  <a:ea typeface="MS PGothic" panose="020B0600070205080204" pitchFamily="34" charset="-128"/>
                </a:rPr>
                <a:t>dest port: ?</a:t>
              </a:r>
            </a:p>
          </p:txBody>
        </p:sp>
      </p:grpSp>
      <p:grpSp>
        <p:nvGrpSpPr>
          <p:cNvPr id="18498" name="Group 214"/>
          <p:cNvGrpSpPr>
            <a:grpSpLocks/>
          </p:cNvGrpSpPr>
          <p:nvPr/>
        </p:nvGrpSpPr>
        <p:grpSpPr bwMode="auto">
          <a:xfrm>
            <a:off x="1524000" y="4381501"/>
            <a:ext cx="711200" cy="669925"/>
            <a:chOff x="-44" y="1473"/>
            <a:chExt cx="981" cy="1105"/>
          </a:xfrm>
        </p:grpSpPr>
        <p:pic>
          <p:nvPicPr>
            <p:cNvPr id="18535" name="Picture 21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6" name="Freeform 216"/>
            <p:cNvSpPr>
              <a:spLocks/>
            </p:cNvSpPr>
            <p:nvPr/>
          </p:nvSpPr>
          <p:spPr bwMode="auto">
            <a:xfrm flipH="1">
              <a:off x="374" y="1579"/>
              <a:ext cx="477" cy="506"/>
            </a:xfrm>
            <a:custGeom>
              <a:avLst/>
              <a:gdLst>
                <a:gd name="T0" fmla="*/ 0 w 356"/>
                <a:gd name="T1" fmla="*/ 0 h 368"/>
                <a:gd name="T2" fmla="*/ 676966739 w 356"/>
                <a:gd name="T3" fmla="*/ 116208087 h 368"/>
                <a:gd name="T4" fmla="*/ 803078548 w 356"/>
                <a:gd name="T5" fmla="*/ 2147483646 h 368"/>
                <a:gd name="T6" fmla="*/ 176986328 w 356"/>
                <a:gd name="T7" fmla="*/ 214748364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8499" name="Group 217"/>
          <p:cNvGrpSpPr>
            <a:grpSpLocks/>
          </p:cNvGrpSpPr>
          <p:nvPr/>
        </p:nvGrpSpPr>
        <p:grpSpPr bwMode="auto">
          <a:xfrm flipH="1">
            <a:off x="9793288" y="4505326"/>
            <a:ext cx="711200" cy="669925"/>
            <a:chOff x="-44" y="1473"/>
            <a:chExt cx="981" cy="1105"/>
          </a:xfrm>
        </p:grpSpPr>
        <p:pic>
          <p:nvPicPr>
            <p:cNvPr id="18533" name="Picture 21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 name="Freeform 219"/>
            <p:cNvSpPr>
              <a:spLocks/>
            </p:cNvSpPr>
            <p:nvPr/>
          </p:nvSpPr>
          <p:spPr bwMode="auto">
            <a:xfrm flipH="1">
              <a:off x="374" y="1579"/>
              <a:ext cx="477" cy="506"/>
            </a:xfrm>
            <a:custGeom>
              <a:avLst/>
              <a:gdLst>
                <a:gd name="T0" fmla="*/ 0 w 356"/>
                <a:gd name="T1" fmla="*/ 0 h 368"/>
                <a:gd name="T2" fmla="*/ 676966739 w 356"/>
                <a:gd name="T3" fmla="*/ 116208087 h 368"/>
                <a:gd name="T4" fmla="*/ 803078548 w 356"/>
                <a:gd name="T5" fmla="*/ 2147483646 h 368"/>
                <a:gd name="T6" fmla="*/ 176986328 w 356"/>
                <a:gd name="T7" fmla="*/ 214748364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8500" name="Group 220"/>
          <p:cNvGrpSpPr>
            <a:grpSpLocks/>
          </p:cNvGrpSpPr>
          <p:nvPr/>
        </p:nvGrpSpPr>
        <p:grpSpPr bwMode="auto">
          <a:xfrm>
            <a:off x="4616451" y="3903663"/>
            <a:ext cx="358775" cy="704850"/>
            <a:chOff x="4140" y="429"/>
            <a:chExt cx="1425" cy="2396"/>
          </a:xfrm>
        </p:grpSpPr>
        <p:sp>
          <p:nvSpPr>
            <p:cNvPr id="18501" name="Freeform 221"/>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02" name="Rectangle 222"/>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8503" name="Freeform 223"/>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04" name="Freeform 224"/>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05" name="Rectangle 225"/>
            <p:cNvSpPr>
              <a:spLocks noChangeArrowheads="1"/>
            </p:cNvSpPr>
            <p:nvPr/>
          </p:nvSpPr>
          <p:spPr bwMode="auto">
            <a:xfrm>
              <a:off x="4209" y="693"/>
              <a:ext cx="599" cy="49"/>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nvGrpSpPr>
            <p:cNvPr id="18506" name="Group 226"/>
            <p:cNvGrpSpPr>
              <a:grpSpLocks/>
            </p:cNvGrpSpPr>
            <p:nvPr/>
          </p:nvGrpSpPr>
          <p:grpSpPr bwMode="auto">
            <a:xfrm>
              <a:off x="4749" y="668"/>
              <a:ext cx="581" cy="145"/>
              <a:chOff x="614" y="2568"/>
              <a:chExt cx="725" cy="139"/>
            </a:xfrm>
          </p:grpSpPr>
          <p:sp>
            <p:nvSpPr>
              <p:cNvPr id="18531" name="AutoShape 227"/>
              <p:cNvSpPr>
                <a:spLocks noChangeArrowheads="1"/>
              </p:cNvSpPr>
              <p:nvPr/>
            </p:nvSpPr>
            <p:spPr bwMode="auto">
              <a:xfrm>
                <a:off x="617"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8532" name="AutoShape 228"/>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8507" name="Rectangle 229"/>
            <p:cNvSpPr>
              <a:spLocks noChangeArrowheads="1"/>
            </p:cNvSpPr>
            <p:nvPr/>
          </p:nvSpPr>
          <p:spPr bwMode="auto">
            <a:xfrm>
              <a:off x="4222" y="1017"/>
              <a:ext cx="599" cy="49"/>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nvGrpSpPr>
            <p:cNvPr id="18508" name="Group 230"/>
            <p:cNvGrpSpPr>
              <a:grpSpLocks/>
            </p:cNvGrpSpPr>
            <p:nvPr/>
          </p:nvGrpSpPr>
          <p:grpSpPr bwMode="auto">
            <a:xfrm>
              <a:off x="4747" y="994"/>
              <a:ext cx="581" cy="134"/>
              <a:chOff x="614" y="2568"/>
              <a:chExt cx="725" cy="139"/>
            </a:xfrm>
          </p:grpSpPr>
          <p:sp>
            <p:nvSpPr>
              <p:cNvPr id="18529" name="AutoShape 231"/>
              <p:cNvSpPr>
                <a:spLocks noChangeArrowheads="1"/>
              </p:cNvSpPr>
              <p:nvPr/>
            </p:nvSpPr>
            <p:spPr bwMode="auto">
              <a:xfrm>
                <a:off x="612" y="2570"/>
                <a:ext cx="724"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8530" name="AutoShape 232"/>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8509" name="Rectangle 233"/>
            <p:cNvSpPr>
              <a:spLocks noChangeArrowheads="1"/>
            </p:cNvSpPr>
            <p:nvPr/>
          </p:nvSpPr>
          <p:spPr bwMode="auto">
            <a:xfrm>
              <a:off x="4216" y="1357"/>
              <a:ext cx="599" cy="49"/>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8510" name="Rectangle 234"/>
            <p:cNvSpPr>
              <a:spLocks noChangeArrowheads="1"/>
            </p:cNvSpPr>
            <p:nvPr/>
          </p:nvSpPr>
          <p:spPr bwMode="auto">
            <a:xfrm>
              <a:off x="4228" y="1654"/>
              <a:ext cx="593" cy="49"/>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nvGrpSpPr>
            <p:cNvPr id="18511" name="Group 235"/>
            <p:cNvGrpSpPr>
              <a:grpSpLocks/>
            </p:cNvGrpSpPr>
            <p:nvPr/>
          </p:nvGrpSpPr>
          <p:grpSpPr bwMode="auto">
            <a:xfrm>
              <a:off x="4735" y="1627"/>
              <a:ext cx="582" cy="151"/>
              <a:chOff x="614" y="2568"/>
              <a:chExt cx="725" cy="139"/>
            </a:xfrm>
          </p:grpSpPr>
          <p:sp>
            <p:nvSpPr>
              <p:cNvPr id="18527" name="AutoShape 236"/>
              <p:cNvSpPr>
                <a:spLocks noChangeArrowheads="1"/>
              </p:cNvSpPr>
              <p:nvPr/>
            </p:nvSpPr>
            <p:spPr bwMode="auto">
              <a:xfrm>
                <a:off x="611" y="2568"/>
                <a:ext cx="730"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8528" name="AutoShape 237"/>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8512" name="Freeform 238"/>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8513" name="Group 239"/>
            <p:cNvGrpSpPr>
              <a:grpSpLocks/>
            </p:cNvGrpSpPr>
            <p:nvPr/>
          </p:nvGrpSpPr>
          <p:grpSpPr bwMode="auto">
            <a:xfrm>
              <a:off x="4739" y="1327"/>
              <a:ext cx="582" cy="139"/>
              <a:chOff x="614" y="2568"/>
              <a:chExt cx="725" cy="139"/>
            </a:xfrm>
          </p:grpSpPr>
          <p:sp>
            <p:nvSpPr>
              <p:cNvPr id="18525" name="AutoShape 240"/>
              <p:cNvSpPr>
                <a:spLocks noChangeArrowheads="1"/>
              </p:cNvSpPr>
              <p:nvPr/>
            </p:nvSpPr>
            <p:spPr bwMode="auto">
              <a:xfrm>
                <a:off x="614" y="2566"/>
                <a:ext cx="723"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8526" name="AutoShape 241"/>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8514" name="Rectangle 242"/>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8515" name="Freeform 243"/>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16" name="Freeform 244"/>
            <p:cNvSpPr>
              <a:spLocks/>
            </p:cNvSpPr>
            <p:nvPr/>
          </p:nvSpPr>
          <p:spPr bwMode="auto">
            <a:xfrm>
              <a:off x="5315" y="680"/>
              <a:ext cx="244" cy="240"/>
            </a:xfrm>
            <a:custGeom>
              <a:avLst/>
              <a:gdLst>
                <a:gd name="T0" fmla="*/ 0 w 304"/>
                <a:gd name="T1" fmla="*/ 0 h 288"/>
                <a:gd name="T2" fmla="*/ 2 w 304"/>
                <a:gd name="T3" fmla="*/ 2 h 288"/>
                <a:gd name="T4" fmla="*/ 2 w 304"/>
                <a:gd name="T5" fmla="*/ 2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17" name="Oval 245"/>
            <p:cNvSpPr>
              <a:spLocks noChangeArrowheads="1"/>
            </p:cNvSpPr>
            <p:nvPr/>
          </p:nvSpPr>
          <p:spPr bwMode="auto">
            <a:xfrm>
              <a:off x="5515" y="2609"/>
              <a:ext cx="50" cy="97"/>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8518" name="Freeform 246"/>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19" name="AutoShape 247"/>
            <p:cNvSpPr>
              <a:spLocks noChangeArrowheads="1"/>
            </p:cNvSpPr>
            <p:nvPr/>
          </p:nvSpPr>
          <p:spPr bwMode="auto">
            <a:xfrm>
              <a:off x="4140" y="2679"/>
              <a:ext cx="1198" cy="146"/>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8520" name="AutoShape 248"/>
            <p:cNvSpPr>
              <a:spLocks noChangeArrowheads="1"/>
            </p:cNvSpPr>
            <p:nvPr/>
          </p:nvSpPr>
          <p:spPr bwMode="auto">
            <a:xfrm>
              <a:off x="4203" y="2712"/>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8521" name="Oval 249"/>
            <p:cNvSpPr>
              <a:spLocks noChangeArrowheads="1"/>
            </p:cNvSpPr>
            <p:nvPr/>
          </p:nvSpPr>
          <p:spPr bwMode="auto">
            <a:xfrm>
              <a:off x="4310" y="2382"/>
              <a:ext cx="158"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8522" name="Oval 250"/>
            <p:cNvSpPr>
              <a:spLocks noChangeArrowheads="1"/>
            </p:cNvSpPr>
            <p:nvPr/>
          </p:nvSpPr>
          <p:spPr bwMode="auto">
            <a:xfrm>
              <a:off x="4487" y="2382"/>
              <a:ext cx="158"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18523" name="Oval 251"/>
            <p:cNvSpPr>
              <a:spLocks noChangeArrowheads="1"/>
            </p:cNvSpPr>
            <p:nvPr/>
          </p:nvSpPr>
          <p:spPr bwMode="auto">
            <a:xfrm>
              <a:off x="4663" y="2382"/>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8524" name="Rectangle 252"/>
            <p:cNvSpPr>
              <a:spLocks noChangeArrowheads="1"/>
            </p:cNvSpPr>
            <p:nvPr/>
          </p:nvSpPr>
          <p:spPr bwMode="auto">
            <a:xfrm>
              <a:off x="5061" y="1837"/>
              <a:ext cx="88" cy="761"/>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29" name="灯片编号占位符 3"/>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46</a:t>
            </a:fld>
            <a:endParaRPr kumimoji="1" lang="zh-CN" altLang="en-US" dirty="0"/>
          </a:p>
        </p:txBody>
      </p:sp>
      <p:sp>
        <p:nvSpPr>
          <p:cNvPr id="128"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6.3  </a:t>
            </a:r>
            <a:r>
              <a:rPr kumimoji="1" lang="zh-CN" altLang="en-US" dirty="0"/>
              <a:t>传输层复用和分用</a:t>
            </a:r>
          </a:p>
        </p:txBody>
      </p:sp>
    </p:spTree>
    <p:extLst>
      <p:ext uri="{BB962C8B-B14F-4D97-AF65-F5344CB8AC3E}">
        <p14:creationId xmlns:p14="http://schemas.microsoft.com/office/powerpoint/2010/main" val="406054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183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1837">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1708">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1708">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241841"/>
                                        </p:tgtEl>
                                        <p:attrNameLst>
                                          <p:attrName>style.visibility</p:attrName>
                                        </p:attrNameLst>
                                      </p:cBhvr>
                                      <p:to>
                                        <p:strVal val="visible"/>
                                      </p:to>
                                    </p:set>
                                    <p:animEffect transition="in" filter="wipe(up)">
                                      <p:cBhvr>
                                        <p:cTn id="27" dur="500"/>
                                        <p:tgtEl>
                                          <p:spTgt spid="241841"/>
                                        </p:tgtEl>
                                      </p:cBhvr>
                                    </p:animEffect>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241844"/>
                                        </p:tgtEl>
                                        <p:attrNameLst>
                                          <p:attrName>style.visibility</p:attrName>
                                        </p:attrNameLst>
                                      </p:cBhvr>
                                      <p:to>
                                        <p:strVal val="visible"/>
                                      </p:to>
                                    </p:set>
                                    <p:animEffect transition="in" filter="wipe(left)">
                                      <p:cBhvr>
                                        <p:cTn id="31" dur="500"/>
                                        <p:tgtEl>
                                          <p:spTgt spid="241844"/>
                                        </p:tgtEl>
                                      </p:cBhvr>
                                    </p:animEffect>
                                  </p:childTnLst>
                                </p:cTn>
                              </p:par>
                              <p:par>
                                <p:cTn id="32" presetID="22" presetClass="entr" presetSubtype="8"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childTnLst>
                          </p:cTn>
                        </p:par>
                        <p:par>
                          <p:cTn id="35" fill="hold" nodeType="afterGroup">
                            <p:stCondLst>
                              <p:cond delay="1000"/>
                            </p:stCondLst>
                            <p:childTnLst>
                              <p:par>
                                <p:cTn id="36" presetID="22" presetClass="entr" presetSubtype="4" fill="hold" nodeType="afterEffect">
                                  <p:stCondLst>
                                    <p:cond delay="0"/>
                                  </p:stCondLst>
                                  <p:childTnLst>
                                    <p:set>
                                      <p:cBhvr>
                                        <p:cTn id="37" dur="1" fill="hold">
                                          <p:stCondLst>
                                            <p:cond delay="0"/>
                                          </p:stCondLst>
                                        </p:cTn>
                                        <p:tgtEl>
                                          <p:spTgt spid="241842"/>
                                        </p:tgtEl>
                                        <p:attrNameLst>
                                          <p:attrName>style.visibility</p:attrName>
                                        </p:attrNameLst>
                                      </p:cBhvr>
                                      <p:to>
                                        <p:strVal val="visible"/>
                                      </p:to>
                                    </p:set>
                                    <p:animEffect transition="in" filter="wipe(down)">
                                      <p:cBhvr>
                                        <p:cTn id="38" dur="500"/>
                                        <p:tgtEl>
                                          <p:spTgt spid="24184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nodeType="clickEffect">
                                  <p:stCondLst>
                                    <p:cond delay="0"/>
                                  </p:stCondLst>
                                  <p:childTnLst>
                                    <p:set>
                                      <p:cBhvr>
                                        <p:cTn id="42" dur="1" fill="hold">
                                          <p:stCondLst>
                                            <p:cond delay="0"/>
                                          </p:stCondLst>
                                        </p:cTn>
                                        <p:tgtEl>
                                          <p:spTgt spid="241845"/>
                                        </p:tgtEl>
                                        <p:attrNameLst>
                                          <p:attrName>style.visibility</p:attrName>
                                        </p:attrNameLst>
                                      </p:cBhvr>
                                      <p:to>
                                        <p:strVal val="visible"/>
                                      </p:to>
                                    </p:set>
                                    <p:animEffect transition="in" filter="wipe(up)">
                                      <p:cBhvr>
                                        <p:cTn id="43" dur="500"/>
                                        <p:tgtEl>
                                          <p:spTgt spid="241845"/>
                                        </p:tgtEl>
                                      </p:cBhvr>
                                    </p:animEffect>
                                  </p:childTnLst>
                                </p:cTn>
                              </p:par>
                            </p:childTnLst>
                          </p:cTn>
                        </p:par>
                        <p:par>
                          <p:cTn id="44" fill="hold" nodeType="afterGroup">
                            <p:stCondLst>
                              <p:cond delay="500"/>
                            </p:stCondLst>
                            <p:childTnLst>
                              <p:par>
                                <p:cTn id="45" presetID="22" presetClass="entr" presetSubtype="2" fill="hold" nodeType="afterEffect">
                                  <p:stCondLst>
                                    <p:cond delay="0"/>
                                  </p:stCondLst>
                                  <p:childTnLst>
                                    <p:set>
                                      <p:cBhvr>
                                        <p:cTn id="46" dur="1" fill="hold">
                                          <p:stCondLst>
                                            <p:cond delay="0"/>
                                          </p:stCondLst>
                                        </p:cTn>
                                        <p:tgtEl>
                                          <p:spTgt spid="241846"/>
                                        </p:tgtEl>
                                        <p:attrNameLst>
                                          <p:attrName>style.visibility</p:attrName>
                                        </p:attrNameLst>
                                      </p:cBhvr>
                                      <p:to>
                                        <p:strVal val="visible"/>
                                      </p:to>
                                    </p:set>
                                    <p:animEffect transition="in" filter="wipe(right)">
                                      <p:cBhvr>
                                        <p:cTn id="47" dur="500"/>
                                        <p:tgtEl>
                                          <p:spTgt spid="241846"/>
                                        </p:tgtEl>
                                      </p:cBhvr>
                                    </p:animEffect>
                                  </p:childTnLst>
                                </p:cTn>
                              </p:par>
                              <p:par>
                                <p:cTn id="48" presetID="22" presetClass="entr" presetSubtype="2"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right)">
                                      <p:cBhvr>
                                        <p:cTn id="50" dur="500"/>
                                        <p:tgtEl>
                                          <p:spTgt spid="6"/>
                                        </p:tgtEl>
                                      </p:cBhvr>
                                    </p:animEffect>
                                  </p:childTnLst>
                                </p:cTn>
                              </p:par>
                            </p:childTnLst>
                          </p:cTn>
                        </p:par>
                        <p:par>
                          <p:cTn id="51" fill="hold" nodeType="afterGroup">
                            <p:stCondLst>
                              <p:cond delay="1000"/>
                            </p:stCondLst>
                            <p:childTnLst>
                              <p:par>
                                <p:cTn id="52" presetID="22" presetClass="entr" presetSubtype="4" fill="hold" nodeType="afterEffect">
                                  <p:stCondLst>
                                    <p:cond delay="0"/>
                                  </p:stCondLst>
                                  <p:childTnLst>
                                    <p:set>
                                      <p:cBhvr>
                                        <p:cTn id="53" dur="1" fill="hold">
                                          <p:stCondLst>
                                            <p:cond delay="0"/>
                                          </p:stCondLst>
                                        </p:cTn>
                                        <p:tgtEl>
                                          <p:spTgt spid="241847"/>
                                        </p:tgtEl>
                                        <p:attrNameLst>
                                          <p:attrName>style.visibility</p:attrName>
                                        </p:attrNameLst>
                                      </p:cBhvr>
                                      <p:to>
                                        <p:strVal val="visible"/>
                                      </p:to>
                                    </p:set>
                                    <p:animEffect transition="in" filter="wipe(down)">
                                      <p:cBhvr>
                                        <p:cTn id="54" dur="500"/>
                                        <p:tgtEl>
                                          <p:spTgt spid="24184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1" fill="hold" nodeType="clickEffect">
                                  <p:stCondLst>
                                    <p:cond delay="0"/>
                                  </p:stCondLst>
                                  <p:childTnLst>
                                    <p:set>
                                      <p:cBhvr>
                                        <p:cTn id="58" dur="1" fill="hold">
                                          <p:stCondLst>
                                            <p:cond delay="0"/>
                                          </p:stCondLst>
                                        </p:cTn>
                                        <p:tgtEl>
                                          <p:spTgt spid="241851"/>
                                        </p:tgtEl>
                                        <p:attrNameLst>
                                          <p:attrName>style.visibility</p:attrName>
                                        </p:attrNameLst>
                                      </p:cBhvr>
                                      <p:to>
                                        <p:strVal val="visible"/>
                                      </p:to>
                                    </p:set>
                                    <p:animEffect transition="in" filter="wipe(up)">
                                      <p:cBhvr>
                                        <p:cTn id="59" dur="500"/>
                                        <p:tgtEl>
                                          <p:spTgt spid="241851"/>
                                        </p:tgtEl>
                                      </p:cBhvr>
                                    </p:animEffect>
                                  </p:childTnLst>
                                </p:cTn>
                              </p:par>
                            </p:childTnLst>
                          </p:cTn>
                        </p:par>
                        <p:par>
                          <p:cTn id="60" fill="hold" nodeType="afterGroup">
                            <p:stCondLst>
                              <p:cond delay="500"/>
                            </p:stCondLst>
                            <p:childTnLst>
                              <p:par>
                                <p:cTn id="61" presetID="22" presetClass="entr" presetSubtype="8" fill="hold" nodeType="afterEffect">
                                  <p:stCondLst>
                                    <p:cond delay="0"/>
                                  </p:stCondLst>
                                  <p:childTnLst>
                                    <p:set>
                                      <p:cBhvr>
                                        <p:cTn id="62" dur="1" fill="hold">
                                          <p:stCondLst>
                                            <p:cond delay="0"/>
                                          </p:stCondLst>
                                        </p:cTn>
                                        <p:tgtEl>
                                          <p:spTgt spid="241853"/>
                                        </p:tgtEl>
                                        <p:attrNameLst>
                                          <p:attrName>style.visibility</p:attrName>
                                        </p:attrNameLst>
                                      </p:cBhvr>
                                      <p:to>
                                        <p:strVal val="visible"/>
                                      </p:to>
                                    </p:set>
                                    <p:animEffect transition="in" filter="wipe(left)">
                                      <p:cBhvr>
                                        <p:cTn id="63" dur="500"/>
                                        <p:tgtEl>
                                          <p:spTgt spid="241853"/>
                                        </p:tgtEl>
                                      </p:cBhvr>
                                    </p:animEffect>
                                  </p:childTnLst>
                                </p:cTn>
                              </p:par>
                              <p:par>
                                <p:cTn id="64" presetID="22" presetClass="entr" presetSubtype="8" fill="hold" nodeType="with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wipe(left)">
                                      <p:cBhvr>
                                        <p:cTn id="66" dur="500"/>
                                        <p:tgtEl>
                                          <p:spTgt spid="7"/>
                                        </p:tgtEl>
                                      </p:cBhvr>
                                    </p:animEffect>
                                  </p:childTnLst>
                                </p:cTn>
                              </p:par>
                            </p:childTnLst>
                          </p:cTn>
                        </p:par>
                        <p:par>
                          <p:cTn id="67" fill="hold" nodeType="afterGroup">
                            <p:stCondLst>
                              <p:cond delay="1000"/>
                            </p:stCondLst>
                            <p:childTnLst>
                              <p:par>
                                <p:cTn id="68" presetID="22" presetClass="entr" presetSubtype="4" fill="hold" nodeType="afterEffect">
                                  <p:stCondLst>
                                    <p:cond delay="0"/>
                                  </p:stCondLst>
                                  <p:childTnLst>
                                    <p:set>
                                      <p:cBhvr>
                                        <p:cTn id="69" dur="1" fill="hold">
                                          <p:stCondLst>
                                            <p:cond delay="0"/>
                                          </p:stCondLst>
                                        </p:cTn>
                                        <p:tgtEl>
                                          <p:spTgt spid="241849"/>
                                        </p:tgtEl>
                                        <p:attrNameLst>
                                          <p:attrName>style.visibility</p:attrName>
                                        </p:attrNameLst>
                                      </p:cBhvr>
                                      <p:to>
                                        <p:strVal val="visible"/>
                                      </p:to>
                                    </p:set>
                                    <p:animEffect transition="in" filter="wipe(down)">
                                      <p:cBhvr>
                                        <p:cTn id="70" dur="500"/>
                                        <p:tgtEl>
                                          <p:spTgt spid="241849"/>
                                        </p:tgtEl>
                                      </p:cBhvr>
                                    </p:animEffect>
                                  </p:childTnLst>
                                </p:cTn>
                              </p:par>
                            </p:childTnLst>
                          </p:cTn>
                        </p:par>
                        <p:par>
                          <p:cTn id="71" fill="hold" nodeType="afterGroup">
                            <p:stCondLst>
                              <p:cond delay="1500"/>
                            </p:stCondLst>
                            <p:childTnLst>
                              <p:par>
                                <p:cTn id="72" presetID="22" presetClass="entr" presetSubtype="1" fill="hold" nodeType="afterEffect">
                                  <p:stCondLst>
                                    <p:cond delay="0"/>
                                  </p:stCondLst>
                                  <p:childTnLst>
                                    <p:set>
                                      <p:cBhvr>
                                        <p:cTn id="73" dur="1" fill="hold">
                                          <p:stCondLst>
                                            <p:cond delay="0"/>
                                          </p:stCondLst>
                                        </p:cTn>
                                        <p:tgtEl>
                                          <p:spTgt spid="241848"/>
                                        </p:tgtEl>
                                        <p:attrNameLst>
                                          <p:attrName>style.visibility</p:attrName>
                                        </p:attrNameLst>
                                      </p:cBhvr>
                                      <p:to>
                                        <p:strVal val="visible"/>
                                      </p:to>
                                    </p:set>
                                    <p:animEffect transition="in" filter="wipe(up)">
                                      <p:cBhvr>
                                        <p:cTn id="74" dur="500"/>
                                        <p:tgtEl>
                                          <p:spTgt spid="241848"/>
                                        </p:tgtEl>
                                      </p:cBhvr>
                                    </p:animEffect>
                                  </p:childTnLst>
                                </p:cTn>
                              </p:par>
                            </p:childTnLst>
                          </p:cTn>
                        </p:par>
                        <p:par>
                          <p:cTn id="75" fill="hold" nodeType="afterGroup">
                            <p:stCondLst>
                              <p:cond delay="2000"/>
                            </p:stCondLst>
                            <p:childTnLst>
                              <p:par>
                                <p:cTn id="76" presetID="22" presetClass="entr" presetSubtype="2" fill="hold" nodeType="afterEffect">
                                  <p:stCondLst>
                                    <p:cond delay="0"/>
                                  </p:stCondLst>
                                  <p:childTnLst>
                                    <p:set>
                                      <p:cBhvr>
                                        <p:cTn id="77" dur="1" fill="hold">
                                          <p:stCondLst>
                                            <p:cond delay="0"/>
                                          </p:stCondLst>
                                        </p:cTn>
                                        <p:tgtEl>
                                          <p:spTgt spid="241852"/>
                                        </p:tgtEl>
                                        <p:attrNameLst>
                                          <p:attrName>style.visibility</p:attrName>
                                        </p:attrNameLst>
                                      </p:cBhvr>
                                      <p:to>
                                        <p:strVal val="visible"/>
                                      </p:to>
                                    </p:set>
                                    <p:animEffect transition="in" filter="wipe(right)">
                                      <p:cBhvr>
                                        <p:cTn id="78" dur="500"/>
                                        <p:tgtEl>
                                          <p:spTgt spid="241852"/>
                                        </p:tgtEl>
                                      </p:cBhvr>
                                    </p:animEffect>
                                  </p:childTnLst>
                                </p:cTn>
                              </p:par>
                              <p:par>
                                <p:cTn id="79" presetID="22" presetClass="entr" presetSubtype="2" fill="hold"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wipe(right)">
                                      <p:cBhvr>
                                        <p:cTn id="81" dur="500"/>
                                        <p:tgtEl>
                                          <p:spTgt spid="8"/>
                                        </p:tgtEl>
                                      </p:cBhvr>
                                    </p:animEffect>
                                  </p:childTnLst>
                                </p:cTn>
                              </p:par>
                            </p:childTnLst>
                          </p:cTn>
                        </p:par>
                        <p:par>
                          <p:cTn id="82" fill="hold" nodeType="afterGroup">
                            <p:stCondLst>
                              <p:cond delay="2500"/>
                            </p:stCondLst>
                            <p:childTnLst>
                              <p:par>
                                <p:cTn id="83" presetID="22" presetClass="entr" presetSubtype="4" fill="hold" nodeType="afterEffect">
                                  <p:stCondLst>
                                    <p:cond delay="0"/>
                                  </p:stCondLst>
                                  <p:childTnLst>
                                    <p:set>
                                      <p:cBhvr>
                                        <p:cTn id="84" dur="1" fill="hold">
                                          <p:stCondLst>
                                            <p:cond delay="0"/>
                                          </p:stCondLst>
                                        </p:cTn>
                                        <p:tgtEl>
                                          <p:spTgt spid="241850"/>
                                        </p:tgtEl>
                                        <p:attrNameLst>
                                          <p:attrName>style.visibility</p:attrName>
                                        </p:attrNameLst>
                                      </p:cBhvr>
                                      <p:to>
                                        <p:strVal val="visible"/>
                                      </p:to>
                                    </p:set>
                                    <p:animEffect transition="in" filter="wipe(down)">
                                      <p:cBhvr>
                                        <p:cTn id="85" dur="500"/>
                                        <p:tgtEl>
                                          <p:spTgt spid="241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708" grpId="0" build="p"/>
      <p:bldP spid="24183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TCP服务器使用的套接字</a:t>
            </a:r>
            <a:endParaRPr lang="zh-CN" altLang="en-US" dirty="0"/>
          </a:p>
        </p:txBody>
      </p:sp>
      <p:sp>
        <p:nvSpPr>
          <p:cNvPr id="3" name="内容占位符 2"/>
          <p:cNvSpPr>
            <a:spLocks noGrp="1"/>
          </p:cNvSpPr>
          <p:nvPr>
            <p:ph idx="1"/>
          </p:nvPr>
        </p:nvSpPr>
        <p:spPr>
          <a:xfrm>
            <a:off x="620486" y="1427018"/>
            <a:ext cx="10972800" cy="5056908"/>
          </a:xfrm>
        </p:spPr>
        <p:txBody>
          <a:bodyPr>
            <a:normAutofit/>
          </a:bodyPr>
          <a:lstStyle/>
          <a:p>
            <a:pPr>
              <a:lnSpc>
                <a:spcPct val="120000"/>
              </a:lnSpc>
            </a:pPr>
            <a:r>
              <a:rPr lang="zh-CN" altLang="en-US" sz="2200" dirty="0">
                <a:latin typeface="微软雅黑" panose="020B0503020204020204" pitchFamily="34" charset="-122"/>
                <a:ea typeface="微软雅黑" panose="020B0503020204020204" pitchFamily="34" charset="-122"/>
              </a:rPr>
              <a:t>一个</a:t>
            </a:r>
            <a:r>
              <a:rPr lang="en-US" altLang="zh-CN" sz="2200" dirty="0">
                <a:latin typeface="微软雅黑" panose="020B0503020204020204" pitchFamily="34" charset="-122"/>
                <a:ea typeface="微软雅黑" panose="020B0503020204020204" pitchFamily="34" charset="-122"/>
              </a:rPr>
              <a:t>TCP服务器为了同时服务很多个客户，使用两种套接字</a:t>
            </a:r>
          </a:p>
          <a:p>
            <a:pPr>
              <a:lnSpc>
                <a:spcPct val="120000"/>
              </a:lnSpc>
            </a:pPr>
            <a:r>
              <a:rPr lang="zh-CN" altLang="en-US" sz="2200" dirty="0">
                <a:latin typeface="微软雅黑" panose="020B0503020204020204" pitchFamily="34" charset="-122"/>
                <a:ea typeface="微软雅黑" panose="020B0503020204020204" pitchFamily="34" charset="-122"/>
              </a:rPr>
              <a:t>监听套接字：</a:t>
            </a:r>
            <a:endParaRPr lang="en-US" altLang="zh-CN" sz="2200" dirty="0">
              <a:latin typeface="微软雅黑" panose="020B0503020204020204" pitchFamily="34" charset="-122"/>
              <a:ea typeface="微软雅黑" panose="020B0503020204020204" pitchFamily="34" charset="-122"/>
            </a:endParaRPr>
          </a:p>
          <a:p>
            <a:pPr lvl="1">
              <a:lnSpc>
                <a:spcPct val="120000"/>
              </a:lnSpc>
            </a:pPr>
            <a:r>
              <a:rPr lang="zh-CN" altLang="en-US" sz="2000" dirty="0">
                <a:latin typeface="微软雅黑" panose="020B0503020204020204" pitchFamily="34" charset="-122"/>
                <a:ea typeface="微软雅黑" panose="020B0503020204020204" pitchFamily="34" charset="-122"/>
              </a:rPr>
              <a:t>服务器平时在监听套接字上等待客户的连接请求，该套接字具有众所周知的端口号</a:t>
            </a:r>
            <a:endParaRPr lang="en-US" altLang="zh-CN" sz="2000" dirty="0">
              <a:solidFill>
                <a:srgbClr val="C00000"/>
              </a:solidFill>
              <a:latin typeface="微软雅黑" panose="020B0503020204020204" pitchFamily="34" charset="-122"/>
              <a:ea typeface="微软雅黑" panose="020B0503020204020204" pitchFamily="34" charset="-122"/>
            </a:endParaRPr>
          </a:p>
          <a:p>
            <a:pPr>
              <a:lnSpc>
                <a:spcPct val="120000"/>
              </a:lnSpc>
            </a:pPr>
            <a:r>
              <a:rPr lang="zh-CN" altLang="en-US" sz="2200" dirty="0">
                <a:latin typeface="微软雅黑" panose="020B0503020204020204" pitchFamily="34" charset="-122"/>
                <a:ea typeface="微软雅黑" panose="020B0503020204020204" pitchFamily="34" charset="-122"/>
              </a:rPr>
              <a:t>连接套接字：</a:t>
            </a:r>
            <a:endParaRPr lang="en-US" altLang="zh-CN" sz="2200" dirty="0">
              <a:latin typeface="微软雅黑" panose="020B0503020204020204" pitchFamily="34" charset="-122"/>
              <a:ea typeface="微软雅黑" panose="020B0503020204020204" pitchFamily="34" charset="-122"/>
            </a:endParaRPr>
          </a:p>
          <a:p>
            <a:pPr lvl="1">
              <a:lnSpc>
                <a:spcPct val="120000"/>
              </a:lnSpc>
            </a:pPr>
            <a:r>
              <a:rPr lang="zh-CN" altLang="en-US" sz="2000" dirty="0">
                <a:latin typeface="微软雅黑" panose="020B0503020204020204" pitchFamily="34" charset="-122"/>
                <a:ea typeface="微软雅黑" panose="020B0503020204020204" pitchFamily="34" charset="-122"/>
              </a:rPr>
              <a:t>服务器在收到客户的连接请求后，创建一个连接套接字，使用临时分配的端口号</a:t>
            </a:r>
            <a:endParaRPr lang="en-US" altLang="zh-CN" sz="2000" dirty="0">
              <a:latin typeface="微软雅黑" panose="020B0503020204020204" pitchFamily="34" charset="-122"/>
              <a:ea typeface="微软雅黑" panose="020B0503020204020204" pitchFamily="34" charset="-122"/>
            </a:endParaRPr>
          </a:p>
          <a:p>
            <a:pPr lvl="1">
              <a:lnSpc>
                <a:spcPct val="120000"/>
              </a:lnSpc>
            </a:pPr>
            <a:r>
              <a:rPr lang="zh-CN" altLang="en-US" sz="2000" dirty="0">
                <a:latin typeface="微软雅黑" panose="020B0503020204020204" pitchFamily="34" charset="-122"/>
                <a:ea typeface="微软雅黑" panose="020B0503020204020204" pitchFamily="34" charset="-122"/>
              </a:rPr>
              <a:t>服务器同时创建一个新的进程，在该连接套接字上服务该客户</a:t>
            </a:r>
            <a:endParaRPr lang="en-US" altLang="zh-CN" sz="2000" dirty="0">
              <a:latin typeface="微软雅黑" panose="020B0503020204020204" pitchFamily="34" charset="-122"/>
              <a:ea typeface="微软雅黑" panose="020B0503020204020204" pitchFamily="34" charset="-122"/>
            </a:endParaRPr>
          </a:p>
          <a:p>
            <a:pPr lvl="1">
              <a:lnSpc>
                <a:spcPct val="120000"/>
              </a:lnSpc>
            </a:pPr>
            <a:r>
              <a:rPr lang="zh-CN" altLang="en-US" sz="2000" b="1" dirty="0">
                <a:solidFill>
                  <a:srgbClr val="C00000"/>
                </a:solidFill>
                <a:latin typeface="微软雅黑" panose="020B0503020204020204" pitchFamily="34" charset="-122"/>
                <a:ea typeface="微软雅黑" panose="020B0503020204020204" pitchFamily="34" charset="-122"/>
              </a:rPr>
              <a:t>每个连接套接字只与一个客户通信</a:t>
            </a:r>
            <a:r>
              <a:rPr lang="zh-CN" altLang="en-US" sz="2000" dirty="0">
                <a:solidFill>
                  <a:srgbClr val="C0000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即只接收具有以下四元组的报文段：</a:t>
            </a:r>
            <a:endParaRPr lang="en-US" altLang="zh-CN" sz="2000" dirty="0">
              <a:latin typeface="微软雅黑" panose="020B0503020204020204" pitchFamily="34" charset="-122"/>
              <a:ea typeface="微软雅黑" panose="020B0503020204020204" pitchFamily="34" charset="-122"/>
            </a:endParaRPr>
          </a:p>
          <a:p>
            <a:pPr lvl="2">
              <a:lnSpc>
                <a:spcPct val="120000"/>
              </a:lnSpc>
            </a:pPr>
            <a:r>
              <a:rPr lang="zh-CN" altLang="en-US" dirty="0">
                <a:latin typeface="微软雅黑" panose="020B0503020204020204" pitchFamily="34" charset="-122"/>
                <a:ea typeface="微软雅黑" panose="020B0503020204020204" pitchFamily="34" charset="-122"/>
              </a:rPr>
              <a:t>源</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地址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客户</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地址，源端口号 </a:t>
            </a:r>
            <a:r>
              <a:rPr lang="en-US" altLang="zh-CN" dirty="0">
                <a:latin typeface="微软雅黑" panose="020B0503020204020204" pitchFamily="34" charset="-122"/>
                <a:ea typeface="微软雅黑" panose="020B0503020204020204" pitchFamily="34" charset="-122"/>
              </a:rPr>
              <a:t>= 客户套接字端口号</a:t>
            </a:r>
          </a:p>
          <a:p>
            <a:pPr lvl="2">
              <a:lnSpc>
                <a:spcPct val="120000"/>
              </a:lnSpc>
            </a:pPr>
            <a:r>
              <a:rPr lang="zh-CN" altLang="en-US" dirty="0">
                <a:latin typeface="微软雅黑" panose="020B0503020204020204" pitchFamily="34" charset="-122"/>
                <a:ea typeface="微软雅黑" panose="020B0503020204020204" pitchFamily="34" charset="-122"/>
              </a:rPr>
              <a:t>目的</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地址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服务器</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地址，目的端口号 </a:t>
            </a:r>
            <a:r>
              <a:rPr lang="en-US" altLang="zh-CN" dirty="0">
                <a:latin typeface="微软雅黑" panose="020B0503020204020204" pitchFamily="34" charset="-122"/>
                <a:ea typeface="微软雅黑" panose="020B0503020204020204" pitchFamily="34" charset="-122"/>
              </a:rPr>
              <a:t>= </a:t>
            </a:r>
            <a:r>
              <a:rPr lang="en-US" altLang="zh-CN" dirty="0">
                <a:solidFill>
                  <a:srgbClr val="C00000"/>
                </a:solidFill>
                <a:latin typeface="微软雅黑" panose="020B0503020204020204" pitchFamily="34" charset="-122"/>
                <a:ea typeface="微软雅黑" panose="020B0503020204020204" pitchFamily="34" charset="-122"/>
              </a:rPr>
              <a:t>服务器监听套接字的端口号</a:t>
            </a:r>
          </a:p>
          <a:p>
            <a:pPr>
              <a:lnSpc>
                <a:spcPct val="120000"/>
              </a:lnSpc>
            </a:pPr>
            <a:r>
              <a:rPr lang="zh-CN" altLang="en-US" sz="2200" b="1" dirty="0">
                <a:solidFill>
                  <a:srgbClr val="C00000"/>
                </a:solidFill>
                <a:latin typeface="微软雅黑" panose="020B0503020204020204" pitchFamily="34" charset="-122"/>
                <a:ea typeface="微软雅黑" panose="020B0503020204020204" pitchFamily="34" charset="-122"/>
              </a:rPr>
              <a:t>连接套接字需要使用</a:t>
            </a:r>
            <a:r>
              <a:rPr lang="en-US" altLang="zh-CN" sz="2200" b="1" dirty="0">
                <a:solidFill>
                  <a:srgbClr val="C00000"/>
                </a:solidFill>
                <a:latin typeface="微软雅黑" panose="020B0503020204020204" pitchFamily="34" charset="-122"/>
                <a:ea typeface="微软雅黑" panose="020B0503020204020204" pitchFamily="34" charset="-122"/>
              </a:rPr>
              <a:t>&lt;</a:t>
            </a:r>
            <a:r>
              <a:rPr lang="zh-CN" altLang="en-US" sz="2200" b="1" dirty="0">
                <a:solidFill>
                  <a:srgbClr val="C00000"/>
                </a:solidFill>
                <a:latin typeface="微软雅黑" panose="020B0503020204020204" pitchFamily="34" charset="-122"/>
                <a:ea typeface="微软雅黑" panose="020B0503020204020204" pitchFamily="34" charset="-122"/>
              </a:rPr>
              <a:t>源</a:t>
            </a:r>
            <a:r>
              <a:rPr lang="en-US" altLang="zh-CN" sz="2200" b="1" dirty="0">
                <a:solidFill>
                  <a:srgbClr val="C00000"/>
                </a:solidFill>
                <a:latin typeface="微软雅黑" panose="020B0503020204020204" pitchFamily="34" charset="-122"/>
                <a:ea typeface="微软雅黑" panose="020B0503020204020204" pitchFamily="34" charset="-122"/>
              </a:rPr>
              <a:t>IP地址，目的IP地址，源端口号，目的端口号&gt;</a:t>
            </a:r>
            <a:r>
              <a:rPr lang="zh-CN" altLang="en-US" sz="2200" b="1" dirty="0">
                <a:solidFill>
                  <a:srgbClr val="C00000"/>
                </a:solidFill>
                <a:latin typeface="微软雅黑" panose="020B0503020204020204" pitchFamily="34" charset="-122"/>
                <a:ea typeface="微软雅黑" panose="020B0503020204020204" pitchFamily="34" charset="-122"/>
              </a:rPr>
              <a:t>四元组进行标识</a:t>
            </a:r>
            <a:r>
              <a:rPr lang="zh-CN" altLang="en-US" sz="2200" dirty="0">
                <a:latin typeface="微软雅黑" panose="020B0503020204020204" pitchFamily="34" charset="-122"/>
                <a:ea typeface="微软雅黑" panose="020B0503020204020204" pitchFamily="34" charset="-122"/>
              </a:rPr>
              <a:t>，服务器使用该四元组将</a:t>
            </a:r>
            <a:r>
              <a:rPr lang="en-US" altLang="zh-CN" sz="2200" dirty="0">
                <a:latin typeface="微软雅黑" panose="020B0503020204020204" pitchFamily="34" charset="-122"/>
                <a:ea typeface="微软雅黑" panose="020B0503020204020204" pitchFamily="34" charset="-122"/>
              </a:rPr>
              <a:t>TCP</a:t>
            </a:r>
            <a:r>
              <a:rPr lang="zh-CN" altLang="en-US" sz="2200" dirty="0">
                <a:latin typeface="微软雅黑" panose="020B0503020204020204" pitchFamily="34" charset="-122"/>
                <a:ea typeface="微软雅黑" panose="020B0503020204020204" pitchFamily="34" charset="-122"/>
              </a:rPr>
              <a:t>报文段交付到正确的连接套接字</a:t>
            </a:r>
            <a:endParaRPr lang="en-US" altLang="zh-CN" sz="2200" dirty="0">
              <a:latin typeface="微软雅黑" panose="020B0503020204020204" pitchFamily="34" charset="-122"/>
              <a:ea typeface="微软雅黑" panose="020B0503020204020204" pitchFamily="34" charset="-122"/>
            </a:endParaRPr>
          </a:p>
          <a:p>
            <a:pPr>
              <a:lnSpc>
                <a:spcPct val="120000"/>
              </a:lnSpc>
            </a:pPr>
            <a:endParaRPr lang="en-US" altLang="zh-CN" sz="2200" dirty="0">
              <a:solidFill>
                <a:srgbClr val="C00000"/>
              </a:solidFill>
              <a:latin typeface="微软雅黑" panose="020B0503020204020204" pitchFamily="34" charset="-122"/>
              <a:ea typeface="微软雅黑" panose="020B0503020204020204" pitchFamily="34" charset="-122"/>
            </a:endParaRPr>
          </a:p>
          <a:p>
            <a:pPr>
              <a:lnSpc>
                <a:spcPct val="130000"/>
              </a:lnSpc>
            </a:pPr>
            <a:endParaRPr lang="en-US" altLang="zh-CN" sz="30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47</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6.3  </a:t>
            </a:r>
            <a:r>
              <a:rPr kumimoji="1" lang="zh-CN" altLang="en-US" dirty="0"/>
              <a:t>传输层复用和分用</a:t>
            </a:r>
          </a:p>
        </p:txBody>
      </p:sp>
    </p:spTree>
    <p:extLst>
      <p:ext uri="{BB962C8B-B14F-4D97-AF65-F5344CB8AC3E}">
        <p14:creationId xmlns:p14="http://schemas.microsoft.com/office/powerpoint/2010/main" val="1239303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3"/>
          <p:cNvSpPr>
            <a:spLocks noGrp="1" noChangeArrowheads="1"/>
          </p:cNvSpPr>
          <p:nvPr>
            <p:ph type="title"/>
          </p:nvPr>
        </p:nvSpPr>
        <p:spPr>
          <a:xfrm>
            <a:off x="1295401" y="307101"/>
            <a:ext cx="8085138" cy="927978"/>
          </a:xfrm>
        </p:spPr>
        <p:txBody>
          <a:bodyPr/>
          <a:lstStyle/>
          <a:p>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分用</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举例</a:t>
            </a:r>
          </a:p>
        </p:txBody>
      </p:sp>
      <p:sp>
        <p:nvSpPr>
          <p:cNvPr id="23557" name="Freeform 4"/>
          <p:cNvSpPr>
            <a:spLocks/>
          </p:cNvSpPr>
          <p:nvPr/>
        </p:nvSpPr>
        <p:spPr bwMode="auto">
          <a:xfrm>
            <a:off x="4354513" y="1952626"/>
            <a:ext cx="552450" cy="2082800"/>
          </a:xfrm>
          <a:custGeom>
            <a:avLst/>
            <a:gdLst>
              <a:gd name="T0" fmla="*/ 0 w 348"/>
              <a:gd name="T1" fmla="*/ 2147483646 h 1312"/>
              <a:gd name="T2" fmla="*/ 2147483646 w 348"/>
              <a:gd name="T3" fmla="*/ 0 h 1312"/>
              <a:gd name="T4" fmla="*/ 2147483646 w 348"/>
              <a:gd name="T5" fmla="*/ 2147483646 h 1312"/>
              <a:gd name="T6" fmla="*/ 2147483646 w 348"/>
              <a:gd name="T7" fmla="*/ 2147483646 h 1312"/>
              <a:gd name="T8" fmla="*/ 0 w 348"/>
              <a:gd name="T9" fmla="*/ 2147483646 h 1312"/>
              <a:gd name="T10" fmla="*/ 0 60000 65536"/>
              <a:gd name="T11" fmla="*/ 0 60000 65536"/>
              <a:gd name="T12" fmla="*/ 0 60000 65536"/>
              <a:gd name="T13" fmla="*/ 0 60000 65536"/>
              <a:gd name="T14" fmla="*/ 0 60000 65536"/>
              <a:gd name="T15" fmla="*/ 0 w 348"/>
              <a:gd name="T16" fmla="*/ 0 h 1312"/>
              <a:gd name="T17" fmla="*/ 348 w 348"/>
              <a:gd name="T18" fmla="*/ 1312 h 1312"/>
            </a:gdLst>
            <a:ahLst/>
            <a:cxnLst>
              <a:cxn ang="T10">
                <a:pos x="T0" y="T1"/>
              </a:cxn>
              <a:cxn ang="T11">
                <a:pos x="T2" y="T3"/>
              </a:cxn>
              <a:cxn ang="T12">
                <a:pos x="T4" y="T5"/>
              </a:cxn>
              <a:cxn ang="T13">
                <a:pos x="T6" y="T7"/>
              </a:cxn>
              <a:cxn ang="T14">
                <a:pos x="T8" y="T9"/>
              </a:cxn>
            </a:cxnLst>
            <a:rect l="T15" t="T16" r="T17" b="T18"/>
            <a:pathLst>
              <a:path w="348" h="1312">
                <a:moveTo>
                  <a:pt x="0" y="1306"/>
                </a:moveTo>
                <a:lnTo>
                  <a:pt x="348" y="0"/>
                </a:lnTo>
                <a:lnTo>
                  <a:pt x="342" y="1258"/>
                </a:lnTo>
                <a:lnTo>
                  <a:pt x="180" y="1312"/>
                </a:lnTo>
                <a:lnTo>
                  <a:pt x="0" y="1306"/>
                </a:lnTo>
                <a:close/>
              </a:path>
            </a:pathLst>
          </a:custGeom>
          <a:gradFill rotWithShape="1">
            <a:gsLst>
              <a:gs pos="0">
                <a:schemeClr val="bg1"/>
              </a:gs>
              <a:gs pos="100000">
                <a:schemeClr val="folHlink"/>
              </a:gs>
            </a:gsLst>
            <a:lin ang="0" scaled="1"/>
          </a:gradFill>
          <a:ln w="9525">
            <a:solidFill>
              <a:srgbClr val="DDDDDD"/>
            </a:solidFill>
            <a:round/>
            <a:headEnd/>
            <a:tailEnd/>
          </a:ln>
        </p:spPr>
        <p:txBody>
          <a:bodyPr/>
          <a:lstStyle/>
          <a:p>
            <a:endParaRPr lang="zh-CN" altLang="en-US"/>
          </a:p>
        </p:txBody>
      </p:sp>
      <p:sp>
        <p:nvSpPr>
          <p:cNvPr id="23558" name="Freeform 5"/>
          <p:cNvSpPr>
            <a:spLocks/>
          </p:cNvSpPr>
          <p:nvPr/>
        </p:nvSpPr>
        <p:spPr bwMode="auto">
          <a:xfrm>
            <a:off x="1962151" y="2132014"/>
            <a:ext cx="460375" cy="2193925"/>
          </a:xfrm>
          <a:custGeom>
            <a:avLst/>
            <a:gdLst>
              <a:gd name="T0" fmla="*/ 2147483646 w 290"/>
              <a:gd name="T1" fmla="*/ 2147483646 h 1382"/>
              <a:gd name="T2" fmla="*/ 0 w 290"/>
              <a:gd name="T3" fmla="*/ 2147483646 h 1382"/>
              <a:gd name="T4" fmla="*/ 2147483646 w 290"/>
              <a:gd name="T5" fmla="*/ 0 h 1382"/>
              <a:gd name="T6" fmla="*/ 2147483646 w 290"/>
              <a:gd name="T7" fmla="*/ 2147483646 h 1382"/>
              <a:gd name="T8" fmla="*/ 2147483646 w 290"/>
              <a:gd name="T9" fmla="*/ 2147483646 h 1382"/>
              <a:gd name="T10" fmla="*/ 2147483646 w 290"/>
              <a:gd name="T11" fmla="*/ 2147483646 h 1382"/>
              <a:gd name="T12" fmla="*/ 0 60000 65536"/>
              <a:gd name="T13" fmla="*/ 0 60000 65536"/>
              <a:gd name="T14" fmla="*/ 0 60000 65536"/>
              <a:gd name="T15" fmla="*/ 0 60000 65536"/>
              <a:gd name="T16" fmla="*/ 0 60000 65536"/>
              <a:gd name="T17" fmla="*/ 0 60000 65536"/>
              <a:gd name="T18" fmla="*/ 0 w 290"/>
              <a:gd name="T19" fmla="*/ 0 h 1382"/>
              <a:gd name="T20" fmla="*/ 290 w 290"/>
              <a:gd name="T21" fmla="*/ 1382 h 1382"/>
            </a:gdLst>
            <a:ahLst/>
            <a:cxnLst>
              <a:cxn ang="T12">
                <a:pos x="T0" y="T1"/>
              </a:cxn>
              <a:cxn ang="T13">
                <a:pos x="T2" y="T3"/>
              </a:cxn>
              <a:cxn ang="T14">
                <a:pos x="T4" y="T5"/>
              </a:cxn>
              <a:cxn ang="T15">
                <a:pos x="T6" y="T7"/>
              </a:cxn>
              <a:cxn ang="T16">
                <a:pos x="T8" y="T9"/>
              </a:cxn>
              <a:cxn ang="T17">
                <a:pos x="T10" y="T11"/>
              </a:cxn>
            </a:cxnLst>
            <a:rect l="T18" t="T19" r="T20" b="T21"/>
            <a:pathLst>
              <a:path w="290" h="1382">
                <a:moveTo>
                  <a:pt x="15" y="1382"/>
                </a:moveTo>
                <a:lnTo>
                  <a:pt x="0" y="1360"/>
                </a:lnTo>
                <a:lnTo>
                  <a:pt x="290" y="0"/>
                </a:lnTo>
                <a:lnTo>
                  <a:pt x="284" y="1258"/>
                </a:lnTo>
                <a:lnTo>
                  <a:pt x="182" y="1382"/>
                </a:lnTo>
                <a:lnTo>
                  <a:pt x="15" y="1382"/>
                </a:lnTo>
                <a:close/>
              </a:path>
            </a:pathLst>
          </a:custGeom>
          <a:gradFill rotWithShape="1">
            <a:gsLst>
              <a:gs pos="0">
                <a:schemeClr val="bg1"/>
              </a:gs>
              <a:gs pos="100000">
                <a:schemeClr val="folHlink"/>
              </a:gs>
            </a:gsLst>
            <a:lin ang="0" scaled="1"/>
          </a:gradFill>
          <a:ln w="9525">
            <a:solidFill>
              <a:srgbClr val="DDDDDD"/>
            </a:solidFill>
            <a:round/>
            <a:headEnd/>
            <a:tailEnd/>
          </a:ln>
        </p:spPr>
        <p:txBody>
          <a:bodyPr/>
          <a:lstStyle/>
          <a:p>
            <a:endParaRPr lang="zh-CN" altLang="en-US"/>
          </a:p>
        </p:txBody>
      </p:sp>
      <p:sp>
        <p:nvSpPr>
          <p:cNvPr id="23559" name="Rectangle 23"/>
          <p:cNvSpPr>
            <a:spLocks noChangeArrowheads="1"/>
          </p:cNvSpPr>
          <p:nvPr/>
        </p:nvSpPr>
        <p:spPr bwMode="auto">
          <a:xfrm>
            <a:off x="2457450" y="2109788"/>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23560" name="Rectangle 24"/>
          <p:cNvSpPr>
            <a:spLocks noChangeArrowheads="1"/>
          </p:cNvSpPr>
          <p:nvPr/>
        </p:nvSpPr>
        <p:spPr bwMode="auto">
          <a:xfrm>
            <a:off x="2419351" y="2163764"/>
            <a:ext cx="1273175" cy="1979613"/>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23561" name="Line 25"/>
          <p:cNvSpPr>
            <a:spLocks noChangeShapeType="1"/>
          </p:cNvSpPr>
          <p:nvPr/>
        </p:nvSpPr>
        <p:spPr bwMode="auto">
          <a:xfrm>
            <a:off x="2428875" y="2924177"/>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2" name="Text Box 26"/>
          <p:cNvSpPr txBox="1">
            <a:spLocks noChangeArrowheads="1"/>
          </p:cNvSpPr>
          <p:nvPr/>
        </p:nvSpPr>
        <p:spPr bwMode="auto">
          <a:xfrm>
            <a:off x="2386014" y="2906714"/>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transport</a:t>
            </a:r>
          </a:p>
        </p:txBody>
      </p:sp>
      <p:sp>
        <p:nvSpPr>
          <p:cNvPr id="23563" name="Line 27"/>
          <p:cNvSpPr>
            <a:spLocks noChangeShapeType="1"/>
          </p:cNvSpPr>
          <p:nvPr/>
        </p:nvSpPr>
        <p:spPr bwMode="auto">
          <a:xfrm>
            <a:off x="2436813" y="3244852"/>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4" name="Line 28"/>
          <p:cNvSpPr>
            <a:spLocks noChangeShapeType="1"/>
          </p:cNvSpPr>
          <p:nvPr/>
        </p:nvSpPr>
        <p:spPr bwMode="auto">
          <a:xfrm>
            <a:off x="2422525" y="35544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5" name="Line 29"/>
          <p:cNvSpPr>
            <a:spLocks noChangeShapeType="1"/>
          </p:cNvSpPr>
          <p:nvPr/>
        </p:nvSpPr>
        <p:spPr bwMode="auto">
          <a:xfrm>
            <a:off x="2422525" y="384016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6" name="Text Box 26"/>
          <p:cNvSpPr txBox="1">
            <a:spLocks noChangeArrowheads="1"/>
          </p:cNvSpPr>
          <p:nvPr/>
        </p:nvSpPr>
        <p:spPr bwMode="auto">
          <a:xfrm>
            <a:off x="2420939" y="2154239"/>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application</a:t>
            </a:r>
          </a:p>
        </p:txBody>
      </p:sp>
      <p:sp>
        <p:nvSpPr>
          <p:cNvPr id="23567" name="Text Box 26"/>
          <p:cNvSpPr txBox="1">
            <a:spLocks noChangeArrowheads="1"/>
          </p:cNvSpPr>
          <p:nvPr/>
        </p:nvSpPr>
        <p:spPr bwMode="auto">
          <a:xfrm>
            <a:off x="2376489" y="3811589"/>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physical</a:t>
            </a:r>
          </a:p>
        </p:txBody>
      </p:sp>
      <p:sp>
        <p:nvSpPr>
          <p:cNvPr id="23568" name="Text Box 26"/>
          <p:cNvSpPr txBox="1">
            <a:spLocks noChangeArrowheads="1"/>
          </p:cNvSpPr>
          <p:nvPr/>
        </p:nvSpPr>
        <p:spPr bwMode="auto">
          <a:xfrm>
            <a:off x="2395539" y="3525839"/>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link</a:t>
            </a:r>
          </a:p>
        </p:txBody>
      </p:sp>
      <p:sp>
        <p:nvSpPr>
          <p:cNvPr id="23569" name="Text Box 26"/>
          <p:cNvSpPr txBox="1">
            <a:spLocks noChangeArrowheads="1"/>
          </p:cNvSpPr>
          <p:nvPr/>
        </p:nvSpPr>
        <p:spPr bwMode="auto">
          <a:xfrm>
            <a:off x="2386014" y="3230564"/>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network</a:t>
            </a:r>
          </a:p>
        </p:txBody>
      </p:sp>
      <p:sp>
        <p:nvSpPr>
          <p:cNvPr id="23570" name="Oval 18"/>
          <p:cNvSpPr>
            <a:spLocks noChangeArrowheads="1"/>
          </p:cNvSpPr>
          <p:nvPr/>
        </p:nvSpPr>
        <p:spPr bwMode="auto">
          <a:xfrm>
            <a:off x="2755900" y="2439988"/>
            <a:ext cx="598488" cy="304800"/>
          </a:xfrm>
          <a:prstGeom prst="ellipse">
            <a:avLst/>
          </a:prstGeom>
          <a:solidFill>
            <a:srgbClr val="CCFFFF"/>
          </a:soli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latin typeface="Arial" panose="020B0604020202020204" pitchFamily="34" charset="0"/>
                <a:ea typeface="MS PGothic" panose="020B0600070205080204" pitchFamily="34" charset="-128"/>
              </a:rPr>
              <a:t>P3</a:t>
            </a:r>
          </a:p>
        </p:txBody>
      </p:sp>
      <p:grpSp>
        <p:nvGrpSpPr>
          <p:cNvPr id="23571" name="Group 19"/>
          <p:cNvGrpSpPr>
            <a:grpSpLocks/>
          </p:cNvGrpSpPr>
          <p:nvPr/>
        </p:nvGrpSpPr>
        <p:grpSpPr bwMode="auto">
          <a:xfrm>
            <a:off x="2724151" y="2763838"/>
            <a:ext cx="620713" cy="228600"/>
            <a:chOff x="1287" y="2524"/>
            <a:chExt cx="260" cy="100"/>
          </a:xfrm>
        </p:grpSpPr>
        <p:sp>
          <p:nvSpPr>
            <p:cNvPr id="23686" name="Rectangle 20"/>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87" name="Rectangle 21"/>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88" name="Rectangle 22"/>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89" name="Rectangle 23"/>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23572" name="Rectangle 23"/>
          <p:cNvSpPr>
            <a:spLocks noChangeArrowheads="1"/>
          </p:cNvSpPr>
          <p:nvPr/>
        </p:nvSpPr>
        <p:spPr bwMode="auto">
          <a:xfrm>
            <a:off x="4956175" y="1876426"/>
            <a:ext cx="2254250"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23573" name="Rectangle 24"/>
          <p:cNvSpPr>
            <a:spLocks noChangeArrowheads="1"/>
          </p:cNvSpPr>
          <p:nvPr/>
        </p:nvSpPr>
        <p:spPr bwMode="auto">
          <a:xfrm>
            <a:off x="4902201" y="1954214"/>
            <a:ext cx="2225675" cy="1979613"/>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23574" name="Text Box 26"/>
          <p:cNvSpPr txBox="1">
            <a:spLocks noChangeArrowheads="1"/>
          </p:cNvSpPr>
          <p:nvPr/>
        </p:nvSpPr>
        <p:spPr bwMode="auto">
          <a:xfrm>
            <a:off x="5327651" y="2682877"/>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transport</a:t>
            </a:r>
          </a:p>
        </p:txBody>
      </p:sp>
      <p:sp>
        <p:nvSpPr>
          <p:cNvPr id="23575" name="Text Box 26"/>
          <p:cNvSpPr txBox="1">
            <a:spLocks noChangeArrowheads="1"/>
          </p:cNvSpPr>
          <p:nvPr/>
        </p:nvSpPr>
        <p:spPr bwMode="auto">
          <a:xfrm>
            <a:off x="5381626" y="1906589"/>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application</a:t>
            </a:r>
          </a:p>
        </p:txBody>
      </p:sp>
      <p:sp>
        <p:nvSpPr>
          <p:cNvPr id="23576" name="Text Box 26"/>
          <p:cNvSpPr txBox="1">
            <a:spLocks noChangeArrowheads="1"/>
          </p:cNvSpPr>
          <p:nvPr/>
        </p:nvSpPr>
        <p:spPr bwMode="auto">
          <a:xfrm>
            <a:off x="5321301" y="3587752"/>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physical</a:t>
            </a:r>
          </a:p>
        </p:txBody>
      </p:sp>
      <p:sp>
        <p:nvSpPr>
          <p:cNvPr id="23577" name="Text Box 26"/>
          <p:cNvSpPr txBox="1">
            <a:spLocks noChangeArrowheads="1"/>
          </p:cNvSpPr>
          <p:nvPr/>
        </p:nvSpPr>
        <p:spPr bwMode="auto">
          <a:xfrm>
            <a:off x="5321301" y="3302002"/>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link</a:t>
            </a:r>
          </a:p>
        </p:txBody>
      </p:sp>
      <p:sp>
        <p:nvSpPr>
          <p:cNvPr id="23578" name="Rectangle 23"/>
          <p:cNvSpPr>
            <a:spLocks noChangeArrowheads="1"/>
          </p:cNvSpPr>
          <p:nvPr/>
        </p:nvSpPr>
        <p:spPr bwMode="auto">
          <a:xfrm>
            <a:off x="8091489" y="2101851"/>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23579" name="Rectangle 24"/>
          <p:cNvSpPr>
            <a:spLocks noChangeArrowheads="1"/>
          </p:cNvSpPr>
          <p:nvPr/>
        </p:nvSpPr>
        <p:spPr bwMode="auto">
          <a:xfrm>
            <a:off x="7894638" y="2143126"/>
            <a:ext cx="1631950" cy="1979612"/>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23580" name="Text Box 26"/>
          <p:cNvSpPr txBox="1">
            <a:spLocks noChangeArrowheads="1"/>
          </p:cNvSpPr>
          <p:nvPr/>
        </p:nvSpPr>
        <p:spPr bwMode="auto">
          <a:xfrm>
            <a:off x="8020051" y="2898777"/>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transport</a:t>
            </a:r>
          </a:p>
        </p:txBody>
      </p:sp>
      <p:sp>
        <p:nvSpPr>
          <p:cNvPr id="23581" name="Text Box 26"/>
          <p:cNvSpPr txBox="1">
            <a:spLocks noChangeArrowheads="1"/>
          </p:cNvSpPr>
          <p:nvPr/>
        </p:nvSpPr>
        <p:spPr bwMode="auto">
          <a:xfrm>
            <a:off x="8054976" y="2146302"/>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application</a:t>
            </a:r>
          </a:p>
        </p:txBody>
      </p:sp>
      <p:sp>
        <p:nvSpPr>
          <p:cNvPr id="23582" name="Text Box 26"/>
          <p:cNvSpPr txBox="1">
            <a:spLocks noChangeArrowheads="1"/>
          </p:cNvSpPr>
          <p:nvPr/>
        </p:nvSpPr>
        <p:spPr bwMode="auto">
          <a:xfrm>
            <a:off x="8062914" y="3803652"/>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physical</a:t>
            </a:r>
          </a:p>
        </p:txBody>
      </p:sp>
      <p:sp>
        <p:nvSpPr>
          <p:cNvPr id="23583" name="Text Box 26"/>
          <p:cNvSpPr txBox="1">
            <a:spLocks noChangeArrowheads="1"/>
          </p:cNvSpPr>
          <p:nvPr/>
        </p:nvSpPr>
        <p:spPr bwMode="auto">
          <a:xfrm>
            <a:off x="8029576" y="3517902"/>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link</a:t>
            </a:r>
          </a:p>
        </p:txBody>
      </p:sp>
      <p:sp>
        <p:nvSpPr>
          <p:cNvPr id="23584" name="Text Box 26"/>
          <p:cNvSpPr txBox="1">
            <a:spLocks noChangeArrowheads="1"/>
          </p:cNvSpPr>
          <p:nvPr/>
        </p:nvSpPr>
        <p:spPr bwMode="auto">
          <a:xfrm>
            <a:off x="8020051" y="3222627"/>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network</a:t>
            </a:r>
          </a:p>
        </p:txBody>
      </p:sp>
      <p:sp>
        <p:nvSpPr>
          <p:cNvPr id="23585" name="Oval 38"/>
          <p:cNvSpPr>
            <a:spLocks noChangeArrowheads="1"/>
          </p:cNvSpPr>
          <p:nvPr/>
        </p:nvSpPr>
        <p:spPr bwMode="auto">
          <a:xfrm>
            <a:off x="7975600" y="2439988"/>
            <a:ext cx="598488" cy="304800"/>
          </a:xfrm>
          <a:prstGeom prst="ellipse">
            <a:avLst/>
          </a:prstGeom>
          <a:solidFill>
            <a:srgbClr val="CCFFFF"/>
          </a:soli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latin typeface="Arial" panose="020B0604020202020204" pitchFamily="34" charset="0"/>
                <a:ea typeface="MS PGothic" panose="020B0600070205080204" pitchFamily="34" charset="-128"/>
              </a:rPr>
              <a:t>P2</a:t>
            </a:r>
          </a:p>
        </p:txBody>
      </p:sp>
      <p:sp>
        <p:nvSpPr>
          <p:cNvPr id="23586" name="Freeform 39"/>
          <p:cNvSpPr>
            <a:spLocks/>
          </p:cNvSpPr>
          <p:nvPr/>
        </p:nvSpPr>
        <p:spPr bwMode="auto">
          <a:xfrm>
            <a:off x="9528176" y="2122488"/>
            <a:ext cx="504825" cy="2133600"/>
          </a:xfrm>
          <a:custGeom>
            <a:avLst/>
            <a:gdLst>
              <a:gd name="T0" fmla="*/ 2147483646 w 318"/>
              <a:gd name="T1" fmla="*/ 2147483646 h 1344"/>
              <a:gd name="T2" fmla="*/ 2147483646 w 318"/>
              <a:gd name="T3" fmla="*/ 0 h 1344"/>
              <a:gd name="T4" fmla="*/ 0 w 318"/>
              <a:gd name="T5" fmla="*/ 2147483646 h 1344"/>
              <a:gd name="T6" fmla="*/ 2147483646 w 318"/>
              <a:gd name="T7" fmla="*/ 2147483646 h 1344"/>
              <a:gd name="T8" fmla="*/ 2147483646 w 318"/>
              <a:gd name="T9" fmla="*/ 2147483646 h 1344"/>
              <a:gd name="T10" fmla="*/ 0 60000 65536"/>
              <a:gd name="T11" fmla="*/ 0 60000 65536"/>
              <a:gd name="T12" fmla="*/ 0 60000 65536"/>
              <a:gd name="T13" fmla="*/ 0 60000 65536"/>
              <a:gd name="T14" fmla="*/ 0 60000 65536"/>
              <a:gd name="T15" fmla="*/ 0 w 318"/>
              <a:gd name="T16" fmla="*/ 0 h 1344"/>
              <a:gd name="T17" fmla="*/ 318 w 318"/>
              <a:gd name="T18" fmla="*/ 1344 h 1344"/>
            </a:gdLst>
            <a:ahLst/>
            <a:cxnLst>
              <a:cxn ang="T10">
                <a:pos x="T0" y="T1"/>
              </a:cxn>
              <a:cxn ang="T11">
                <a:pos x="T2" y="T3"/>
              </a:cxn>
              <a:cxn ang="T12">
                <a:pos x="T4" y="T5"/>
              </a:cxn>
              <a:cxn ang="T13">
                <a:pos x="T6" y="T7"/>
              </a:cxn>
              <a:cxn ang="T14">
                <a:pos x="T8" y="T9"/>
              </a:cxn>
            </a:cxnLst>
            <a:rect l="T15" t="T16" r="T17" b="T18"/>
            <a:pathLst>
              <a:path w="318" h="1344">
                <a:moveTo>
                  <a:pt x="318" y="1344"/>
                </a:moveTo>
                <a:lnTo>
                  <a:pt x="12" y="0"/>
                </a:lnTo>
                <a:lnTo>
                  <a:pt x="0" y="1224"/>
                </a:lnTo>
                <a:lnTo>
                  <a:pt x="121" y="1344"/>
                </a:lnTo>
                <a:lnTo>
                  <a:pt x="318" y="1344"/>
                </a:lnTo>
                <a:close/>
              </a:path>
            </a:pathLst>
          </a:custGeom>
          <a:gradFill rotWithShape="1">
            <a:gsLst>
              <a:gs pos="0">
                <a:schemeClr val="folHlink"/>
              </a:gs>
              <a:gs pos="100000">
                <a:schemeClr val="bg1"/>
              </a:gs>
            </a:gsLst>
            <a:lin ang="0" scaled="1"/>
          </a:gradFill>
          <a:ln w="9525">
            <a:solidFill>
              <a:srgbClr val="DDDDDD"/>
            </a:solidFill>
            <a:round/>
            <a:headEnd/>
            <a:tailEnd/>
          </a:ln>
        </p:spPr>
        <p:txBody>
          <a:bodyPr/>
          <a:lstStyle/>
          <a:p>
            <a:endParaRPr lang="zh-CN" altLang="en-US"/>
          </a:p>
        </p:txBody>
      </p:sp>
      <p:grpSp>
        <p:nvGrpSpPr>
          <p:cNvPr id="23587" name="Group 42"/>
          <p:cNvGrpSpPr>
            <a:grpSpLocks/>
          </p:cNvGrpSpPr>
          <p:nvPr/>
        </p:nvGrpSpPr>
        <p:grpSpPr bwMode="auto">
          <a:xfrm>
            <a:off x="3348038" y="5368922"/>
            <a:ext cx="2016125" cy="657224"/>
            <a:chOff x="1084" y="3697"/>
            <a:chExt cx="1270" cy="414"/>
          </a:xfrm>
        </p:grpSpPr>
        <p:sp>
          <p:nvSpPr>
            <p:cNvPr id="23683" name="Rectangle 43"/>
            <p:cNvSpPr>
              <a:spLocks noChangeArrowheads="1"/>
            </p:cNvSpPr>
            <p:nvPr/>
          </p:nvSpPr>
          <p:spPr bwMode="auto">
            <a:xfrm>
              <a:off x="1553" y="3697"/>
              <a:ext cx="678" cy="13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84" name="Line 44"/>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685" name="Text Box 45"/>
            <p:cNvSpPr txBox="1">
              <a:spLocks noChangeArrowheads="1"/>
            </p:cNvSpPr>
            <p:nvPr/>
          </p:nvSpPr>
          <p:spPr bwMode="auto">
            <a:xfrm>
              <a:off x="1084" y="3822"/>
              <a:ext cx="1228"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lnSpc>
                  <a:spcPct val="85000"/>
                </a:lnSpc>
                <a:spcBef>
                  <a:spcPct val="0"/>
                </a:spcBef>
                <a:buClrTx/>
                <a:buSzTx/>
                <a:buFontTx/>
                <a:buNone/>
              </a:pPr>
              <a:r>
                <a:rPr lang="en-US" altLang="zh-CN" sz="1400">
                  <a:latin typeface="Tahoma" panose="020B0604030504040204" pitchFamily="34" charset="0"/>
                  <a:ea typeface="MS PGothic" panose="020B0600070205080204" pitchFamily="34" charset="-128"/>
                </a:rPr>
                <a:t>source IP,port: A,9157</a:t>
              </a:r>
            </a:p>
            <a:p>
              <a:pPr algn="r">
                <a:lnSpc>
                  <a:spcPct val="85000"/>
                </a:lnSpc>
                <a:spcBef>
                  <a:spcPct val="0"/>
                </a:spcBef>
                <a:buClrTx/>
                <a:buSzTx/>
                <a:buFontTx/>
                <a:buNone/>
              </a:pPr>
              <a:r>
                <a:rPr lang="en-US" altLang="zh-CN" sz="1400">
                  <a:latin typeface="Tahoma" panose="020B0604030504040204" pitchFamily="34" charset="0"/>
                  <a:ea typeface="MS PGothic" panose="020B0600070205080204" pitchFamily="34" charset="-128"/>
                </a:rPr>
                <a:t>dest IP, port: B,80</a:t>
              </a:r>
            </a:p>
          </p:txBody>
        </p:sp>
      </p:grpSp>
      <p:grpSp>
        <p:nvGrpSpPr>
          <p:cNvPr id="23588" name="Group 46"/>
          <p:cNvGrpSpPr>
            <a:grpSpLocks/>
          </p:cNvGrpSpPr>
          <p:nvPr/>
        </p:nvGrpSpPr>
        <p:grpSpPr bwMode="auto">
          <a:xfrm>
            <a:off x="3190876" y="4678367"/>
            <a:ext cx="1878013" cy="657226"/>
            <a:chOff x="2741" y="3750"/>
            <a:chExt cx="1183" cy="414"/>
          </a:xfrm>
        </p:grpSpPr>
        <p:sp>
          <p:nvSpPr>
            <p:cNvPr id="23680" name="Rectangle 47"/>
            <p:cNvSpPr>
              <a:spLocks noChangeArrowheads="1"/>
            </p:cNvSpPr>
            <p:nvPr/>
          </p:nvSpPr>
          <p:spPr bwMode="auto">
            <a:xfrm>
              <a:off x="2859" y="3750"/>
              <a:ext cx="678" cy="13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81" name="Line 48"/>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82" name="Text Box 49"/>
            <p:cNvSpPr txBox="1">
              <a:spLocks noChangeArrowheads="1"/>
            </p:cNvSpPr>
            <p:nvPr/>
          </p:nvSpPr>
          <p:spPr bwMode="auto">
            <a:xfrm>
              <a:off x="2813" y="3875"/>
              <a:ext cx="111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85000"/>
                </a:lnSpc>
                <a:spcBef>
                  <a:spcPct val="0"/>
                </a:spcBef>
                <a:buClrTx/>
                <a:buSzTx/>
                <a:buFontTx/>
                <a:buNone/>
              </a:pPr>
              <a:r>
                <a:rPr lang="en-US" altLang="zh-CN" sz="1400">
                  <a:latin typeface="Tahoma" panose="020B0604030504040204" pitchFamily="34" charset="0"/>
                  <a:ea typeface="MS PGothic" panose="020B0600070205080204" pitchFamily="34" charset="-128"/>
                </a:rPr>
                <a:t>source IP,port: B,80</a:t>
              </a:r>
            </a:p>
            <a:p>
              <a:pPr>
                <a:lnSpc>
                  <a:spcPct val="85000"/>
                </a:lnSpc>
                <a:spcBef>
                  <a:spcPct val="0"/>
                </a:spcBef>
                <a:buClrTx/>
                <a:buSzTx/>
                <a:buFontTx/>
                <a:buNone/>
              </a:pPr>
              <a:r>
                <a:rPr lang="en-US" altLang="zh-CN" sz="1400">
                  <a:latin typeface="Tahoma" panose="020B0604030504040204" pitchFamily="34" charset="0"/>
                  <a:ea typeface="MS PGothic" panose="020B0600070205080204" pitchFamily="34" charset="-128"/>
                </a:rPr>
                <a:t>dest IP,port: A,9157</a:t>
              </a:r>
            </a:p>
          </p:txBody>
        </p:sp>
      </p:grpSp>
      <p:sp>
        <p:nvSpPr>
          <p:cNvPr id="23589" name="Text Box 50"/>
          <p:cNvSpPr txBox="1">
            <a:spLocks noChangeArrowheads="1"/>
          </p:cNvSpPr>
          <p:nvPr/>
        </p:nvSpPr>
        <p:spPr bwMode="auto">
          <a:xfrm flipH="1">
            <a:off x="1612901" y="4903788"/>
            <a:ext cx="1147763"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80000"/>
              </a:lnSpc>
              <a:spcBef>
                <a:spcPct val="0"/>
              </a:spcBef>
              <a:buClrTx/>
              <a:buSzTx/>
              <a:buFontTx/>
              <a:buNone/>
            </a:pPr>
            <a:r>
              <a:rPr lang="en-US" altLang="zh-CN" sz="1800">
                <a:latin typeface="Gill Sans MT" pitchFamily="34" charset="0"/>
                <a:ea typeface="MS PGothic" panose="020B0600070205080204" pitchFamily="34" charset="-128"/>
              </a:rPr>
              <a:t>host: IP address A</a:t>
            </a:r>
          </a:p>
        </p:txBody>
      </p:sp>
      <p:sp>
        <p:nvSpPr>
          <p:cNvPr id="23590" name="Text Box 51"/>
          <p:cNvSpPr txBox="1">
            <a:spLocks noChangeArrowheads="1"/>
          </p:cNvSpPr>
          <p:nvPr/>
        </p:nvSpPr>
        <p:spPr bwMode="auto">
          <a:xfrm flipH="1">
            <a:off x="9369426" y="4800601"/>
            <a:ext cx="1147763"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80000"/>
              </a:lnSpc>
              <a:spcBef>
                <a:spcPct val="0"/>
              </a:spcBef>
              <a:buClrTx/>
              <a:buSzTx/>
              <a:buFontTx/>
              <a:buNone/>
            </a:pPr>
            <a:r>
              <a:rPr lang="en-US" altLang="zh-CN" sz="1800">
                <a:latin typeface="Gill Sans MT" pitchFamily="34" charset="0"/>
                <a:ea typeface="MS PGothic" panose="020B0600070205080204" pitchFamily="34" charset="-128"/>
              </a:rPr>
              <a:t>host: IP address C</a:t>
            </a:r>
          </a:p>
        </p:txBody>
      </p:sp>
      <p:sp>
        <p:nvSpPr>
          <p:cNvPr id="23591" name="Text Box 52"/>
          <p:cNvSpPr txBox="1">
            <a:spLocks noChangeArrowheads="1"/>
          </p:cNvSpPr>
          <p:nvPr/>
        </p:nvSpPr>
        <p:spPr bwMode="auto">
          <a:xfrm flipH="1">
            <a:off x="6570663" y="3900489"/>
            <a:ext cx="1147762"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80000"/>
              </a:lnSpc>
              <a:spcBef>
                <a:spcPct val="0"/>
              </a:spcBef>
              <a:buClrTx/>
              <a:buSzTx/>
              <a:buFontTx/>
              <a:buNone/>
            </a:pPr>
            <a:r>
              <a:rPr lang="en-US" altLang="zh-CN" sz="1800">
                <a:latin typeface="Gill Sans MT" pitchFamily="34" charset="0"/>
                <a:ea typeface="MS PGothic" panose="020B0600070205080204" pitchFamily="34" charset="-128"/>
              </a:rPr>
              <a:t>server: IP address B</a:t>
            </a:r>
          </a:p>
        </p:txBody>
      </p:sp>
      <p:sp>
        <p:nvSpPr>
          <p:cNvPr id="23592" name="Line 53"/>
          <p:cNvSpPr>
            <a:spLocks noChangeShapeType="1"/>
          </p:cNvSpPr>
          <p:nvPr/>
        </p:nvSpPr>
        <p:spPr bwMode="auto">
          <a:xfrm>
            <a:off x="4878388" y="3630613"/>
            <a:ext cx="22336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593" name="Line 54"/>
          <p:cNvSpPr>
            <a:spLocks noChangeShapeType="1"/>
          </p:cNvSpPr>
          <p:nvPr/>
        </p:nvSpPr>
        <p:spPr bwMode="auto">
          <a:xfrm>
            <a:off x="4894263" y="3328988"/>
            <a:ext cx="22336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594" name="Text Box 26"/>
          <p:cNvSpPr txBox="1">
            <a:spLocks noChangeArrowheads="1"/>
          </p:cNvSpPr>
          <p:nvPr/>
        </p:nvSpPr>
        <p:spPr bwMode="auto">
          <a:xfrm>
            <a:off x="5281614" y="2994027"/>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ea typeface="宋体" panose="02010600030101010101" pitchFamily="2" charset="-122"/>
              </a:rPr>
              <a:t>network</a:t>
            </a:r>
          </a:p>
        </p:txBody>
      </p:sp>
      <p:sp>
        <p:nvSpPr>
          <p:cNvPr id="23595" name="Line 56"/>
          <p:cNvSpPr>
            <a:spLocks noChangeShapeType="1"/>
          </p:cNvSpPr>
          <p:nvPr/>
        </p:nvSpPr>
        <p:spPr bwMode="auto">
          <a:xfrm>
            <a:off x="4897438" y="3006726"/>
            <a:ext cx="22336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596" name="Line 57"/>
          <p:cNvSpPr>
            <a:spLocks noChangeShapeType="1"/>
          </p:cNvSpPr>
          <p:nvPr/>
        </p:nvSpPr>
        <p:spPr bwMode="auto">
          <a:xfrm>
            <a:off x="4900613" y="2684463"/>
            <a:ext cx="22336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3597" name="Group 58"/>
          <p:cNvGrpSpPr>
            <a:grpSpLocks/>
          </p:cNvGrpSpPr>
          <p:nvPr/>
        </p:nvGrpSpPr>
        <p:grpSpPr bwMode="auto">
          <a:xfrm>
            <a:off x="5076826" y="2546351"/>
            <a:ext cx="473075" cy="228600"/>
            <a:chOff x="1287" y="2524"/>
            <a:chExt cx="260" cy="100"/>
          </a:xfrm>
        </p:grpSpPr>
        <p:sp>
          <p:nvSpPr>
            <p:cNvPr id="23676" name="Rectangle 59"/>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77" name="Rectangle 60"/>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78" name="Rectangle 61"/>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79" name="Rectangle 62"/>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grpSp>
        <p:nvGrpSpPr>
          <p:cNvPr id="23598" name="Group 65"/>
          <p:cNvGrpSpPr>
            <a:grpSpLocks/>
          </p:cNvGrpSpPr>
          <p:nvPr/>
        </p:nvGrpSpPr>
        <p:grpSpPr bwMode="auto">
          <a:xfrm>
            <a:off x="5781676" y="2551113"/>
            <a:ext cx="473075" cy="228600"/>
            <a:chOff x="1287" y="2524"/>
            <a:chExt cx="260" cy="100"/>
          </a:xfrm>
        </p:grpSpPr>
        <p:sp>
          <p:nvSpPr>
            <p:cNvPr id="23672" name="Rectangle 66"/>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73" name="Rectangle 67"/>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74" name="Rectangle 68"/>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75" name="Rectangle 69"/>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grpSp>
        <p:nvGrpSpPr>
          <p:cNvPr id="23599" name="Group 70"/>
          <p:cNvGrpSpPr>
            <a:grpSpLocks/>
          </p:cNvGrpSpPr>
          <p:nvPr/>
        </p:nvGrpSpPr>
        <p:grpSpPr bwMode="auto">
          <a:xfrm>
            <a:off x="6453189" y="2555876"/>
            <a:ext cx="473075" cy="228600"/>
            <a:chOff x="1287" y="2524"/>
            <a:chExt cx="260" cy="100"/>
          </a:xfrm>
        </p:grpSpPr>
        <p:sp>
          <p:nvSpPr>
            <p:cNvPr id="23668" name="Rectangle 71"/>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69" name="Rectangle 72"/>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70" name="Rectangle 73"/>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71" name="Rectangle 74"/>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23600" name="Line 75"/>
          <p:cNvSpPr>
            <a:spLocks noChangeShapeType="1"/>
          </p:cNvSpPr>
          <p:nvPr/>
        </p:nvSpPr>
        <p:spPr bwMode="auto">
          <a:xfrm>
            <a:off x="7886700" y="3846513"/>
            <a:ext cx="16383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01" name="Line 76"/>
          <p:cNvSpPr>
            <a:spLocks noChangeShapeType="1"/>
          </p:cNvSpPr>
          <p:nvPr/>
        </p:nvSpPr>
        <p:spPr bwMode="auto">
          <a:xfrm>
            <a:off x="7877175" y="3551238"/>
            <a:ext cx="16383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02" name="Line 77"/>
          <p:cNvSpPr>
            <a:spLocks noChangeShapeType="1"/>
          </p:cNvSpPr>
          <p:nvPr/>
        </p:nvSpPr>
        <p:spPr bwMode="auto">
          <a:xfrm>
            <a:off x="7877175" y="3255963"/>
            <a:ext cx="16383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03" name="Line 78"/>
          <p:cNvSpPr>
            <a:spLocks noChangeShapeType="1"/>
          </p:cNvSpPr>
          <p:nvPr/>
        </p:nvSpPr>
        <p:spPr bwMode="auto">
          <a:xfrm>
            <a:off x="7877175" y="2951163"/>
            <a:ext cx="16383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3604" name="Group 79"/>
          <p:cNvGrpSpPr>
            <a:grpSpLocks/>
          </p:cNvGrpSpPr>
          <p:nvPr/>
        </p:nvGrpSpPr>
        <p:grpSpPr bwMode="auto">
          <a:xfrm>
            <a:off x="8029576" y="2778126"/>
            <a:ext cx="473075" cy="228600"/>
            <a:chOff x="1287" y="2524"/>
            <a:chExt cx="260" cy="100"/>
          </a:xfrm>
        </p:grpSpPr>
        <p:sp>
          <p:nvSpPr>
            <p:cNvPr id="23664" name="Rectangle 80"/>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65" name="Rectangle 81"/>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66" name="Rectangle 82"/>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67" name="Rectangle 83"/>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grpSp>
        <p:nvGrpSpPr>
          <p:cNvPr id="23605" name="Group 84"/>
          <p:cNvGrpSpPr>
            <a:grpSpLocks/>
          </p:cNvGrpSpPr>
          <p:nvPr/>
        </p:nvGrpSpPr>
        <p:grpSpPr bwMode="auto">
          <a:xfrm>
            <a:off x="8824914" y="2768601"/>
            <a:ext cx="473075" cy="228600"/>
            <a:chOff x="1287" y="2524"/>
            <a:chExt cx="260" cy="100"/>
          </a:xfrm>
        </p:grpSpPr>
        <p:sp>
          <p:nvSpPr>
            <p:cNvPr id="23660" name="Rectangle 85"/>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61" name="Rectangle 86"/>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62" name="Rectangle 87"/>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63" name="Rectangle 88"/>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23606" name="Oval 89"/>
          <p:cNvSpPr>
            <a:spLocks noChangeArrowheads="1"/>
          </p:cNvSpPr>
          <p:nvPr/>
        </p:nvSpPr>
        <p:spPr bwMode="auto">
          <a:xfrm>
            <a:off x="8766175" y="2435226"/>
            <a:ext cx="598488" cy="304800"/>
          </a:xfrm>
          <a:prstGeom prst="ellipse">
            <a:avLst/>
          </a:prstGeom>
          <a:solidFill>
            <a:srgbClr val="CCFFFF"/>
          </a:soli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latin typeface="Arial" panose="020B0604020202020204" pitchFamily="34" charset="0"/>
                <a:ea typeface="MS PGothic" panose="020B0600070205080204" pitchFamily="34" charset="-128"/>
              </a:rPr>
              <a:t>P3</a:t>
            </a:r>
          </a:p>
        </p:txBody>
      </p:sp>
      <p:sp>
        <p:nvSpPr>
          <p:cNvPr id="23607" name="Freeform 90"/>
          <p:cNvSpPr>
            <a:spLocks/>
          </p:cNvSpPr>
          <p:nvPr/>
        </p:nvSpPr>
        <p:spPr bwMode="auto">
          <a:xfrm>
            <a:off x="3017839" y="2638427"/>
            <a:ext cx="2695575" cy="2695575"/>
          </a:xfrm>
          <a:custGeom>
            <a:avLst/>
            <a:gdLst>
              <a:gd name="T0" fmla="*/ 0 w 1698"/>
              <a:gd name="T1" fmla="*/ 2147483646 h 1698"/>
              <a:gd name="T2" fmla="*/ 0 w 1698"/>
              <a:gd name="T3" fmla="*/ 2147483646 h 1698"/>
              <a:gd name="T4" fmla="*/ 2147483646 w 1698"/>
              <a:gd name="T5" fmla="*/ 2147483646 h 1698"/>
              <a:gd name="T6" fmla="*/ 2147483646 w 1698"/>
              <a:gd name="T7" fmla="*/ 2147483646 h 1698"/>
              <a:gd name="T8" fmla="*/ 2147483646 w 1698"/>
              <a:gd name="T9" fmla="*/ 0 h 1698"/>
              <a:gd name="T10" fmla="*/ 0 60000 65536"/>
              <a:gd name="T11" fmla="*/ 0 60000 65536"/>
              <a:gd name="T12" fmla="*/ 0 60000 65536"/>
              <a:gd name="T13" fmla="*/ 0 60000 65536"/>
              <a:gd name="T14" fmla="*/ 0 60000 65536"/>
              <a:gd name="T15" fmla="*/ 0 w 1698"/>
              <a:gd name="T16" fmla="*/ 0 h 1698"/>
              <a:gd name="T17" fmla="*/ 1698 w 1698"/>
              <a:gd name="T18" fmla="*/ 1698 h 1698"/>
            </a:gdLst>
            <a:ahLst/>
            <a:cxnLst>
              <a:cxn ang="T10">
                <a:pos x="T0" y="T1"/>
              </a:cxn>
              <a:cxn ang="T11">
                <a:pos x="T2" y="T3"/>
              </a:cxn>
              <a:cxn ang="T12">
                <a:pos x="T4" y="T5"/>
              </a:cxn>
              <a:cxn ang="T13">
                <a:pos x="T6" y="T7"/>
              </a:cxn>
              <a:cxn ang="T14">
                <a:pos x="T8" y="T9"/>
              </a:cxn>
            </a:cxnLst>
            <a:rect l="T15" t="T16" r="T17" b="T18"/>
            <a:pathLst>
              <a:path w="1698" h="1698">
                <a:moveTo>
                  <a:pt x="0" y="131"/>
                </a:moveTo>
                <a:lnTo>
                  <a:pt x="0" y="1698"/>
                </a:lnTo>
                <a:lnTo>
                  <a:pt x="1698" y="1690"/>
                </a:lnTo>
                <a:lnTo>
                  <a:pt x="1691" y="148"/>
                </a:lnTo>
                <a:lnTo>
                  <a:pt x="1443" y="0"/>
                </a:lnTo>
              </a:path>
            </a:pathLst>
          </a:custGeom>
          <a:noFill/>
          <a:ln w="28575">
            <a:solidFill>
              <a:srgbClr val="CC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3608" name="Freeform 91"/>
          <p:cNvSpPr>
            <a:spLocks/>
          </p:cNvSpPr>
          <p:nvPr/>
        </p:nvSpPr>
        <p:spPr bwMode="auto">
          <a:xfrm>
            <a:off x="6003926" y="2670177"/>
            <a:ext cx="3089275" cy="3252787"/>
          </a:xfrm>
          <a:custGeom>
            <a:avLst/>
            <a:gdLst>
              <a:gd name="T0" fmla="*/ 0 w 1946"/>
              <a:gd name="T1" fmla="*/ 0 h 1801"/>
              <a:gd name="T2" fmla="*/ 0 w 1946"/>
              <a:gd name="T3" fmla="*/ 2147483646 h 1801"/>
              <a:gd name="T4" fmla="*/ 2147483646 w 1946"/>
              <a:gd name="T5" fmla="*/ 2147483646 h 1801"/>
              <a:gd name="T6" fmla="*/ 2147483646 w 1946"/>
              <a:gd name="T7" fmla="*/ 2147483646 h 1801"/>
              <a:gd name="T8" fmla="*/ 0 60000 65536"/>
              <a:gd name="T9" fmla="*/ 0 60000 65536"/>
              <a:gd name="T10" fmla="*/ 0 60000 65536"/>
              <a:gd name="T11" fmla="*/ 0 60000 65536"/>
              <a:gd name="T12" fmla="*/ 0 w 1946"/>
              <a:gd name="T13" fmla="*/ 0 h 1801"/>
              <a:gd name="T14" fmla="*/ 1946 w 1946"/>
              <a:gd name="T15" fmla="*/ 1801 h 1801"/>
            </a:gdLst>
            <a:ahLst/>
            <a:cxnLst>
              <a:cxn ang="T8">
                <a:pos x="T0" y="T1"/>
              </a:cxn>
              <a:cxn ang="T9">
                <a:pos x="T2" y="T3"/>
              </a:cxn>
              <a:cxn ang="T10">
                <a:pos x="T4" y="T5"/>
              </a:cxn>
              <a:cxn ang="T11">
                <a:pos x="T6" y="T7"/>
              </a:cxn>
            </a:cxnLst>
            <a:rect l="T12" t="T13" r="T14" b="T15"/>
            <a:pathLst>
              <a:path w="1946" h="1801">
                <a:moveTo>
                  <a:pt x="0" y="0"/>
                </a:moveTo>
                <a:lnTo>
                  <a:pt x="0" y="1801"/>
                </a:lnTo>
                <a:lnTo>
                  <a:pt x="1946" y="1794"/>
                </a:lnTo>
                <a:lnTo>
                  <a:pt x="1925" y="132"/>
                </a:lnTo>
              </a:path>
            </a:pathLst>
          </a:custGeom>
          <a:noFill/>
          <a:ln w="28575">
            <a:solidFill>
              <a:srgbClr val="CC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3609" name="Freeform 92"/>
          <p:cNvSpPr>
            <a:spLocks/>
          </p:cNvSpPr>
          <p:nvPr/>
        </p:nvSpPr>
        <p:spPr bwMode="auto">
          <a:xfrm>
            <a:off x="6662739" y="2659063"/>
            <a:ext cx="1609725" cy="2465388"/>
          </a:xfrm>
          <a:custGeom>
            <a:avLst/>
            <a:gdLst>
              <a:gd name="T0" fmla="*/ 0 w 1014"/>
              <a:gd name="T1" fmla="*/ 0 h 1480"/>
              <a:gd name="T2" fmla="*/ 0 w 1014"/>
              <a:gd name="T3" fmla="*/ 2147483646 h 1480"/>
              <a:gd name="T4" fmla="*/ 2147483646 w 1014"/>
              <a:gd name="T5" fmla="*/ 2147483646 h 1480"/>
              <a:gd name="T6" fmla="*/ 2147483646 w 1014"/>
              <a:gd name="T7" fmla="*/ 2147483646 h 1480"/>
              <a:gd name="T8" fmla="*/ 0 60000 65536"/>
              <a:gd name="T9" fmla="*/ 0 60000 65536"/>
              <a:gd name="T10" fmla="*/ 0 60000 65536"/>
              <a:gd name="T11" fmla="*/ 0 60000 65536"/>
              <a:gd name="T12" fmla="*/ 0 w 1014"/>
              <a:gd name="T13" fmla="*/ 0 h 1480"/>
              <a:gd name="T14" fmla="*/ 1014 w 1014"/>
              <a:gd name="T15" fmla="*/ 1480 h 1480"/>
            </a:gdLst>
            <a:ahLst/>
            <a:cxnLst>
              <a:cxn ang="T8">
                <a:pos x="T0" y="T1"/>
              </a:cxn>
              <a:cxn ang="T9">
                <a:pos x="T2" y="T3"/>
              </a:cxn>
              <a:cxn ang="T10">
                <a:pos x="T4" y="T5"/>
              </a:cxn>
              <a:cxn ang="T11">
                <a:pos x="T6" y="T7"/>
              </a:cxn>
            </a:cxnLst>
            <a:rect l="T12" t="T13" r="T14" b="T15"/>
            <a:pathLst>
              <a:path w="1014" h="1480">
                <a:moveTo>
                  <a:pt x="0" y="0"/>
                </a:moveTo>
                <a:lnTo>
                  <a:pt x="0" y="1480"/>
                </a:lnTo>
                <a:lnTo>
                  <a:pt x="1014" y="1480"/>
                </a:lnTo>
                <a:lnTo>
                  <a:pt x="1014" y="146"/>
                </a:lnTo>
              </a:path>
            </a:pathLst>
          </a:custGeom>
          <a:noFill/>
          <a:ln w="28575">
            <a:solidFill>
              <a:srgbClr val="CC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23610" name="Group 93"/>
          <p:cNvGrpSpPr>
            <a:grpSpLocks/>
          </p:cNvGrpSpPr>
          <p:nvPr/>
        </p:nvGrpSpPr>
        <p:grpSpPr bwMode="auto">
          <a:xfrm>
            <a:off x="6761164" y="4883147"/>
            <a:ext cx="2063750" cy="657224"/>
            <a:chOff x="2741" y="3750"/>
            <a:chExt cx="1300" cy="414"/>
          </a:xfrm>
        </p:grpSpPr>
        <p:sp>
          <p:nvSpPr>
            <p:cNvPr id="23657" name="Rectangle 94"/>
            <p:cNvSpPr>
              <a:spLocks noChangeArrowheads="1"/>
            </p:cNvSpPr>
            <p:nvPr/>
          </p:nvSpPr>
          <p:spPr bwMode="auto">
            <a:xfrm>
              <a:off x="2859" y="3750"/>
              <a:ext cx="678" cy="13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58" name="Line 95"/>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59" name="Text Box 96"/>
            <p:cNvSpPr txBox="1">
              <a:spLocks noChangeArrowheads="1"/>
            </p:cNvSpPr>
            <p:nvPr/>
          </p:nvSpPr>
          <p:spPr bwMode="auto">
            <a:xfrm>
              <a:off x="2813" y="3875"/>
              <a:ext cx="1228"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85000"/>
                </a:lnSpc>
                <a:spcBef>
                  <a:spcPct val="0"/>
                </a:spcBef>
                <a:buClrTx/>
                <a:buSzTx/>
                <a:buFontTx/>
                <a:buNone/>
              </a:pPr>
              <a:r>
                <a:rPr lang="en-US" altLang="zh-CN" sz="1400">
                  <a:latin typeface="Tahoma" panose="020B0604030504040204" pitchFamily="34" charset="0"/>
                  <a:ea typeface="MS PGothic" panose="020B0600070205080204" pitchFamily="34" charset="-128"/>
                </a:rPr>
                <a:t>source IP,port: C,5775</a:t>
              </a:r>
            </a:p>
            <a:p>
              <a:pPr>
                <a:lnSpc>
                  <a:spcPct val="85000"/>
                </a:lnSpc>
                <a:spcBef>
                  <a:spcPct val="0"/>
                </a:spcBef>
                <a:buClrTx/>
                <a:buSzTx/>
                <a:buFontTx/>
                <a:buNone/>
              </a:pPr>
              <a:r>
                <a:rPr lang="en-US" altLang="zh-CN" sz="1400">
                  <a:latin typeface="Tahoma" panose="020B0604030504040204" pitchFamily="34" charset="0"/>
                  <a:ea typeface="MS PGothic" panose="020B0600070205080204" pitchFamily="34" charset="-128"/>
                </a:rPr>
                <a:t>dest IP,port: B,80</a:t>
              </a:r>
            </a:p>
          </p:txBody>
        </p:sp>
      </p:grpSp>
      <p:grpSp>
        <p:nvGrpSpPr>
          <p:cNvPr id="23611" name="Group 97"/>
          <p:cNvGrpSpPr>
            <a:grpSpLocks/>
          </p:cNvGrpSpPr>
          <p:nvPr/>
        </p:nvGrpSpPr>
        <p:grpSpPr bwMode="auto">
          <a:xfrm>
            <a:off x="6831013" y="5672138"/>
            <a:ext cx="2063750" cy="661988"/>
            <a:chOff x="2741" y="3750"/>
            <a:chExt cx="1300" cy="417"/>
          </a:xfrm>
        </p:grpSpPr>
        <p:sp>
          <p:nvSpPr>
            <p:cNvPr id="23654" name="Rectangle 98"/>
            <p:cNvSpPr>
              <a:spLocks noChangeArrowheads="1"/>
            </p:cNvSpPr>
            <p:nvPr/>
          </p:nvSpPr>
          <p:spPr bwMode="auto">
            <a:xfrm>
              <a:off x="2859" y="3750"/>
              <a:ext cx="678" cy="13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55" name="Line 99"/>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56" name="Text Box 100"/>
            <p:cNvSpPr txBox="1">
              <a:spLocks noChangeArrowheads="1"/>
            </p:cNvSpPr>
            <p:nvPr/>
          </p:nvSpPr>
          <p:spPr bwMode="auto">
            <a:xfrm>
              <a:off x="2813" y="3875"/>
              <a:ext cx="1228"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85000"/>
                </a:lnSpc>
                <a:spcBef>
                  <a:spcPct val="0"/>
                </a:spcBef>
                <a:buClrTx/>
                <a:buSzTx/>
                <a:buFontTx/>
                <a:buNone/>
              </a:pPr>
              <a:r>
                <a:rPr lang="en-US" altLang="zh-CN" sz="1400">
                  <a:latin typeface="Tahoma" panose="020B0604030504040204" pitchFamily="34" charset="0"/>
                  <a:ea typeface="MS PGothic" panose="020B0600070205080204" pitchFamily="34" charset="-128"/>
                </a:rPr>
                <a:t>source IP,port: C,9157</a:t>
              </a:r>
            </a:p>
            <a:p>
              <a:pPr>
                <a:lnSpc>
                  <a:spcPct val="85000"/>
                </a:lnSpc>
                <a:spcBef>
                  <a:spcPct val="0"/>
                </a:spcBef>
                <a:buClrTx/>
                <a:buSzTx/>
                <a:buFontTx/>
                <a:buNone/>
              </a:pPr>
              <a:r>
                <a:rPr lang="en-US" altLang="zh-CN" sz="1400">
                  <a:latin typeface="Tahoma" panose="020B0604030504040204" pitchFamily="34" charset="0"/>
                  <a:ea typeface="MS PGothic" panose="020B0600070205080204" pitchFamily="34" charset="-128"/>
                </a:rPr>
                <a:t>dest IP,port: B,80</a:t>
              </a:r>
            </a:p>
          </p:txBody>
        </p:sp>
      </p:grpSp>
      <p:sp>
        <p:nvSpPr>
          <p:cNvPr id="23612" name="Oval 30"/>
          <p:cNvSpPr>
            <a:spLocks noChangeArrowheads="1"/>
          </p:cNvSpPr>
          <p:nvPr/>
        </p:nvSpPr>
        <p:spPr bwMode="auto">
          <a:xfrm>
            <a:off x="5021264" y="2301876"/>
            <a:ext cx="2033587" cy="304800"/>
          </a:xfrm>
          <a:prstGeom prst="ellipse">
            <a:avLst/>
          </a:prstGeom>
          <a:solidFill>
            <a:srgbClr val="CCFFFF"/>
          </a:soli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latin typeface="Arial" panose="020B0604020202020204" pitchFamily="34" charset="0"/>
                <a:ea typeface="MS PGothic" panose="020B0600070205080204" pitchFamily="34" charset="-128"/>
              </a:rPr>
              <a:t>P4</a:t>
            </a:r>
          </a:p>
        </p:txBody>
      </p:sp>
      <p:sp>
        <p:nvSpPr>
          <p:cNvPr id="23613" name="Text Box 101"/>
          <p:cNvSpPr txBox="1">
            <a:spLocks noChangeArrowheads="1"/>
          </p:cNvSpPr>
          <p:nvPr/>
        </p:nvSpPr>
        <p:spPr bwMode="auto">
          <a:xfrm>
            <a:off x="6494464" y="1370014"/>
            <a:ext cx="1952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2000">
                <a:solidFill>
                  <a:srgbClr val="CC0000"/>
                </a:solidFill>
                <a:latin typeface="Tahoma" panose="020B0604030504040204" pitchFamily="34" charset="0"/>
                <a:ea typeface="MS PGothic" panose="020B0600070205080204" pitchFamily="34" charset="-128"/>
              </a:rPr>
              <a:t>threaded server</a:t>
            </a:r>
          </a:p>
        </p:txBody>
      </p:sp>
      <p:sp>
        <p:nvSpPr>
          <p:cNvPr id="23614" name="Line 102"/>
          <p:cNvSpPr>
            <a:spLocks noChangeShapeType="1"/>
          </p:cNvSpPr>
          <p:nvPr/>
        </p:nvSpPr>
        <p:spPr bwMode="auto">
          <a:xfrm flipH="1">
            <a:off x="6303964" y="1714502"/>
            <a:ext cx="579437" cy="7524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3615" name="Group 104"/>
          <p:cNvGrpSpPr>
            <a:grpSpLocks/>
          </p:cNvGrpSpPr>
          <p:nvPr/>
        </p:nvGrpSpPr>
        <p:grpSpPr bwMode="auto">
          <a:xfrm flipH="1">
            <a:off x="9782175" y="3727452"/>
            <a:ext cx="711200" cy="669925"/>
            <a:chOff x="-44" y="1473"/>
            <a:chExt cx="981" cy="1105"/>
          </a:xfrm>
        </p:grpSpPr>
        <p:pic>
          <p:nvPicPr>
            <p:cNvPr id="23652" name="Picture 10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53" name="Freeform 106"/>
            <p:cNvSpPr>
              <a:spLocks/>
            </p:cNvSpPr>
            <p:nvPr/>
          </p:nvSpPr>
          <p:spPr bwMode="auto">
            <a:xfrm flipH="1">
              <a:off x="374" y="1579"/>
              <a:ext cx="477" cy="506"/>
            </a:xfrm>
            <a:custGeom>
              <a:avLst/>
              <a:gdLst>
                <a:gd name="T0" fmla="*/ 0 w 356"/>
                <a:gd name="T1" fmla="*/ 0 h 368"/>
                <a:gd name="T2" fmla="*/ 676966739 w 356"/>
                <a:gd name="T3" fmla="*/ 116208087 h 368"/>
                <a:gd name="T4" fmla="*/ 803078548 w 356"/>
                <a:gd name="T5" fmla="*/ 2147483646 h 368"/>
                <a:gd name="T6" fmla="*/ 176986328 w 356"/>
                <a:gd name="T7" fmla="*/ 214748364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23616" name="Group 107"/>
          <p:cNvGrpSpPr>
            <a:grpSpLocks/>
          </p:cNvGrpSpPr>
          <p:nvPr/>
        </p:nvGrpSpPr>
        <p:grpSpPr bwMode="auto">
          <a:xfrm>
            <a:off x="1479550" y="3811589"/>
            <a:ext cx="711200" cy="669925"/>
            <a:chOff x="-44" y="1473"/>
            <a:chExt cx="981" cy="1105"/>
          </a:xfrm>
        </p:grpSpPr>
        <p:pic>
          <p:nvPicPr>
            <p:cNvPr id="23650" name="Picture 10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51" name="Freeform 109"/>
            <p:cNvSpPr>
              <a:spLocks/>
            </p:cNvSpPr>
            <p:nvPr/>
          </p:nvSpPr>
          <p:spPr bwMode="auto">
            <a:xfrm flipH="1">
              <a:off x="374" y="1579"/>
              <a:ext cx="477" cy="506"/>
            </a:xfrm>
            <a:custGeom>
              <a:avLst/>
              <a:gdLst>
                <a:gd name="T0" fmla="*/ 0 w 356"/>
                <a:gd name="T1" fmla="*/ 0 h 368"/>
                <a:gd name="T2" fmla="*/ 676966739 w 356"/>
                <a:gd name="T3" fmla="*/ 116208087 h 368"/>
                <a:gd name="T4" fmla="*/ 803078548 w 356"/>
                <a:gd name="T5" fmla="*/ 2147483646 h 368"/>
                <a:gd name="T6" fmla="*/ 176986328 w 356"/>
                <a:gd name="T7" fmla="*/ 214748364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23617" name="Group 110"/>
          <p:cNvGrpSpPr>
            <a:grpSpLocks/>
          </p:cNvGrpSpPr>
          <p:nvPr/>
        </p:nvGrpSpPr>
        <p:grpSpPr bwMode="auto">
          <a:xfrm>
            <a:off x="4344989" y="3390901"/>
            <a:ext cx="358775" cy="704850"/>
            <a:chOff x="4140" y="429"/>
            <a:chExt cx="1425" cy="2396"/>
          </a:xfrm>
        </p:grpSpPr>
        <p:sp>
          <p:nvSpPr>
            <p:cNvPr id="23618" name="Freeform 111"/>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19" name="Rectangle 112"/>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20" name="Freeform 113"/>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21" name="Freeform 114"/>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22" name="Rectangle 115"/>
            <p:cNvSpPr>
              <a:spLocks noChangeArrowheads="1"/>
            </p:cNvSpPr>
            <p:nvPr/>
          </p:nvSpPr>
          <p:spPr bwMode="auto">
            <a:xfrm>
              <a:off x="4209" y="693"/>
              <a:ext cx="599" cy="49"/>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nvGrpSpPr>
            <p:cNvPr id="23623" name="Group 116"/>
            <p:cNvGrpSpPr>
              <a:grpSpLocks/>
            </p:cNvGrpSpPr>
            <p:nvPr/>
          </p:nvGrpSpPr>
          <p:grpSpPr bwMode="auto">
            <a:xfrm>
              <a:off x="4749" y="668"/>
              <a:ext cx="581" cy="145"/>
              <a:chOff x="614" y="2568"/>
              <a:chExt cx="725" cy="139"/>
            </a:xfrm>
          </p:grpSpPr>
          <p:sp>
            <p:nvSpPr>
              <p:cNvPr id="23648" name="AutoShape 117"/>
              <p:cNvSpPr>
                <a:spLocks noChangeArrowheads="1"/>
              </p:cNvSpPr>
              <p:nvPr/>
            </p:nvSpPr>
            <p:spPr bwMode="auto">
              <a:xfrm>
                <a:off x="617"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49" name="AutoShape 118"/>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23624" name="Rectangle 119"/>
            <p:cNvSpPr>
              <a:spLocks noChangeArrowheads="1"/>
            </p:cNvSpPr>
            <p:nvPr/>
          </p:nvSpPr>
          <p:spPr bwMode="auto">
            <a:xfrm>
              <a:off x="4222" y="1017"/>
              <a:ext cx="599" cy="49"/>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nvGrpSpPr>
            <p:cNvPr id="23625" name="Group 120"/>
            <p:cNvGrpSpPr>
              <a:grpSpLocks/>
            </p:cNvGrpSpPr>
            <p:nvPr/>
          </p:nvGrpSpPr>
          <p:grpSpPr bwMode="auto">
            <a:xfrm>
              <a:off x="4747" y="994"/>
              <a:ext cx="581" cy="134"/>
              <a:chOff x="614" y="2568"/>
              <a:chExt cx="725" cy="139"/>
            </a:xfrm>
          </p:grpSpPr>
          <p:sp>
            <p:nvSpPr>
              <p:cNvPr id="23646" name="AutoShape 121"/>
              <p:cNvSpPr>
                <a:spLocks noChangeArrowheads="1"/>
              </p:cNvSpPr>
              <p:nvPr/>
            </p:nvSpPr>
            <p:spPr bwMode="auto">
              <a:xfrm>
                <a:off x="612" y="2570"/>
                <a:ext cx="724"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47" name="AutoShape 122"/>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23626" name="Rectangle 123"/>
            <p:cNvSpPr>
              <a:spLocks noChangeArrowheads="1"/>
            </p:cNvSpPr>
            <p:nvPr/>
          </p:nvSpPr>
          <p:spPr bwMode="auto">
            <a:xfrm>
              <a:off x="4216" y="1357"/>
              <a:ext cx="599" cy="49"/>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27" name="Rectangle 124"/>
            <p:cNvSpPr>
              <a:spLocks noChangeArrowheads="1"/>
            </p:cNvSpPr>
            <p:nvPr/>
          </p:nvSpPr>
          <p:spPr bwMode="auto">
            <a:xfrm>
              <a:off x="4228" y="1654"/>
              <a:ext cx="593" cy="49"/>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nvGrpSpPr>
            <p:cNvPr id="23628" name="Group 125"/>
            <p:cNvGrpSpPr>
              <a:grpSpLocks/>
            </p:cNvGrpSpPr>
            <p:nvPr/>
          </p:nvGrpSpPr>
          <p:grpSpPr bwMode="auto">
            <a:xfrm>
              <a:off x="4735" y="1627"/>
              <a:ext cx="582" cy="151"/>
              <a:chOff x="614" y="2568"/>
              <a:chExt cx="725" cy="139"/>
            </a:xfrm>
          </p:grpSpPr>
          <p:sp>
            <p:nvSpPr>
              <p:cNvPr id="23644" name="AutoShape 126"/>
              <p:cNvSpPr>
                <a:spLocks noChangeArrowheads="1"/>
              </p:cNvSpPr>
              <p:nvPr/>
            </p:nvSpPr>
            <p:spPr bwMode="auto">
              <a:xfrm>
                <a:off x="611" y="2568"/>
                <a:ext cx="730"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45" name="AutoShape 127"/>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23629" name="Freeform 128"/>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3630" name="Group 129"/>
            <p:cNvGrpSpPr>
              <a:grpSpLocks/>
            </p:cNvGrpSpPr>
            <p:nvPr/>
          </p:nvGrpSpPr>
          <p:grpSpPr bwMode="auto">
            <a:xfrm>
              <a:off x="4739" y="1327"/>
              <a:ext cx="582" cy="139"/>
              <a:chOff x="614" y="2568"/>
              <a:chExt cx="725" cy="139"/>
            </a:xfrm>
          </p:grpSpPr>
          <p:sp>
            <p:nvSpPr>
              <p:cNvPr id="23642" name="AutoShape 130"/>
              <p:cNvSpPr>
                <a:spLocks noChangeArrowheads="1"/>
              </p:cNvSpPr>
              <p:nvPr/>
            </p:nvSpPr>
            <p:spPr bwMode="auto">
              <a:xfrm>
                <a:off x="614" y="2566"/>
                <a:ext cx="723"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43" name="AutoShape 131"/>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23631" name="Rectangle 132"/>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32" name="Freeform 133"/>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33" name="Freeform 134"/>
            <p:cNvSpPr>
              <a:spLocks/>
            </p:cNvSpPr>
            <p:nvPr/>
          </p:nvSpPr>
          <p:spPr bwMode="auto">
            <a:xfrm>
              <a:off x="5315" y="680"/>
              <a:ext cx="244" cy="240"/>
            </a:xfrm>
            <a:custGeom>
              <a:avLst/>
              <a:gdLst>
                <a:gd name="T0" fmla="*/ 0 w 304"/>
                <a:gd name="T1" fmla="*/ 0 h 288"/>
                <a:gd name="T2" fmla="*/ 2 w 304"/>
                <a:gd name="T3" fmla="*/ 2 h 288"/>
                <a:gd name="T4" fmla="*/ 2 w 304"/>
                <a:gd name="T5" fmla="*/ 2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34" name="Oval 135"/>
            <p:cNvSpPr>
              <a:spLocks noChangeArrowheads="1"/>
            </p:cNvSpPr>
            <p:nvPr/>
          </p:nvSpPr>
          <p:spPr bwMode="auto">
            <a:xfrm>
              <a:off x="5515" y="2609"/>
              <a:ext cx="50" cy="97"/>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35" name="Freeform 136"/>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36" name="AutoShape 137"/>
            <p:cNvSpPr>
              <a:spLocks noChangeArrowheads="1"/>
            </p:cNvSpPr>
            <p:nvPr/>
          </p:nvSpPr>
          <p:spPr bwMode="auto">
            <a:xfrm>
              <a:off x="4140" y="2679"/>
              <a:ext cx="1198" cy="146"/>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37" name="AutoShape 138"/>
            <p:cNvSpPr>
              <a:spLocks noChangeArrowheads="1"/>
            </p:cNvSpPr>
            <p:nvPr/>
          </p:nvSpPr>
          <p:spPr bwMode="auto">
            <a:xfrm>
              <a:off x="4203" y="2712"/>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38" name="Oval 139"/>
            <p:cNvSpPr>
              <a:spLocks noChangeArrowheads="1"/>
            </p:cNvSpPr>
            <p:nvPr/>
          </p:nvSpPr>
          <p:spPr bwMode="auto">
            <a:xfrm>
              <a:off x="4310" y="2382"/>
              <a:ext cx="158"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39" name="Oval 140"/>
            <p:cNvSpPr>
              <a:spLocks noChangeArrowheads="1"/>
            </p:cNvSpPr>
            <p:nvPr/>
          </p:nvSpPr>
          <p:spPr bwMode="auto">
            <a:xfrm>
              <a:off x="4487" y="2382"/>
              <a:ext cx="158"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23640" name="Oval 141"/>
            <p:cNvSpPr>
              <a:spLocks noChangeArrowheads="1"/>
            </p:cNvSpPr>
            <p:nvPr/>
          </p:nvSpPr>
          <p:spPr bwMode="auto">
            <a:xfrm>
              <a:off x="4663" y="2382"/>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3641" name="Rectangle 142"/>
            <p:cNvSpPr>
              <a:spLocks noChangeArrowheads="1"/>
            </p:cNvSpPr>
            <p:nvPr/>
          </p:nvSpPr>
          <p:spPr bwMode="auto">
            <a:xfrm>
              <a:off x="5061" y="1837"/>
              <a:ext cx="88" cy="761"/>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38" name="灯片编号占位符 3"/>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48</a:t>
            </a:fld>
            <a:endParaRPr kumimoji="1" lang="zh-CN" altLang="en-US" dirty="0"/>
          </a:p>
        </p:txBody>
      </p:sp>
      <p:sp>
        <p:nvSpPr>
          <p:cNvPr id="137"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6.3  </a:t>
            </a:r>
            <a:r>
              <a:rPr kumimoji="1" lang="zh-CN" altLang="en-US" dirty="0"/>
              <a:t>传输层复用和分用</a:t>
            </a:r>
          </a:p>
        </p:txBody>
      </p:sp>
    </p:spTree>
    <p:extLst>
      <p:ext uri="{BB962C8B-B14F-4D97-AF65-F5344CB8AC3E}">
        <p14:creationId xmlns:p14="http://schemas.microsoft.com/office/powerpoint/2010/main" val="31514667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sp>
        <p:nvSpPr>
          <p:cNvPr id="3" name="内容占位符 2"/>
          <p:cNvSpPr>
            <a:spLocks noGrp="1"/>
          </p:cNvSpPr>
          <p:nvPr>
            <p:ph idx="1"/>
          </p:nvPr>
        </p:nvSpPr>
        <p:spPr>
          <a:xfrm>
            <a:off x="838200" y="1510758"/>
            <a:ext cx="10515600" cy="4845592"/>
          </a:xfrm>
        </p:spPr>
        <p:txBody>
          <a:bodyPr>
            <a:normAutofit lnSpcReduction="10000"/>
          </a:bodyPr>
          <a:lstStyle/>
          <a:p>
            <a:pPr>
              <a:lnSpc>
                <a:spcPct val="130000"/>
              </a:lnSpc>
              <a:defRPr/>
            </a:pPr>
            <a:r>
              <a:rPr lang="en-US" altLang="zh-CN" sz="3200" dirty="0">
                <a:latin typeface="微软雅黑" panose="020B0503020204020204" pitchFamily="34" charset="-122"/>
                <a:ea typeface="微软雅黑" panose="020B0503020204020204" pitchFamily="34" charset="-122"/>
              </a:rPr>
              <a:t>UDP套接字</a:t>
            </a:r>
          </a:p>
          <a:p>
            <a:pPr lvl="1">
              <a:lnSpc>
                <a:spcPct val="130000"/>
              </a:lnSpc>
            </a:pPr>
            <a:r>
              <a:rPr lang="zh-CN" altLang="en-US" sz="2800" dirty="0">
                <a:latin typeface="微软雅黑" panose="020B0503020204020204" pitchFamily="34" charset="-122"/>
                <a:ea typeface="微软雅黑" panose="020B0503020204020204" pitchFamily="34" charset="-122"/>
              </a:rPr>
              <a:t>使用</a:t>
            </a:r>
            <a:r>
              <a:rPr lang="en-US" altLang="zh-CN" sz="2800" dirty="0">
                <a:latin typeface="微软雅黑" panose="020B0503020204020204" pitchFamily="34" charset="-122"/>
                <a:ea typeface="微软雅黑" panose="020B0503020204020204" pitchFamily="34" charset="-122"/>
              </a:rPr>
              <a:t>&lt;IP地址，端口号&gt;</a:t>
            </a:r>
            <a:r>
              <a:rPr lang="zh-CN" altLang="en-US" sz="2800" dirty="0">
                <a:latin typeface="微软雅黑" panose="020B0503020204020204" pitchFamily="34" charset="-122"/>
                <a:ea typeface="微软雅黑" panose="020B0503020204020204" pitchFamily="34" charset="-122"/>
              </a:rPr>
              <a:t>二元组标识</a:t>
            </a:r>
            <a:r>
              <a:rPr lang="en-US" altLang="zh-CN" sz="2800" dirty="0">
                <a:latin typeface="微软雅黑" panose="020B0503020204020204" pitchFamily="34" charset="-122"/>
                <a:ea typeface="微软雅黑" panose="020B0503020204020204" pitchFamily="34" charset="-122"/>
              </a:rPr>
              <a:t>UDP套接字</a:t>
            </a:r>
          </a:p>
          <a:p>
            <a:pPr lvl="1">
              <a:lnSpc>
                <a:spcPct val="130000"/>
              </a:lnSpc>
            </a:pPr>
            <a:r>
              <a:rPr lang="zh-CN" altLang="en-US" sz="2800" dirty="0">
                <a:latin typeface="微软雅黑" panose="020B0503020204020204" pitchFamily="34" charset="-122"/>
                <a:ea typeface="微软雅黑" panose="020B0503020204020204" pitchFamily="34" charset="-122"/>
              </a:rPr>
              <a:t>服务器使用一个套接字服务所有客户</a:t>
            </a:r>
            <a:endParaRPr lang="en-US" altLang="zh-CN" sz="2800" dirty="0">
              <a:latin typeface="微软雅黑" panose="020B0503020204020204" pitchFamily="34" charset="-122"/>
              <a:ea typeface="微软雅黑" panose="020B0503020204020204" pitchFamily="34" charset="-122"/>
            </a:endParaRPr>
          </a:p>
          <a:p>
            <a:pPr>
              <a:lnSpc>
                <a:spcPct val="130000"/>
              </a:lnSpc>
              <a:defRPr/>
            </a:pPr>
            <a:r>
              <a:rPr lang="en-US" altLang="zh-CN" sz="3200" dirty="0">
                <a:latin typeface="微软雅黑" panose="020B0503020204020204" pitchFamily="34" charset="-122"/>
                <a:ea typeface="微软雅黑" panose="020B0503020204020204" pitchFamily="34" charset="-122"/>
              </a:rPr>
              <a:t>TCP套接字</a:t>
            </a:r>
          </a:p>
          <a:p>
            <a:pPr lvl="1">
              <a:lnSpc>
                <a:spcPct val="130000"/>
              </a:lnSpc>
            </a:pPr>
            <a:r>
              <a:rPr lang="zh-CN" altLang="en-US" sz="2800" dirty="0">
                <a:latin typeface="微软雅黑" panose="020B0503020204020204" pitchFamily="34" charset="-122"/>
                <a:ea typeface="微软雅黑" panose="020B0503020204020204" pitchFamily="34" charset="-122"/>
              </a:rPr>
              <a:t>使用</a:t>
            </a:r>
            <a:r>
              <a:rPr lang="en-US" altLang="zh-CN" sz="2800" dirty="0">
                <a:latin typeface="微软雅黑" panose="020B0503020204020204" pitchFamily="34" charset="-122"/>
                <a:ea typeface="微软雅黑" panose="020B0503020204020204" pitchFamily="34" charset="-122"/>
              </a:rPr>
              <a:t>&lt;</a:t>
            </a:r>
            <a:r>
              <a:rPr lang="zh-CN" altLang="en-US" sz="2800" dirty="0">
                <a:latin typeface="微软雅黑" panose="020B0503020204020204" pitchFamily="34" charset="-122"/>
                <a:ea typeface="微软雅黑" panose="020B0503020204020204" pitchFamily="34" charset="-122"/>
              </a:rPr>
              <a:t>源</a:t>
            </a:r>
            <a:r>
              <a:rPr lang="en-US" altLang="zh-CN" sz="2800" dirty="0">
                <a:latin typeface="微软雅黑" panose="020B0503020204020204" pitchFamily="34" charset="-122"/>
                <a:ea typeface="微软雅黑" panose="020B0503020204020204" pitchFamily="34" charset="-122"/>
              </a:rPr>
              <a:t>IP地址，目的IP地址，源端口号，目的端口号&gt; </a:t>
            </a:r>
            <a:r>
              <a:rPr lang="zh-CN" altLang="en-US" sz="2800" dirty="0">
                <a:latin typeface="微软雅黑" panose="020B0503020204020204" pitchFamily="34" charset="-122"/>
                <a:ea typeface="微软雅黑" panose="020B0503020204020204" pitchFamily="34" charset="-122"/>
              </a:rPr>
              <a:t>四元组标识连接套接字 </a:t>
            </a:r>
            <a:endParaRPr lang="en-US" altLang="zh-CN" sz="2800" dirty="0">
              <a:latin typeface="微软雅黑" panose="020B0503020204020204" pitchFamily="34" charset="-122"/>
              <a:ea typeface="微软雅黑" panose="020B0503020204020204" pitchFamily="34" charset="-122"/>
            </a:endParaRPr>
          </a:p>
          <a:p>
            <a:pPr lvl="1">
              <a:lnSpc>
                <a:spcPct val="130000"/>
              </a:lnSpc>
            </a:pPr>
            <a:r>
              <a:rPr lang="zh-CN" altLang="en-US" sz="2800" dirty="0">
                <a:latin typeface="微软雅黑" panose="020B0503020204020204" pitchFamily="34" charset="-122"/>
                <a:ea typeface="微软雅黑" panose="020B0503020204020204" pitchFamily="34" charset="-122"/>
              </a:rPr>
              <a:t>服务器使用一个监听套接字和多个连接套接字服务多个客户，每个连接套接字服务一个客户</a:t>
            </a:r>
            <a:endParaRPr lang="en-US" altLang="zh-CN" sz="2800" dirty="0">
              <a:latin typeface="微软雅黑" panose="020B0503020204020204" pitchFamily="34" charset="-122"/>
              <a:ea typeface="微软雅黑" panose="020B0503020204020204" pitchFamily="34" charset="-122"/>
            </a:endParaRPr>
          </a:p>
          <a:p>
            <a:pPr lvl="1"/>
            <a:endParaRPr lang="zh-CN" altLang="en-US" dirty="0">
              <a:ea typeface="宋体" panose="02010600030101010101" pitchFamily="2" charset="-122"/>
            </a:endParaRPr>
          </a:p>
          <a:p>
            <a:pPr>
              <a:lnSpc>
                <a:spcPct val="130000"/>
              </a:lnSpc>
              <a:defRPr/>
            </a:pPr>
            <a:endParaRPr lang="en-US" altLang="zh-CN"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49</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6.3  </a:t>
            </a:r>
            <a:r>
              <a:rPr kumimoji="1" lang="zh-CN" altLang="en-US" dirty="0"/>
              <a:t>传输层复用和分用</a:t>
            </a:r>
          </a:p>
        </p:txBody>
      </p:sp>
    </p:spTree>
    <p:extLst>
      <p:ext uri="{BB962C8B-B14F-4D97-AF65-F5344CB8AC3E}">
        <p14:creationId xmlns:p14="http://schemas.microsoft.com/office/powerpoint/2010/main" val="695343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F4557-9C48-9D4D-A8AC-E1BCC4493B84}"/>
              </a:ext>
            </a:extLst>
          </p:cNvPr>
          <p:cNvSpPr>
            <a:spLocks noGrp="1"/>
          </p:cNvSpPr>
          <p:nvPr>
            <p:ph type="ctrTitle"/>
          </p:nvPr>
        </p:nvSpPr>
        <p:spPr>
          <a:xfrm>
            <a:off x="1524000" y="891254"/>
            <a:ext cx="9144000" cy="2002674"/>
          </a:xfrm>
        </p:spPr>
        <p:txBody>
          <a:bodyPr/>
          <a:lstStyle/>
          <a:p>
            <a:r>
              <a:rPr kumimoji="1" lang="zh-CN" altLang="en-US" dirty="0"/>
              <a:t>第六章 传输层</a:t>
            </a:r>
          </a:p>
        </p:txBody>
      </p:sp>
      <p:sp>
        <p:nvSpPr>
          <p:cNvPr id="3" name="副标题 2">
            <a:extLst>
              <a:ext uri="{FF2B5EF4-FFF2-40B4-BE49-F238E27FC236}">
                <a16:creationId xmlns:a16="http://schemas.microsoft.com/office/drawing/2014/main" id="{1BAADDAC-3DB3-ED4C-BCFE-CFA6839907EE}"/>
              </a:ext>
            </a:extLst>
          </p:cNvPr>
          <p:cNvSpPr>
            <a:spLocks noGrp="1"/>
          </p:cNvSpPr>
          <p:nvPr>
            <p:ph type="subTitle" idx="1"/>
          </p:nvPr>
        </p:nvSpPr>
        <p:spPr>
          <a:xfrm>
            <a:off x="1524000" y="3727942"/>
            <a:ext cx="9144000" cy="1657977"/>
          </a:xfrm>
        </p:spPr>
        <p:txBody>
          <a:bodyPr>
            <a:normAutofit/>
          </a:bodyPr>
          <a:lstStyle/>
          <a:p>
            <a:pPr>
              <a:lnSpc>
                <a:spcPct val="150000"/>
              </a:lnSpc>
            </a:pPr>
            <a:r>
              <a:rPr kumimoji="1" lang="zh-CN" altLang="en-US" sz="3200" dirty="0"/>
              <a:t>授课教师：</a:t>
            </a:r>
            <a:r>
              <a:rPr kumimoji="1" lang="en-US" altLang="zh-CN" sz="3200" dirty="0"/>
              <a:t>XXXXX</a:t>
            </a:r>
          </a:p>
          <a:p>
            <a:pPr>
              <a:lnSpc>
                <a:spcPct val="150000"/>
              </a:lnSpc>
            </a:pPr>
            <a:r>
              <a:rPr kumimoji="1" lang="en-US" altLang="zh-CN" sz="3200" dirty="0"/>
              <a:t>XXXX</a:t>
            </a:r>
            <a:r>
              <a:rPr kumimoji="1" lang="zh-CN" altLang="en-US" sz="3200" dirty="0"/>
              <a:t>大学</a:t>
            </a:r>
            <a:endParaRPr kumimoji="1" lang="en-US" altLang="zh-CN" sz="3200" dirty="0"/>
          </a:p>
        </p:txBody>
      </p:sp>
      <p:graphicFrame>
        <p:nvGraphicFramePr>
          <p:cNvPr id="5" name="表格 5">
            <a:extLst>
              <a:ext uri="{FF2B5EF4-FFF2-40B4-BE49-F238E27FC236}">
                <a16:creationId xmlns:a16="http://schemas.microsoft.com/office/drawing/2014/main" id="{31428EE8-625B-8B42-97B8-96ED7491F810}"/>
              </a:ext>
            </a:extLst>
          </p:cNvPr>
          <p:cNvGraphicFramePr>
            <a:graphicFrameLocks noGrp="1"/>
          </p:cNvGraphicFramePr>
          <p:nvPr>
            <p:extLst>
              <p:ext uri="{D42A27DB-BD31-4B8C-83A1-F6EECF244321}">
                <p14:modId xmlns:p14="http://schemas.microsoft.com/office/powerpoint/2010/main" val="1800356577"/>
              </p:ext>
            </p:extLst>
          </p:nvPr>
        </p:nvGraphicFramePr>
        <p:xfrm>
          <a:off x="7648686" y="5717013"/>
          <a:ext cx="4356848" cy="1005840"/>
        </p:xfrm>
        <a:graphic>
          <a:graphicData uri="http://schemas.openxmlformats.org/drawingml/2006/table">
            <a:tbl>
              <a:tblPr bandRow="1">
                <a:tableStyleId>{5C22544A-7EE6-4342-B048-85BDC9FD1C3A}</a:tableStyleId>
              </a:tblPr>
              <a:tblGrid>
                <a:gridCol w="2398956">
                  <a:extLst>
                    <a:ext uri="{9D8B030D-6E8A-4147-A177-3AD203B41FA5}">
                      <a16:colId xmlns:a16="http://schemas.microsoft.com/office/drawing/2014/main" val="305215917"/>
                    </a:ext>
                  </a:extLst>
                </a:gridCol>
                <a:gridCol w="1957892">
                  <a:extLst>
                    <a:ext uri="{9D8B030D-6E8A-4147-A177-3AD203B41FA5}">
                      <a16:colId xmlns:a16="http://schemas.microsoft.com/office/drawing/2014/main" val="1713699466"/>
                    </a:ext>
                  </a:extLst>
                </a:gridCol>
              </a:tblGrid>
              <a:tr h="29159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600" dirty="0">
                          <a:latin typeface="Microsoft YaHei" panose="020B0503020204020204" pitchFamily="34" charset="-122"/>
                          <a:ea typeface="Microsoft YaHei" panose="020B0503020204020204" pitchFamily="34" charset="-122"/>
                        </a:rPr>
                        <a:t>致谢社区成员</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extLst>
                  <a:ext uri="{0D108BD9-81ED-4DB2-BD59-A6C34878D82A}">
                    <a16:rowId xmlns:a16="http://schemas.microsoft.com/office/drawing/2014/main" val="4222306946"/>
                  </a:ext>
                </a:extLst>
              </a:tr>
              <a:tr h="291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Microsoft YaHei" panose="020B0503020204020204" pitchFamily="34" charset="-122"/>
                          <a:ea typeface="Microsoft YaHei" panose="020B0503020204020204" pitchFamily="34" charset="-122"/>
                        </a:rPr>
                        <a:t>中国科学技术大学  华蓓</a:t>
                      </a:r>
                      <a:endParaRPr lang="en-US" altLang="zh-CN" sz="1600" dirty="0">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Microsoft YaHei" panose="020B0503020204020204" pitchFamily="34" charset="-122"/>
                          <a:ea typeface="Microsoft YaHei" panose="020B0503020204020204" pitchFamily="34" charset="-122"/>
                        </a:rPr>
                        <a:t>安徽工业大学  李沁</a:t>
                      </a:r>
                      <a:endParaRPr lang="en-US" altLang="zh-CN" sz="1600" dirty="0">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extLst>
                  <a:ext uri="{0D108BD9-81ED-4DB2-BD59-A6C34878D82A}">
                    <a16:rowId xmlns:a16="http://schemas.microsoft.com/office/drawing/2014/main" val="1572219922"/>
                  </a:ext>
                </a:extLst>
              </a:tr>
              <a:tr h="291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Microsoft YaHei" panose="020B0503020204020204" pitchFamily="34" charset="-122"/>
                          <a:ea typeface="Microsoft YaHei" panose="020B0503020204020204" pitchFamily="34" charset="-122"/>
                        </a:rPr>
                        <a:t>清华大学  崔勇</a:t>
                      </a:r>
                      <a:endParaRPr lang="zh-CN" altLang="en-US" sz="1600" dirty="0">
                        <a:effectLst/>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alpha val="51765"/>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dirty="0">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alpha val="51765"/>
                      </a:srgbClr>
                    </a:solidFill>
                  </a:tcPr>
                </a:tc>
                <a:extLst>
                  <a:ext uri="{0D108BD9-81ED-4DB2-BD59-A6C34878D82A}">
                    <a16:rowId xmlns:a16="http://schemas.microsoft.com/office/drawing/2014/main" val="2419539270"/>
                  </a:ext>
                </a:extLst>
              </a:tr>
            </a:tbl>
          </a:graphicData>
        </a:graphic>
      </p:graphicFrame>
    </p:spTree>
    <p:extLst>
      <p:ext uri="{BB962C8B-B14F-4D97-AF65-F5344CB8AC3E}">
        <p14:creationId xmlns:p14="http://schemas.microsoft.com/office/powerpoint/2010/main" val="736057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547650" y="1510758"/>
            <a:ext cx="5501457" cy="4845592"/>
          </a:xfrm>
        </p:spPr>
        <p:txBody>
          <a:bodyPr>
            <a:normAutofit fontScale="92500" lnSpcReduction="20000"/>
          </a:bodyPr>
          <a:lstStyle/>
          <a:p>
            <a:pPr marL="0" indent="0">
              <a:lnSpc>
                <a:spcPct val="130000"/>
              </a:lnSpc>
              <a:buNone/>
            </a:pPr>
            <a:r>
              <a:rPr kumimoji="1" lang="en-US" altLang="zh-CN" dirty="0"/>
              <a:t>6.1 </a:t>
            </a:r>
            <a:r>
              <a:rPr kumimoji="1" lang="zh-CN" altLang="en-US" dirty="0"/>
              <a:t>概述和传输层服务</a:t>
            </a:r>
            <a:endParaRPr kumimoji="1" lang="en-US" altLang="zh-CN" dirty="0"/>
          </a:p>
          <a:p>
            <a:pPr marL="0" indent="0">
              <a:lnSpc>
                <a:spcPct val="130000"/>
              </a:lnSpc>
              <a:buNone/>
            </a:pPr>
            <a:r>
              <a:rPr kumimoji="1" lang="en-US" altLang="zh-CN" dirty="0"/>
              <a:t>6.2 </a:t>
            </a:r>
            <a:r>
              <a:rPr kumimoji="1" lang="zh-CN" altLang="en-US" dirty="0"/>
              <a:t>套接字编程</a:t>
            </a:r>
            <a:endParaRPr kumimoji="1" lang="en-US" altLang="zh-CN" dirty="0"/>
          </a:p>
          <a:p>
            <a:pPr marL="0" indent="0">
              <a:lnSpc>
                <a:spcPct val="130000"/>
              </a:lnSpc>
              <a:buNone/>
            </a:pPr>
            <a:r>
              <a:rPr kumimoji="1" lang="en-US" altLang="zh-CN" dirty="0"/>
              <a:t>6.3 </a:t>
            </a:r>
            <a:r>
              <a:rPr kumimoji="1" lang="zh-CN" altLang="en-US" dirty="0"/>
              <a:t>传输层复用和分用</a:t>
            </a:r>
            <a:endParaRPr kumimoji="1" lang="en-US" altLang="zh-CN" dirty="0"/>
          </a:p>
          <a:p>
            <a:pPr marL="0" indent="0">
              <a:lnSpc>
                <a:spcPct val="130000"/>
              </a:lnSpc>
              <a:buNone/>
            </a:pPr>
            <a:r>
              <a:rPr kumimoji="1" lang="en-US" altLang="zh-CN" dirty="0">
                <a:solidFill>
                  <a:srgbClr val="C00000"/>
                </a:solidFill>
              </a:rPr>
              <a:t>6.4 </a:t>
            </a:r>
            <a:r>
              <a:rPr kumimoji="1" lang="zh-CN" altLang="en-US" dirty="0">
                <a:solidFill>
                  <a:srgbClr val="C00000"/>
                </a:solidFill>
              </a:rPr>
              <a:t>无连接传输：</a:t>
            </a:r>
            <a:r>
              <a:rPr kumimoji="1" lang="en-US" altLang="zh-CN" dirty="0">
                <a:solidFill>
                  <a:srgbClr val="C00000"/>
                </a:solidFill>
              </a:rPr>
              <a:t>UDP</a:t>
            </a:r>
          </a:p>
          <a:p>
            <a:pPr marL="0" indent="0">
              <a:lnSpc>
                <a:spcPct val="130000"/>
              </a:lnSpc>
              <a:buNone/>
            </a:pPr>
            <a:r>
              <a:rPr kumimoji="1" lang="en-US" altLang="zh-CN" dirty="0"/>
              <a:t>6.5 </a:t>
            </a:r>
            <a:r>
              <a:rPr kumimoji="1" lang="zh-CN" altLang="en-US" dirty="0"/>
              <a:t>面向连接的传输：</a:t>
            </a:r>
            <a:r>
              <a:rPr kumimoji="1" lang="en-US" altLang="zh-CN" dirty="0"/>
              <a:t>TCP</a:t>
            </a:r>
          </a:p>
          <a:p>
            <a:pPr marL="0" indent="0">
              <a:lnSpc>
                <a:spcPct val="130000"/>
              </a:lnSpc>
              <a:buNone/>
            </a:pPr>
            <a:r>
              <a:rPr kumimoji="1" lang="en-US" altLang="zh-CN" dirty="0"/>
              <a:t>6.6 </a:t>
            </a:r>
            <a:r>
              <a:rPr kumimoji="1" lang="zh-CN" altLang="en-US" dirty="0"/>
              <a:t>理解网络拥塞</a:t>
            </a:r>
            <a:endParaRPr kumimoji="1" lang="en-US" altLang="zh-CN" dirty="0"/>
          </a:p>
          <a:p>
            <a:pPr marL="0" indent="0">
              <a:lnSpc>
                <a:spcPct val="130000"/>
              </a:lnSpc>
              <a:buNone/>
            </a:pPr>
            <a:r>
              <a:rPr kumimoji="1" lang="en-US" altLang="zh-CN" dirty="0"/>
              <a:t>6.7 TCP拥塞控制</a:t>
            </a:r>
          </a:p>
          <a:p>
            <a:pPr marL="0" indent="0">
              <a:lnSpc>
                <a:spcPct val="130000"/>
              </a:lnSpc>
              <a:buNone/>
            </a:pPr>
            <a:r>
              <a:rPr kumimoji="1" lang="en-US" altLang="zh-CN" dirty="0"/>
              <a:t>6.8 </a:t>
            </a:r>
            <a:r>
              <a:rPr kumimoji="1" lang="zh-CN" altLang="en-US" dirty="0"/>
              <a:t>拥塞控制的发展</a:t>
            </a:r>
            <a:endParaRPr kumimoji="1" lang="en-US" altLang="zh-CN" dirty="0"/>
          </a:p>
          <a:p>
            <a:pPr marL="0" indent="0">
              <a:lnSpc>
                <a:spcPct val="130000"/>
              </a:lnSpc>
              <a:buNone/>
            </a:pPr>
            <a:r>
              <a:rPr kumimoji="1" lang="en-US" altLang="zh-CN" dirty="0"/>
              <a:t>6.9 传输层协议的发展</a:t>
            </a:r>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50</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  </a:t>
            </a:r>
            <a:r>
              <a:rPr kumimoji="1" lang="zh-CN" altLang="en-US" dirty="0"/>
              <a:t>传输层</a:t>
            </a:r>
            <a:r>
              <a:rPr kumimoji="1" lang="en-US" altLang="zh-CN" dirty="0"/>
              <a:t> </a:t>
            </a:r>
            <a:endParaRPr kumimoji="1" lang="zh-CN" altLang="en-US" dirty="0"/>
          </a:p>
        </p:txBody>
      </p:sp>
    </p:spTree>
    <p:extLst>
      <p:ext uri="{BB962C8B-B14F-4D97-AF65-F5344CB8AC3E}">
        <p14:creationId xmlns:p14="http://schemas.microsoft.com/office/powerpoint/2010/main" val="1870492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UDP</a:t>
            </a:r>
            <a:r>
              <a:rPr lang="zh-CN" altLang="en-US" dirty="0"/>
              <a:t>提供的服务</a:t>
            </a:r>
          </a:p>
        </p:txBody>
      </p:sp>
      <p:sp>
        <p:nvSpPr>
          <p:cNvPr id="3" name="内容占位符 2"/>
          <p:cNvSpPr>
            <a:spLocks noGrp="1"/>
          </p:cNvSpPr>
          <p:nvPr>
            <p:ph idx="1"/>
          </p:nvPr>
        </p:nvSpPr>
        <p:spPr>
          <a:xfrm>
            <a:off x="838200" y="1510758"/>
            <a:ext cx="10515600" cy="4845592"/>
          </a:xfrm>
        </p:spPr>
        <p:txBody>
          <a:bodyPr>
            <a:normAutofit lnSpcReduction="10000"/>
          </a:bodyPr>
          <a:lstStyle/>
          <a:p>
            <a:pPr>
              <a:lnSpc>
                <a:spcPct val="120000"/>
              </a:lnSpc>
              <a:defRPr/>
            </a:pPr>
            <a:r>
              <a:rPr lang="zh-CN" altLang="en-US" sz="2400" dirty="0">
                <a:latin typeface="微软雅黑" panose="020B0503020204020204" pitchFamily="34" charset="-122"/>
                <a:ea typeface="微软雅黑" panose="020B0503020204020204" pitchFamily="34" charset="-122"/>
              </a:rPr>
              <a:t>网络层提供的服务（</a:t>
            </a:r>
            <a:r>
              <a:rPr lang="en-US" altLang="zh-CN" sz="2400" dirty="0">
                <a:latin typeface="微软雅黑" panose="020B0503020204020204" pitchFamily="34" charset="-122"/>
                <a:ea typeface="微软雅黑" panose="020B0503020204020204" pitchFamily="34" charset="-122"/>
              </a:rPr>
              <a:t>best-effort service</a:t>
            </a:r>
            <a:r>
              <a:rPr lang="zh-CN" altLang="en-US" sz="2400" dirty="0">
                <a:latin typeface="微软雅黑" panose="020B0503020204020204" pitchFamily="34" charset="-122"/>
                <a:ea typeface="微软雅黑" panose="020B0503020204020204" pitchFamily="34" charset="-122"/>
              </a:rPr>
              <a:t>）：</a:t>
            </a:r>
          </a:p>
          <a:p>
            <a:pPr lvl="1">
              <a:lnSpc>
                <a:spcPct val="120000"/>
              </a:lnSpc>
              <a:defRPr/>
            </a:pPr>
            <a:r>
              <a:rPr lang="zh-CN" altLang="en-US" sz="2200" dirty="0">
                <a:latin typeface="微软雅黑" panose="020B0503020204020204" pitchFamily="34" charset="-122"/>
                <a:ea typeface="微软雅黑" panose="020B0503020204020204" pitchFamily="34" charset="-122"/>
              </a:rPr>
              <a:t>尽最大努力将数据包交付到目的主机</a:t>
            </a:r>
            <a:endParaRPr lang="en-US" altLang="zh-CN" sz="2200" dirty="0">
              <a:latin typeface="微软雅黑" panose="020B0503020204020204" pitchFamily="34" charset="-122"/>
              <a:ea typeface="微软雅黑" panose="020B0503020204020204" pitchFamily="34" charset="-122"/>
            </a:endParaRPr>
          </a:p>
          <a:p>
            <a:pPr lvl="1">
              <a:lnSpc>
                <a:spcPct val="120000"/>
              </a:lnSpc>
              <a:defRPr/>
            </a:pPr>
            <a:r>
              <a:rPr lang="zh-CN" altLang="en-US" sz="2200" dirty="0">
                <a:latin typeface="微软雅黑" panose="020B0503020204020204" pitchFamily="34" charset="-122"/>
                <a:ea typeface="微软雅黑" panose="020B0503020204020204" pitchFamily="34" charset="-122"/>
              </a:rPr>
              <a:t>不保证投递的可靠性和顺序</a:t>
            </a:r>
          </a:p>
          <a:p>
            <a:pPr lvl="1">
              <a:lnSpc>
                <a:spcPct val="120000"/>
              </a:lnSpc>
              <a:defRPr/>
            </a:pPr>
            <a:r>
              <a:rPr lang="zh-CN" altLang="en-US" sz="2200" dirty="0">
                <a:latin typeface="微软雅黑" panose="020B0503020204020204" pitchFamily="34" charset="-122"/>
                <a:ea typeface="微软雅黑" panose="020B0503020204020204" pitchFamily="34" charset="-122"/>
              </a:rPr>
              <a:t>不保证带宽及延迟要求</a:t>
            </a:r>
            <a:endParaRPr lang="en-US" altLang="zh-CN" sz="2200" dirty="0">
              <a:latin typeface="微软雅黑" panose="020B0503020204020204" pitchFamily="34" charset="-122"/>
              <a:ea typeface="微软雅黑" panose="020B0503020204020204" pitchFamily="34" charset="-122"/>
            </a:endParaRPr>
          </a:p>
          <a:p>
            <a:pPr>
              <a:lnSpc>
                <a:spcPct val="120000"/>
              </a:lnSpc>
              <a:defRPr/>
            </a:pPr>
            <a:r>
              <a:rPr lang="en-US" altLang="zh-CN" sz="2400" dirty="0">
                <a:solidFill>
                  <a:srgbClr val="C00000"/>
                </a:solidFill>
                <a:latin typeface="微软雅黑" panose="020B0503020204020204" pitchFamily="34" charset="-122"/>
                <a:ea typeface="微软雅黑" panose="020B0503020204020204" pitchFamily="34" charset="-122"/>
              </a:rPr>
              <a:t>UDP</a:t>
            </a:r>
            <a:r>
              <a:rPr lang="zh-CN" altLang="en-US" sz="2400" dirty="0">
                <a:solidFill>
                  <a:srgbClr val="C00000"/>
                </a:solidFill>
                <a:latin typeface="微软雅黑" panose="020B0503020204020204" pitchFamily="34" charset="-122"/>
                <a:ea typeface="微软雅黑" panose="020B0503020204020204" pitchFamily="34" charset="-122"/>
              </a:rPr>
              <a:t>提供的服务：</a:t>
            </a:r>
          </a:p>
          <a:p>
            <a:pPr lvl="1">
              <a:lnSpc>
                <a:spcPct val="120000"/>
              </a:lnSpc>
              <a:defRPr/>
            </a:pPr>
            <a:r>
              <a:rPr lang="zh-CN" altLang="en-US" sz="2200" dirty="0">
                <a:latin typeface="微软雅黑" panose="020B0503020204020204" pitchFamily="34" charset="-122"/>
                <a:ea typeface="微软雅黑" panose="020B0503020204020204" pitchFamily="34" charset="-122"/>
              </a:rPr>
              <a:t>进程到进程之间的报文交付</a:t>
            </a:r>
            <a:endParaRPr lang="en-US" altLang="zh-CN" sz="2200" dirty="0">
              <a:latin typeface="微软雅黑" panose="020B0503020204020204" pitchFamily="34" charset="-122"/>
              <a:ea typeface="微软雅黑" panose="020B0503020204020204" pitchFamily="34" charset="-122"/>
            </a:endParaRPr>
          </a:p>
          <a:p>
            <a:pPr lvl="1">
              <a:lnSpc>
                <a:spcPct val="120000"/>
              </a:lnSpc>
              <a:defRPr/>
            </a:pPr>
            <a:r>
              <a:rPr lang="zh-CN" altLang="en-US" sz="2200" dirty="0">
                <a:latin typeface="微软雅黑" panose="020B0503020204020204" pitchFamily="34" charset="-122"/>
                <a:ea typeface="微软雅黑" panose="020B0503020204020204" pitchFamily="34" charset="-122"/>
              </a:rPr>
              <a:t>报文完整性检查</a:t>
            </a:r>
            <a:r>
              <a:rPr lang="zh-CN" altLang="en-US" sz="2200" dirty="0">
                <a:solidFill>
                  <a:srgbClr val="1B0EC2"/>
                </a:solidFill>
                <a:latin typeface="微软雅黑" panose="020B0503020204020204" pitchFamily="34" charset="-122"/>
                <a:ea typeface="微软雅黑" panose="020B0503020204020204" pitchFamily="34" charset="-122"/>
              </a:rPr>
              <a:t>（可选）</a:t>
            </a:r>
            <a:r>
              <a:rPr lang="zh-CN" altLang="en-US" sz="2200" dirty="0">
                <a:latin typeface="微软雅黑" panose="020B0503020204020204" pitchFamily="34" charset="-122"/>
                <a:ea typeface="微软雅黑" panose="020B0503020204020204" pitchFamily="34" charset="-122"/>
              </a:rPr>
              <a:t>：检测并丢弃出错的报文</a:t>
            </a:r>
            <a:endParaRPr lang="en-US" altLang="zh-CN" sz="2200" dirty="0">
              <a:latin typeface="微软雅黑" panose="020B0503020204020204" pitchFamily="34" charset="-122"/>
              <a:ea typeface="微软雅黑" panose="020B0503020204020204" pitchFamily="34" charset="-122"/>
            </a:endParaRPr>
          </a:p>
          <a:p>
            <a:pPr>
              <a:lnSpc>
                <a:spcPct val="120000"/>
              </a:lnSpc>
              <a:defRPr/>
            </a:pPr>
            <a:r>
              <a:rPr lang="en-US" altLang="zh-CN" sz="2400" dirty="0">
                <a:solidFill>
                  <a:srgbClr val="C00000"/>
                </a:solidFill>
                <a:latin typeface="微软雅黑" panose="020B0503020204020204" pitchFamily="34" charset="-122"/>
                <a:ea typeface="微软雅黑" panose="020B0503020204020204" pitchFamily="34" charset="-122"/>
              </a:rPr>
              <a:t>UDP</a:t>
            </a:r>
            <a:r>
              <a:rPr lang="zh-CN" altLang="en-US" sz="2400" dirty="0">
                <a:solidFill>
                  <a:srgbClr val="C00000"/>
                </a:solidFill>
                <a:latin typeface="微软雅黑" panose="020B0503020204020204" pitchFamily="34" charset="-122"/>
                <a:ea typeface="微软雅黑" panose="020B0503020204020204" pitchFamily="34" charset="-122"/>
              </a:rPr>
              <a:t>需要实现的功能：</a:t>
            </a:r>
            <a:endParaRPr lang="en-US" altLang="zh-CN" sz="2400" dirty="0">
              <a:solidFill>
                <a:srgbClr val="C00000"/>
              </a:solidFill>
              <a:latin typeface="微软雅黑" panose="020B0503020204020204" pitchFamily="34" charset="-122"/>
              <a:ea typeface="微软雅黑" panose="020B0503020204020204" pitchFamily="34" charset="-122"/>
            </a:endParaRPr>
          </a:p>
          <a:p>
            <a:pPr lvl="1">
              <a:lnSpc>
                <a:spcPct val="120000"/>
              </a:lnSpc>
              <a:defRPr/>
            </a:pPr>
            <a:r>
              <a:rPr lang="zh-CN" altLang="en-US" sz="2200" dirty="0">
                <a:latin typeface="微软雅黑" panose="020B0503020204020204" pitchFamily="34" charset="-122"/>
                <a:ea typeface="微软雅黑" panose="020B0503020204020204" pitchFamily="34" charset="-122"/>
              </a:rPr>
              <a:t>复用和分用</a:t>
            </a:r>
          </a:p>
          <a:p>
            <a:pPr lvl="1">
              <a:lnSpc>
                <a:spcPct val="120000"/>
              </a:lnSpc>
              <a:defRPr/>
            </a:pPr>
            <a:r>
              <a:rPr lang="zh-CN" altLang="en-US" sz="2200" dirty="0">
                <a:latin typeface="微软雅黑" panose="020B0503020204020204" pitchFamily="34" charset="-122"/>
                <a:ea typeface="微软雅黑" panose="020B0503020204020204" pitchFamily="34" charset="-122"/>
              </a:rPr>
              <a:t>报文检错</a:t>
            </a:r>
          </a:p>
          <a:p>
            <a:pPr lvl="1"/>
            <a:endParaRPr lang="zh-CN" altLang="en-US" dirty="0">
              <a:ea typeface="宋体" panose="02010600030101010101" pitchFamily="2" charset="-122"/>
            </a:endParaRPr>
          </a:p>
          <a:p>
            <a:pPr>
              <a:lnSpc>
                <a:spcPct val="130000"/>
              </a:lnSpc>
              <a:defRPr/>
            </a:pPr>
            <a:endParaRPr lang="en-US" altLang="zh-CN"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51</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6.4  </a:t>
            </a:r>
            <a:r>
              <a:rPr kumimoji="1" lang="zh-CN" altLang="en-US" dirty="0"/>
              <a:t>无连接传输：</a:t>
            </a:r>
            <a:r>
              <a:rPr kumimoji="1" lang="en-US" altLang="zh-CN" dirty="0"/>
              <a:t>UDP</a:t>
            </a:r>
            <a:endParaRPr kumimoji="1" lang="zh-CN" altLang="en-US" dirty="0"/>
          </a:p>
        </p:txBody>
      </p:sp>
    </p:spTree>
    <p:extLst>
      <p:ext uri="{BB962C8B-B14F-4D97-AF65-F5344CB8AC3E}">
        <p14:creationId xmlns:p14="http://schemas.microsoft.com/office/powerpoint/2010/main" val="2470851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UDP</a:t>
            </a:r>
            <a:r>
              <a:rPr lang="zh-CN" altLang="en-US" dirty="0"/>
              <a:t>报文段结构</a:t>
            </a:r>
          </a:p>
        </p:txBody>
      </p:sp>
      <p:sp>
        <p:nvSpPr>
          <p:cNvPr id="3" name="内容占位符 2"/>
          <p:cNvSpPr>
            <a:spLocks noGrp="1"/>
          </p:cNvSpPr>
          <p:nvPr>
            <p:ph idx="1"/>
          </p:nvPr>
        </p:nvSpPr>
        <p:spPr>
          <a:xfrm>
            <a:off x="838200" y="1510758"/>
            <a:ext cx="5578476" cy="4845592"/>
          </a:xfrm>
        </p:spPr>
        <p:txBody>
          <a:bodyPr>
            <a:normAutofit/>
          </a:bodyPr>
          <a:lstStyle/>
          <a:p>
            <a:pPr>
              <a:lnSpc>
                <a:spcPct val="120000"/>
              </a:lnSpc>
            </a:pPr>
            <a:r>
              <a:rPr lang="en-US" altLang="zh-CN" sz="2400" dirty="0">
                <a:latin typeface="微软雅黑" panose="020B0503020204020204" pitchFamily="34" charset="-122"/>
                <a:ea typeface="微软雅黑" panose="020B0503020204020204" pitchFamily="34" charset="-122"/>
              </a:rPr>
              <a:t>UDP</a:t>
            </a:r>
            <a:r>
              <a:rPr lang="zh-CN" altLang="en-US" sz="2400" dirty="0">
                <a:latin typeface="微软雅黑" panose="020B0503020204020204" pitchFamily="34" charset="-122"/>
                <a:ea typeface="微软雅黑" panose="020B0503020204020204" pitchFamily="34" charset="-122"/>
              </a:rPr>
              <a:t>报文：</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200" dirty="0">
                <a:latin typeface="微软雅黑" panose="020B0503020204020204" pitchFamily="34" charset="-122"/>
                <a:ea typeface="微软雅黑" panose="020B0503020204020204" pitchFamily="34" charset="-122"/>
              </a:rPr>
              <a:t>报头：携带协议处理需要的信息</a:t>
            </a:r>
            <a:endParaRPr lang="en-US" altLang="zh-CN" sz="2200" dirty="0">
              <a:latin typeface="微软雅黑" panose="020B0503020204020204" pitchFamily="34" charset="-122"/>
              <a:ea typeface="微软雅黑" panose="020B0503020204020204" pitchFamily="34" charset="-122"/>
            </a:endParaRPr>
          </a:p>
          <a:p>
            <a:pPr lvl="1">
              <a:lnSpc>
                <a:spcPct val="120000"/>
              </a:lnSpc>
            </a:pPr>
            <a:r>
              <a:rPr lang="zh-CN" altLang="en-US" sz="2200" dirty="0">
                <a:latin typeface="微软雅黑" panose="020B0503020204020204" pitchFamily="34" charset="-122"/>
                <a:ea typeface="微软雅黑" panose="020B0503020204020204" pitchFamily="34" charset="-122"/>
              </a:rPr>
              <a:t>载荷（</a:t>
            </a:r>
            <a:r>
              <a:rPr lang="en-US" altLang="zh-CN" sz="2200" dirty="0">
                <a:latin typeface="微软雅黑" panose="020B0503020204020204" pitchFamily="34" charset="-122"/>
                <a:ea typeface="微软雅黑" panose="020B0503020204020204" pitchFamily="34" charset="-122"/>
              </a:rPr>
              <a:t>payload）：</a:t>
            </a:r>
            <a:r>
              <a:rPr lang="en-US" altLang="zh-CN" sz="2200" dirty="0" err="1">
                <a:latin typeface="微软雅黑" panose="020B0503020204020204" pitchFamily="34" charset="-122"/>
                <a:ea typeface="微软雅黑" panose="020B0503020204020204" pitchFamily="34" charset="-122"/>
              </a:rPr>
              <a:t>携带</a:t>
            </a:r>
            <a:r>
              <a:rPr lang="zh-CN" altLang="en-US" sz="2200" dirty="0">
                <a:latin typeface="微软雅黑" panose="020B0503020204020204" pitchFamily="34" charset="-122"/>
                <a:ea typeface="微软雅黑" panose="020B0503020204020204" pitchFamily="34" charset="-122"/>
              </a:rPr>
              <a:t>上层</a:t>
            </a:r>
            <a:r>
              <a:rPr lang="en-US" altLang="zh-CN" sz="2200" dirty="0" err="1">
                <a:latin typeface="微软雅黑" panose="020B0503020204020204" pitchFamily="34" charset="-122"/>
                <a:ea typeface="微软雅黑" panose="020B0503020204020204" pitchFamily="34" charset="-122"/>
              </a:rPr>
              <a:t>数据</a:t>
            </a:r>
            <a:endParaRPr lang="en-US" altLang="zh-CN" sz="2200" dirty="0">
              <a:latin typeface="微软雅黑" panose="020B0503020204020204" pitchFamily="34" charset="-122"/>
              <a:ea typeface="微软雅黑" panose="020B0503020204020204" pitchFamily="34" charset="-122"/>
            </a:endParaRPr>
          </a:p>
          <a:p>
            <a:pPr>
              <a:lnSpc>
                <a:spcPct val="120000"/>
              </a:lnSpc>
            </a:pPr>
            <a:r>
              <a:rPr lang="zh-CN" altLang="en-US" sz="2400" dirty="0">
                <a:latin typeface="微软雅黑" panose="020B0503020204020204" pitchFamily="34" charset="-122"/>
                <a:ea typeface="微软雅黑" panose="020B0503020204020204" pitchFamily="34" charset="-122"/>
              </a:rPr>
              <a:t>用于复用和分用的字段：</a:t>
            </a:r>
          </a:p>
          <a:p>
            <a:pPr lvl="1">
              <a:lnSpc>
                <a:spcPct val="120000"/>
              </a:lnSpc>
            </a:pPr>
            <a:r>
              <a:rPr lang="zh-CN" altLang="en-US" sz="2200" dirty="0">
                <a:latin typeface="微软雅黑" panose="020B0503020204020204" pitchFamily="34" charset="-122"/>
                <a:ea typeface="微软雅黑" panose="020B0503020204020204" pitchFamily="34" charset="-122"/>
              </a:rPr>
              <a:t>源端口号</a:t>
            </a:r>
            <a:endParaRPr lang="en-US" altLang="zh-CN" sz="2200" dirty="0">
              <a:latin typeface="微软雅黑" panose="020B0503020204020204" pitchFamily="34" charset="-122"/>
              <a:ea typeface="微软雅黑" panose="020B0503020204020204" pitchFamily="34" charset="-122"/>
            </a:endParaRPr>
          </a:p>
          <a:p>
            <a:pPr lvl="1">
              <a:lnSpc>
                <a:spcPct val="120000"/>
              </a:lnSpc>
            </a:pPr>
            <a:r>
              <a:rPr lang="zh-CN" altLang="en-US" sz="2200" dirty="0">
                <a:latin typeface="微软雅黑" panose="020B0503020204020204" pitchFamily="34" charset="-122"/>
                <a:ea typeface="微软雅黑" panose="020B0503020204020204" pitchFamily="34" charset="-122"/>
              </a:rPr>
              <a:t>目的端口号</a:t>
            </a:r>
          </a:p>
          <a:p>
            <a:pPr>
              <a:lnSpc>
                <a:spcPct val="120000"/>
              </a:lnSpc>
            </a:pPr>
            <a:r>
              <a:rPr lang="zh-CN" altLang="en-US" sz="2400" dirty="0">
                <a:latin typeface="微软雅黑" panose="020B0503020204020204" pitchFamily="34" charset="-122"/>
                <a:ea typeface="微软雅黑" panose="020B0503020204020204" pitchFamily="34" charset="-122"/>
              </a:rPr>
              <a:t>用于检测报文错误的字段：</a:t>
            </a:r>
          </a:p>
          <a:p>
            <a:pPr lvl="1">
              <a:lnSpc>
                <a:spcPct val="120000"/>
              </a:lnSpc>
            </a:pPr>
            <a:r>
              <a:rPr lang="zh-CN" altLang="en-US" sz="2200" dirty="0">
                <a:latin typeface="微软雅黑" panose="020B0503020204020204" pitchFamily="34" charset="-122"/>
                <a:ea typeface="微软雅黑" panose="020B0503020204020204" pitchFamily="34" charset="-122"/>
              </a:rPr>
              <a:t>报文总长度</a:t>
            </a:r>
            <a:endParaRPr lang="en-US" altLang="zh-CN" sz="2200" dirty="0">
              <a:latin typeface="微软雅黑" panose="020B0503020204020204" pitchFamily="34" charset="-122"/>
              <a:ea typeface="微软雅黑" panose="020B0503020204020204" pitchFamily="34" charset="-122"/>
            </a:endParaRPr>
          </a:p>
          <a:p>
            <a:pPr lvl="1">
              <a:lnSpc>
                <a:spcPct val="120000"/>
              </a:lnSpc>
            </a:pPr>
            <a:r>
              <a:rPr lang="zh-CN" altLang="en-US" sz="2200" dirty="0">
                <a:latin typeface="微软雅黑" panose="020B0503020204020204" pitchFamily="34" charset="-122"/>
                <a:ea typeface="微软雅黑" panose="020B0503020204020204" pitchFamily="34" charset="-122"/>
              </a:rPr>
              <a:t>校验和（</a:t>
            </a:r>
            <a:r>
              <a:rPr lang="en-US" altLang="zh-CN" sz="2200" dirty="0">
                <a:latin typeface="微软雅黑" panose="020B0503020204020204" pitchFamily="34" charset="-122"/>
                <a:ea typeface="微软雅黑" panose="020B0503020204020204" pitchFamily="34" charset="-122"/>
              </a:rPr>
              <a:t>checksum</a:t>
            </a:r>
            <a:r>
              <a:rPr lang="zh-CN" altLang="en-US" sz="2200" dirty="0">
                <a:latin typeface="微软雅黑" panose="020B0503020204020204" pitchFamily="34" charset="-122"/>
                <a:ea typeface="微软雅黑" panose="020B0503020204020204" pitchFamily="34" charset="-122"/>
              </a:rPr>
              <a:t>）</a:t>
            </a:r>
          </a:p>
          <a:p>
            <a:pPr lvl="1"/>
            <a:endParaRPr lang="zh-CN" altLang="en-US" dirty="0">
              <a:ea typeface="宋体" panose="02010600030101010101" pitchFamily="2" charset="-122"/>
            </a:endParaRPr>
          </a:p>
          <a:p>
            <a:pPr>
              <a:lnSpc>
                <a:spcPct val="130000"/>
              </a:lnSpc>
              <a:defRPr/>
            </a:pPr>
            <a:endParaRPr lang="en-US" altLang="zh-CN"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52</a:t>
            </a:fld>
            <a:endParaRPr kumimoji="1" lang="zh-CN" altLang="en-US" dirty="0"/>
          </a:p>
        </p:txBody>
      </p:sp>
      <p:sp>
        <p:nvSpPr>
          <p:cNvPr id="5" name="Rectangle 7"/>
          <p:cNvSpPr>
            <a:spLocks noChangeArrowheads="1"/>
          </p:cNvSpPr>
          <p:nvPr/>
        </p:nvSpPr>
        <p:spPr bwMode="auto">
          <a:xfrm>
            <a:off x="7566025" y="2000250"/>
            <a:ext cx="3324225" cy="3200400"/>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6" name="Rectangle 8"/>
          <p:cNvSpPr>
            <a:spLocks noChangeArrowheads="1"/>
          </p:cNvSpPr>
          <p:nvPr/>
        </p:nvSpPr>
        <p:spPr bwMode="auto">
          <a:xfrm>
            <a:off x="7489825" y="2095500"/>
            <a:ext cx="3324225" cy="3200400"/>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7" name="Text Box 9"/>
          <p:cNvSpPr txBox="1">
            <a:spLocks noChangeArrowheads="1"/>
          </p:cNvSpPr>
          <p:nvPr/>
        </p:nvSpPr>
        <p:spPr bwMode="auto">
          <a:xfrm>
            <a:off x="7473949" y="2117726"/>
            <a:ext cx="167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800" dirty="0">
                <a:ea typeface="宋体" panose="02010600030101010101" pitchFamily="2" charset="-122"/>
              </a:rPr>
              <a:t>source port #</a:t>
            </a:r>
            <a:endParaRPr lang="en-US" altLang="zh-CN" sz="2400" dirty="0">
              <a:latin typeface="Times New Roman" panose="02020603050405020304" pitchFamily="18" charset="0"/>
              <a:ea typeface="宋体" panose="02010600030101010101" pitchFamily="2" charset="-122"/>
            </a:endParaRPr>
          </a:p>
        </p:txBody>
      </p:sp>
      <p:sp>
        <p:nvSpPr>
          <p:cNvPr id="8" name="Text Box 10"/>
          <p:cNvSpPr txBox="1">
            <a:spLocks noChangeArrowheads="1"/>
          </p:cNvSpPr>
          <p:nvPr/>
        </p:nvSpPr>
        <p:spPr bwMode="auto">
          <a:xfrm>
            <a:off x="9253537" y="2117726"/>
            <a:ext cx="1452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800">
                <a:ea typeface="宋体" panose="02010600030101010101" pitchFamily="2" charset="-122"/>
              </a:rPr>
              <a:t>dest port #</a:t>
            </a:r>
            <a:endParaRPr lang="en-US" altLang="zh-CN" sz="1800">
              <a:latin typeface="Times New Roman" panose="02020603050405020304" pitchFamily="18" charset="0"/>
              <a:ea typeface="宋体" panose="02010600030101010101" pitchFamily="2" charset="-122"/>
            </a:endParaRPr>
          </a:p>
        </p:txBody>
      </p:sp>
      <p:sp>
        <p:nvSpPr>
          <p:cNvPr id="9" name="Line 11"/>
          <p:cNvSpPr>
            <a:spLocks noChangeShapeType="1"/>
          </p:cNvSpPr>
          <p:nvPr/>
        </p:nvSpPr>
        <p:spPr bwMode="auto">
          <a:xfrm flipV="1">
            <a:off x="7480300" y="2495550"/>
            <a:ext cx="33289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2"/>
          <p:cNvSpPr>
            <a:spLocks noChangeShapeType="1"/>
          </p:cNvSpPr>
          <p:nvPr/>
        </p:nvSpPr>
        <p:spPr bwMode="auto">
          <a:xfrm flipV="1">
            <a:off x="7470775" y="2895600"/>
            <a:ext cx="33242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3"/>
          <p:cNvSpPr>
            <a:spLocks noChangeShapeType="1"/>
          </p:cNvSpPr>
          <p:nvPr/>
        </p:nvSpPr>
        <p:spPr bwMode="auto">
          <a:xfrm flipV="1">
            <a:off x="9128124" y="2095500"/>
            <a:ext cx="0" cy="395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Text Box 14"/>
          <p:cNvSpPr txBox="1">
            <a:spLocks noChangeArrowheads="1"/>
          </p:cNvSpPr>
          <p:nvPr/>
        </p:nvSpPr>
        <p:spPr bwMode="auto">
          <a:xfrm>
            <a:off x="8629650" y="1665288"/>
            <a:ext cx="949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800">
                <a:ea typeface="宋体" panose="02010600030101010101" pitchFamily="2" charset="-122"/>
              </a:rPr>
              <a:t>32 bits</a:t>
            </a:r>
            <a:endParaRPr lang="en-US" altLang="zh-CN" sz="2400">
              <a:latin typeface="Times New Roman" panose="02020603050405020304" pitchFamily="18" charset="0"/>
              <a:ea typeface="宋体" panose="02010600030101010101" pitchFamily="2" charset="-122"/>
            </a:endParaRPr>
          </a:p>
        </p:txBody>
      </p:sp>
      <p:sp>
        <p:nvSpPr>
          <p:cNvPr id="13" name="Line 15"/>
          <p:cNvSpPr>
            <a:spLocks noChangeShapeType="1"/>
          </p:cNvSpPr>
          <p:nvPr/>
        </p:nvSpPr>
        <p:spPr bwMode="auto">
          <a:xfrm>
            <a:off x="9585324" y="1862138"/>
            <a:ext cx="1200150" cy="47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6"/>
          <p:cNvSpPr>
            <a:spLocks noChangeShapeType="1"/>
          </p:cNvSpPr>
          <p:nvPr/>
        </p:nvSpPr>
        <p:spPr bwMode="auto">
          <a:xfrm rot="10800000">
            <a:off x="7475537" y="1871663"/>
            <a:ext cx="1128713"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Text Box 17"/>
          <p:cNvSpPr txBox="1">
            <a:spLocks noChangeArrowheads="1"/>
          </p:cNvSpPr>
          <p:nvPr/>
        </p:nvSpPr>
        <p:spPr bwMode="auto">
          <a:xfrm>
            <a:off x="8347075" y="3951289"/>
            <a:ext cx="15017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2000">
                <a:ea typeface="宋体" panose="02010600030101010101" pitchFamily="2" charset="-122"/>
              </a:rPr>
              <a:t>Application</a:t>
            </a:r>
          </a:p>
          <a:p>
            <a:pPr algn="ctr">
              <a:spcBef>
                <a:spcPct val="0"/>
              </a:spcBef>
              <a:buClrTx/>
              <a:buSzTx/>
              <a:buFontTx/>
              <a:buNone/>
            </a:pPr>
            <a:r>
              <a:rPr lang="en-US" altLang="zh-CN" sz="2000">
                <a:ea typeface="宋体" panose="02010600030101010101" pitchFamily="2" charset="-122"/>
              </a:rPr>
              <a:t>data </a:t>
            </a:r>
          </a:p>
          <a:p>
            <a:pPr algn="ctr">
              <a:spcBef>
                <a:spcPct val="0"/>
              </a:spcBef>
              <a:buClrTx/>
              <a:buSzTx/>
              <a:buFontTx/>
              <a:buNone/>
            </a:pPr>
            <a:r>
              <a:rPr lang="en-US" altLang="zh-CN" sz="2000">
                <a:ea typeface="宋体" panose="02010600030101010101" pitchFamily="2" charset="-122"/>
              </a:rPr>
              <a:t>(message)</a:t>
            </a:r>
            <a:endParaRPr lang="en-US" altLang="zh-CN" sz="2400">
              <a:latin typeface="Times New Roman" panose="02020603050405020304" pitchFamily="18" charset="0"/>
              <a:ea typeface="宋体" panose="02010600030101010101" pitchFamily="2" charset="-122"/>
            </a:endParaRPr>
          </a:p>
        </p:txBody>
      </p:sp>
      <p:sp>
        <p:nvSpPr>
          <p:cNvPr id="16" name="Text Box 19"/>
          <p:cNvSpPr txBox="1">
            <a:spLocks noChangeArrowheads="1"/>
          </p:cNvSpPr>
          <p:nvPr/>
        </p:nvSpPr>
        <p:spPr bwMode="auto">
          <a:xfrm>
            <a:off x="8246360" y="5518150"/>
            <a:ext cx="17540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2000" dirty="0">
                <a:latin typeface="微软雅黑" panose="020B0503020204020204" pitchFamily="34" charset="-122"/>
                <a:ea typeface="微软雅黑" panose="020B0503020204020204" pitchFamily="34" charset="-122"/>
              </a:rPr>
              <a:t>UDP</a:t>
            </a:r>
            <a:r>
              <a:rPr lang="zh-CN" altLang="en-US" sz="2000" dirty="0">
                <a:latin typeface="微软雅黑" panose="020B0503020204020204" pitchFamily="34" charset="-122"/>
                <a:ea typeface="微软雅黑" panose="020B0503020204020204" pitchFamily="34" charset="-122"/>
              </a:rPr>
              <a:t>报文格式</a:t>
            </a:r>
            <a:endParaRPr lang="en-US" altLang="zh-CN" sz="2400" dirty="0">
              <a:latin typeface="微软雅黑" panose="020B0503020204020204" pitchFamily="34" charset="-122"/>
              <a:ea typeface="微软雅黑" panose="020B0503020204020204" pitchFamily="34" charset="-122"/>
            </a:endParaRPr>
          </a:p>
        </p:txBody>
      </p:sp>
      <p:sp>
        <p:nvSpPr>
          <p:cNvPr id="17" name="Line 20"/>
          <p:cNvSpPr>
            <a:spLocks noChangeShapeType="1"/>
          </p:cNvSpPr>
          <p:nvPr/>
        </p:nvSpPr>
        <p:spPr bwMode="auto">
          <a:xfrm flipV="1">
            <a:off x="9128124" y="2505075"/>
            <a:ext cx="0" cy="395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Text Box 22"/>
          <p:cNvSpPr txBox="1">
            <a:spLocks noChangeArrowheads="1"/>
          </p:cNvSpPr>
          <p:nvPr/>
        </p:nvSpPr>
        <p:spPr bwMode="auto">
          <a:xfrm>
            <a:off x="7854949" y="2508251"/>
            <a:ext cx="85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800">
                <a:ea typeface="宋体" panose="02010600030101010101" pitchFamily="2" charset="-122"/>
              </a:rPr>
              <a:t>length</a:t>
            </a:r>
            <a:endParaRPr lang="en-US" altLang="zh-CN" sz="2400">
              <a:latin typeface="Times New Roman" panose="02020603050405020304" pitchFamily="18" charset="0"/>
              <a:ea typeface="宋体" panose="02010600030101010101" pitchFamily="2" charset="-122"/>
            </a:endParaRPr>
          </a:p>
        </p:txBody>
      </p:sp>
      <p:sp>
        <p:nvSpPr>
          <p:cNvPr id="19" name="Text Box 23"/>
          <p:cNvSpPr txBox="1">
            <a:spLocks noChangeArrowheads="1"/>
          </p:cNvSpPr>
          <p:nvPr/>
        </p:nvSpPr>
        <p:spPr bwMode="auto">
          <a:xfrm>
            <a:off x="9402761" y="2498726"/>
            <a:ext cx="1208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800">
                <a:ea typeface="宋体" panose="02010600030101010101" pitchFamily="2" charset="-122"/>
              </a:rPr>
              <a:t>checksum</a:t>
            </a:r>
            <a:endParaRPr lang="en-US" altLang="zh-CN" sz="2400">
              <a:latin typeface="Times New Roman" panose="02020603050405020304" pitchFamily="18" charset="0"/>
              <a:ea typeface="宋体" panose="02010600030101010101" pitchFamily="2" charset="-122"/>
            </a:endParaRPr>
          </a:p>
        </p:txBody>
      </p:sp>
      <p:sp>
        <p:nvSpPr>
          <p:cNvPr id="20" name="Text Box 24"/>
          <p:cNvSpPr txBox="1">
            <a:spLocks noChangeArrowheads="1"/>
          </p:cNvSpPr>
          <p:nvPr/>
        </p:nvSpPr>
        <p:spPr bwMode="auto">
          <a:xfrm>
            <a:off x="6078071" y="2212976"/>
            <a:ext cx="13141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zh-CN" altLang="en-US" sz="1800" dirty="0">
                <a:latin typeface="微软雅黑" panose="020B0503020204020204" pitchFamily="34" charset="-122"/>
                <a:ea typeface="微软雅黑" panose="020B0503020204020204" pitchFamily="34" charset="-122"/>
              </a:rPr>
              <a:t>报文长度</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字节数）</a:t>
            </a:r>
            <a:endParaRPr lang="en-US" altLang="zh-CN" sz="2400" dirty="0">
              <a:latin typeface="微软雅黑" panose="020B0503020204020204" pitchFamily="34" charset="-122"/>
              <a:ea typeface="微软雅黑" panose="020B0503020204020204" pitchFamily="34" charset="-122"/>
            </a:endParaRPr>
          </a:p>
        </p:txBody>
      </p:sp>
      <p:sp>
        <p:nvSpPr>
          <p:cNvPr id="21" name="Line 25"/>
          <p:cNvSpPr>
            <a:spLocks noChangeShapeType="1"/>
          </p:cNvSpPr>
          <p:nvPr/>
        </p:nvSpPr>
        <p:spPr bwMode="auto">
          <a:xfrm>
            <a:off x="7204075" y="2543176"/>
            <a:ext cx="714375" cy="1428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6.4  </a:t>
            </a:r>
            <a:r>
              <a:rPr kumimoji="1" lang="zh-CN" altLang="en-US" dirty="0"/>
              <a:t>无连接传输：</a:t>
            </a:r>
            <a:r>
              <a:rPr kumimoji="1" lang="en-US" altLang="zh-CN" dirty="0"/>
              <a:t>UDP</a:t>
            </a:r>
            <a:endParaRPr kumimoji="1" lang="zh-CN" altLang="en-US" dirty="0"/>
          </a:p>
        </p:txBody>
      </p:sp>
    </p:spTree>
    <p:extLst>
      <p:ext uri="{BB962C8B-B14F-4D97-AF65-F5344CB8AC3E}">
        <p14:creationId xmlns:p14="http://schemas.microsoft.com/office/powerpoint/2010/main" val="14105108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UDP校验</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checksum</a:t>
            </a:r>
            <a:r>
              <a:rPr lang="zh-CN" altLang="en-US" dirty="0">
                <a:latin typeface="微软雅黑" panose="020B0503020204020204" pitchFamily="34" charset="-122"/>
                <a:ea typeface="微软雅黑" panose="020B0503020204020204" pitchFamily="34" charset="-122"/>
              </a:rPr>
              <a:t>）</a:t>
            </a:r>
          </a:p>
        </p:txBody>
      </p:sp>
      <p:sp>
        <p:nvSpPr>
          <p:cNvPr id="3" name="内容占位符 2"/>
          <p:cNvSpPr>
            <a:spLocks noGrp="1"/>
          </p:cNvSpPr>
          <p:nvPr>
            <p:ph idx="1"/>
          </p:nvPr>
        </p:nvSpPr>
        <p:spPr>
          <a:xfrm>
            <a:off x="838200" y="2268267"/>
            <a:ext cx="5150005" cy="3954113"/>
          </a:xfrm>
        </p:spPr>
        <p:txBody>
          <a:bodyPr>
            <a:normAutofit/>
          </a:bodyPr>
          <a:lstStyle/>
          <a:p>
            <a:pPr>
              <a:lnSpc>
                <a:spcPct val="130000"/>
              </a:lnSpc>
              <a:buFont typeface="ZapfDingbats" pitchFamily="82" charset="2"/>
              <a:buNone/>
            </a:pPr>
            <a:r>
              <a:rPr lang="zh-CN" altLang="en-US" dirty="0">
                <a:solidFill>
                  <a:srgbClr val="C00000"/>
                </a:solidFill>
                <a:latin typeface="微软雅黑" panose="020B0503020204020204" pitchFamily="34" charset="-122"/>
                <a:ea typeface="微软雅黑" panose="020B0503020204020204" pitchFamily="34" charset="-122"/>
              </a:rPr>
              <a:t>发送方</a:t>
            </a:r>
            <a:r>
              <a:rPr lang="en-US" altLang="zh-CN" dirty="0">
                <a:solidFill>
                  <a:srgbClr val="C00000"/>
                </a:solidFill>
                <a:latin typeface="微软雅黑" panose="020B0503020204020204" pitchFamily="34" charset="-122"/>
                <a:ea typeface="微软雅黑" panose="020B0503020204020204" pitchFamily="34" charset="-122"/>
              </a:rPr>
              <a:t>:</a:t>
            </a:r>
          </a:p>
          <a:p>
            <a:pPr>
              <a:lnSpc>
                <a:spcPct val="130000"/>
              </a:lnSpc>
            </a:pPr>
            <a:r>
              <a:rPr lang="zh-CN" altLang="en-US" sz="2400" dirty="0">
                <a:latin typeface="微软雅黑" panose="020B0503020204020204" pitchFamily="34" charset="-122"/>
                <a:ea typeface="微软雅黑" panose="020B0503020204020204" pitchFamily="34" charset="-122"/>
              </a:rPr>
              <a:t>将报文段看成是由</a:t>
            </a:r>
            <a:r>
              <a:rPr lang="en-US" altLang="zh-CN" sz="2400" dirty="0">
                <a:latin typeface="微软雅黑" panose="020B0503020204020204" pitchFamily="34" charset="-122"/>
                <a:ea typeface="微软雅黑" panose="020B0503020204020204" pitchFamily="34" charset="-122"/>
              </a:rPr>
              <a:t>16</a:t>
            </a:r>
            <a:r>
              <a:rPr lang="zh-CN" altLang="en-US" sz="2400" dirty="0">
                <a:latin typeface="微软雅黑" panose="020B0503020204020204" pitchFamily="34" charset="-122"/>
                <a:ea typeface="微软雅黑" panose="020B0503020204020204" pitchFamily="34" charset="-122"/>
              </a:rPr>
              <a:t>比特整数组成的序列</a:t>
            </a:r>
            <a:endParaRPr lang="en-US" altLang="zh-CN" sz="2400" dirty="0">
              <a:latin typeface="微软雅黑" panose="020B0503020204020204" pitchFamily="34" charset="-122"/>
              <a:ea typeface="微软雅黑" panose="020B0503020204020204" pitchFamily="34" charset="-122"/>
            </a:endParaRPr>
          </a:p>
          <a:p>
            <a:pPr>
              <a:lnSpc>
                <a:spcPct val="130000"/>
              </a:lnSpc>
            </a:pPr>
            <a:r>
              <a:rPr lang="zh-CN" altLang="en-US" sz="2400" dirty="0">
                <a:latin typeface="微软雅黑" panose="020B0503020204020204" pitchFamily="34" charset="-122"/>
                <a:ea typeface="微软雅黑" panose="020B0503020204020204" pitchFamily="34" charset="-122"/>
              </a:rPr>
              <a:t>对这些整数序列计算校验和</a:t>
            </a:r>
            <a:endParaRPr lang="en-US" altLang="zh-CN" sz="2400" dirty="0">
              <a:latin typeface="微软雅黑" panose="020B0503020204020204" pitchFamily="34" charset="-122"/>
              <a:ea typeface="微软雅黑" panose="020B0503020204020204" pitchFamily="34" charset="-122"/>
            </a:endParaRPr>
          </a:p>
          <a:p>
            <a:pPr>
              <a:lnSpc>
                <a:spcPct val="130000"/>
              </a:lnSpc>
            </a:pPr>
            <a:r>
              <a:rPr lang="zh-CN" altLang="en-US" sz="2400" dirty="0">
                <a:latin typeface="微软雅黑" panose="020B0503020204020204" pitchFamily="34" charset="-122"/>
                <a:ea typeface="微软雅黑" panose="020B0503020204020204" pitchFamily="34" charset="-122"/>
              </a:rPr>
              <a:t>将校验和放到</a:t>
            </a:r>
            <a:r>
              <a:rPr lang="en-US" altLang="zh-CN" sz="2400" dirty="0">
                <a:latin typeface="微软雅黑" panose="020B0503020204020204" pitchFamily="34" charset="-122"/>
                <a:ea typeface="微软雅黑" panose="020B0503020204020204" pitchFamily="34" charset="-122"/>
              </a:rPr>
              <a:t>UDP</a:t>
            </a:r>
            <a:r>
              <a:rPr lang="zh-CN" altLang="en-US" sz="2400" dirty="0">
                <a:latin typeface="微软雅黑" panose="020B0503020204020204" pitchFamily="34" charset="-122"/>
                <a:ea typeface="微软雅黑" panose="020B0503020204020204" pitchFamily="34" charset="-122"/>
              </a:rPr>
              <a:t>报文段的</a:t>
            </a:r>
            <a:r>
              <a:rPr lang="en-US" altLang="zh-CN" sz="2400" dirty="0">
                <a:latin typeface="微软雅黑" panose="020B0503020204020204" pitchFamily="34" charset="-122"/>
                <a:ea typeface="微软雅黑" panose="020B0503020204020204" pitchFamily="34" charset="-122"/>
              </a:rPr>
              <a:t>checksum</a:t>
            </a:r>
            <a:r>
              <a:rPr lang="zh-CN" altLang="en-US" sz="2400" dirty="0">
                <a:latin typeface="微软雅黑" panose="020B0503020204020204" pitchFamily="34" charset="-122"/>
                <a:ea typeface="微软雅黑" panose="020B0503020204020204" pitchFamily="34" charset="-122"/>
              </a:rPr>
              <a:t>字段</a:t>
            </a:r>
            <a:endParaRPr lang="en-US" altLang="zh-CN" sz="2400" dirty="0">
              <a:latin typeface="微软雅黑" panose="020B0503020204020204" pitchFamily="34" charset="-122"/>
              <a:ea typeface="微软雅黑" panose="020B0503020204020204" pitchFamily="34" charset="-122"/>
            </a:endParaRPr>
          </a:p>
          <a:p>
            <a:pPr lvl="1"/>
            <a:endParaRPr lang="zh-CN" altLang="en-US" dirty="0">
              <a:ea typeface="宋体" panose="02010600030101010101" pitchFamily="2" charset="-122"/>
            </a:endParaRPr>
          </a:p>
          <a:p>
            <a:pPr>
              <a:lnSpc>
                <a:spcPct val="130000"/>
              </a:lnSpc>
              <a:defRPr/>
            </a:pPr>
            <a:endParaRPr lang="en-US" altLang="zh-CN"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53</a:t>
            </a:fld>
            <a:endParaRPr kumimoji="1" lang="zh-CN" altLang="en-US" dirty="0"/>
          </a:p>
        </p:txBody>
      </p:sp>
      <p:sp>
        <p:nvSpPr>
          <p:cNvPr id="22" name="内容占位符 2"/>
          <p:cNvSpPr txBox="1">
            <a:spLocks/>
          </p:cNvSpPr>
          <p:nvPr/>
        </p:nvSpPr>
        <p:spPr>
          <a:xfrm>
            <a:off x="6421243" y="2266476"/>
            <a:ext cx="5150005" cy="395590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Font typeface="ZapfDingbats" pitchFamily="82" charset="2"/>
              <a:buNone/>
            </a:pPr>
            <a:r>
              <a:rPr lang="zh-CN" altLang="en-US" dirty="0">
                <a:solidFill>
                  <a:srgbClr val="C00000"/>
                </a:solidFill>
                <a:latin typeface="微软雅黑" panose="020B0503020204020204" pitchFamily="34" charset="-122"/>
                <a:ea typeface="微软雅黑" panose="020B0503020204020204" pitchFamily="34" charset="-122"/>
              </a:rPr>
              <a:t>接收方</a:t>
            </a:r>
            <a:r>
              <a:rPr lang="en-US" altLang="zh-CN" dirty="0">
                <a:solidFill>
                  <a:srgbClr val="C00000"/>
                </a:solidFill>
                <a:latin typeface="微软雅黑" panose="020B0503020204020204" pitchFamily="34" charset="-122"/>
                <a:ea typeface="微软雅黑" panose="020B0503020204020204" pitchFamily="34" charset="-122"/>
              </a:rPr>
              <a:t>:</a:t>
            </a:r>
          </a:p>
          <a:p>
            <a:pPr>
              <a:lnSpc>
                <a:spcPct val="130000"/>
              </a:lnSpc>
              <a:defRPr/>
            </a:pPr>
            <a:r>
              <a:rPr lang="zh-CN" altLang="en-US" sz="2400" dirty="0">
                <a:latin typeface="微软雅黑" panose="020B0503020204020204" pitchFamily="34" charset="-122"/>
                <a:ea typeface="微软雅黑" panose="020B0503020204020204" pitchFamily="34" charset="-122"/>
              </a:rPr>
              <a:t>对收到的报文段进行相同的计算</a:t>
            </a:r>
            <a:endParaRPr lang="en-US" altLang="zh-CN" sz="2400" dirty="0">
              <a:latin typeface="微软雅黑" panose="020B0503020204020204" pitchFamily="34" charset="-122"/>
              <a:ea typeface="微软雅黑" panose="020B0503020204020204" pitchFamily="34" charset="-122"/>
            </a:endParaRPr>
          </a:p>
          <a:p>
            <a:pPr>
              <a:lnSpc>
                <a:spcPct val="130000"/>
              </a:lnSpc>
              <a:defRPr/>
            </a:pPr>
            <a:r>
              <a:rPr lang="zh-CN" altLang="en-US" sz="2400" dirty="0">
                <a:latin typeface="微软雅黑" panose="020B0503020204020204" pitchFamily="34" charset="-122"/>
                <a:ea typeface="微软雅黑" panose="020B0503020204020204" pitchFamily="34" charset="-122"/>
              </a:rPr>
              <a:t>与报文段中的</a:t>
            </a:r>
            <a:r>
              <a:rPr lang="en-US" altLang="zh-CN" sz="2400" dirty="0">
                <a:latin typeface="微软雅黑" panose="020B0503020204020204" pitchFamily="34" charset="-122"/>
                <a:ea typeface="微软雅黑" panose="020B0503020204020204" pitchFamily="34" charset="-122"/>
              </a:rPr>
              <a:t>checksum</a:t>
            </a:r>
            <a:r>
              <a:rPr lang="zh-CN" altLang="en-US" sz="2400" dirty="0">
                <a:latin typeface="微软雅黑" panose="020B0503020204020204" pitchFamily="34" charset="-122"/>
                <a:ea typeface="微软雅黑" panose="020B0503020204020204" pitchFamily="34" charset="-122"/>
              </a:rPr>
              <a:t>字段进行比较：</a:t>
            </a:r>
            <a:endParaRPr lang="en-US" altLang="zh-CN" sz="2400" dirty="0">
              <a:latin typeface="微软雅黑" panose="020B0503020204020204" pitchFamily="34" charset="-122"/>
              <a:ea typeface="微软雅黑" panose="020B0503020204020204" pitchFamily="34" charset="-122"/>
            </a:endParaRPr>
          </a:p>
          <a:p>
            <a:pPr lvl="1">
              <a:lnSpc>
                <a:spcPct val="130000"/>
              </a:lnSpc>
              <a:defRPr/>
            </a:pPr>
            <a:r>
              <a:rPr lang="zh-CN" altLang="en-US" sz="2200" dirty="0">
                <a:latin typeface="微软雅黑" panose="020B0503020204020204" pitchFamily="34" charset="-122"/>
                <a:ea typeface="微软雅黑" panose="020B0503020204020204" pitchFamily="34" charset="-122"/>
              </a:rPr>
              <a:t>不相等：说明报文段有错误</a:t>
            </a:r>
            <a:endParaRPr lang="en-US" altLang="zh-CN" sz="2200" dirty="0">
              <a:latin typeface="微软雅黑" panose="020B0503020204020204" pitchFamily="34" charset="-122"/>
              <a:ea typeface="微软雅黑" panose="020B0503020204020204" pitchFamily="34" charset="-122"/>
            </a:endParaRPr>
          </a:p>
          <a:p>
            <a:pPr lvl="1">
              <a:lnSpc>
                <a:spcPct val="130000"/>
              </a:lnSpc>
              <a:defRPr/>
            </a:pPr>
            <a:r>
              <a:rPr lang="zh-CN" altLang="en-US" sz="2200" dirty="0">
                <a:latin typeface="微软雅黑" panose="020B0503020204020204" pitchFamily="34" charset="-122"/>
                <a:ea typeface="微软雅黑" panose="020B0503020204020204" pitchFamily="34" charset="-122"/>
              </a:rPr>
              <a:t>相等：</a:t>
            </a:r>
            <a:r>
              <a:rPr lang="zh-CN" altLang="en-US" sz="2200" dirty="0">
                <a:solidFill>
                  <a:srgbClr val="C00000"/>
                </a:solidFill>
                <a:latin typeface="微软雅黑" panose="020B0503020204020204" pitchFamily="34" charset="-122"/>
                <a:ea typeface="微软雅黑" panose="020B0503020204020204" pitchFamily="34" charset="-122"/>
              </a:rPr>
              <a:t>认为</a:t>
            </a:r>
            <a:r>
              <a:rPr lang="zh-CN" altLang="en-US" sz="2200" dirty="0">
                <a:latin typeface="微软雅黑" panose="020B0503020204020204" pitchFamily="34" charset="-122"/>
                <a:ea typeface="微软雅黑" panose="020B0503020204020204" pitchFamily="34" charset="-122"/>
              </a:rPr>
              <a:t>报文段没有错误</a:t>
            </a:r>
            <a:endParaRPr lang="en-US" altLang="zh-CN" sz="2200" dirty="0">
              <a:latin typeface="微软雅黑" panose="020B0503020204020204" pitchFamily="34" charset="-122"/>
              <a:ea typeface="微软雅黑" panose="020B0503020204020204" pitchFamily="34" charset="-122"/>
            </a:endParaRPr>
          </a:p>
          <a:p>
            <a:pPr marL="457200" lvl="1" indent="0">
              <a:buNone/>
            </a:pPr>
            <a:endParaRPr lang="zh-CN" altLang="en-US" dirty="0">
              <a:ea typeface="宋体" panose="02010600030101010101" pitchFamily="2" charset="-122"/>
            </a:endParaRPr>
          </a:p>
        </p:txBody>
      </p:sp>
      <p:sp>
        <p:nvSpPr>
          <p:cNvPr id="23" name="Rectangle 5"/>
          <p:cNvSpPr>
            <a:spLocks noChangeArrowheads="1"/>
          </p:cNvSpPr>
          <p:nvPr/>
        </p:nvSpPr>
        <p:spPr bwMode="auto">
          <a:xfrm>
            <a:off x="838200" y="1576881"/>
            <a:ext cx="9229726"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r>
              <a:rPr lang="zh-CN" altLang="en-US" dirty="0">
                <a:latin typeface="微软雅黑" panose="020B0503020204020204" pitchFamily="34" charset="-122"/>
                <a:ea typeface="微软雅黑" panose="020B0503020204020204" pitchFamily="34" charset="-122"/>
              </a:rPr>
              <a:t>校验和字段的作用</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对传输的报文段进行检错</a:t>
            </a:r>
            <a:endParaRPr lang="en-US" altLang="zh-CN" dirty="0">
              <a:latin typeface="微软雅黑" panose="020B0503020204020204" pitchFamily="34" charset="-122"/>
              <a:ea typeface="微软雅黑" panose="020B0503020204020204" pitchFamily="34" charset="-122"/>
            </a:endParaRPr>
          </a:p>
        </p:txBody>
      </p:sp>
      <p:sp>
        <p:nvSpPr>
          <p:cNvPr id="7"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6.4  </a:t>
            </a:r>
            <a:r>
              <a:rPr kumimoji="1" lang="zh-CN" altLang="en-US" dirty="0"/>
              <a:t>无连接传输：</a:t>
            </a:r>
            <a:r>
              <a:rPr kumimoji="1" lang="en-US" altLang="zh-CN" dirty="0"/>
              <a:t>UDP</a:t>
            </a:r>
            <a:endParaRPr kumimoji="1" lang="zh-CN" altLang="en-US" dirty="0"/>
          </a:p>
        </p:txBody>
      </p:sp>
    </p:spTree>
    <p:extLst>
      <p:ext uri="{BB962C8B-B14F-4D97-AF65-F5344CB8AC3E}">
        <p14:creationId xmlns:p14="http://schemas.microsoft.com/office/powerpoint/2010/main" val="37096113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ChangeArrowheads="1"/>
          </p:cNvSpPr>
          <p:nvPr>
            <p:ph type="title"/>
          </p:nvPr>
        </p:nvSpPr>
        <p:spPr>
          <a:xfrm>
            <a:off x="1316483" y="390293"/>
            <a:ext cx="7772400" cy="833671"/>
          </a:xfrm>
        </p:spPr>
        <p:txBody>
          <a:bodyPr/>
          <a:lstStyle/>
          <a:p>
            <a:r>
              <a:rPr lang="en-US" altLang="zh-CN" u="none" dirty="0">
                <a:ea typeface="MS PGothic" panose="020B0600070205080204" pitchFamily="34" charset="-128"/>
              </a:rPr>
              <a:t>校验和计算</a:t>
            </a:r>
            <a:r>
              <a:rPr lang="zh-CN" altLang="en-US" u="none" dirty="0">
                <a:ea typeface="MS PGothic" panose="020B0600070205080204" pitchFamily="34" charset="-128"/>
              </a:rPr>
              <a:t>：举例</a:t>
            </a:r>
            <a:endParaRPr lang="en-US" altLang="zh-CN" u="none" dirty="0">
              <a:ea typeface="MS PGothic" panose="020B0600070205080204" pitchFamily="34" charset="-128"/>
            </a:endParaRPr>
          </a:p>
        </p:txBody>
      </p:sp>
      <p:sp>
        <p:nvSpPr>
          <p:cNvPr id="30726" name="Rectangle 3"/>
          <p:cNvSpPr>
            <a:spLocks noGrp="1" noChangeArrowheads="1"/>
          </p:cNvSpPr>
          <p:nvPr>
            <p:ph type="body" idx="1"/>
          </p:nvPr>
        </p:nvSpPr>
        <p:spPr>
          <a:xfrm>
            <a:off x="947854" y="1452447"/>
            <a:ext cx="10405945" cy="2743200"/>
          </a:xfrm>
        </p:spPr>
        <p:txBody>
          <a:bodyPr/>
          <a:lstStyle/>
          <a:p>
            <a:pPr>
              <a:lnSpc>
                <a:spcPct val="130000"/>
              </a:lnSpc>
              <a:buFont typeface="Wingdings" panose="05000000000000000000" pitchFamily="2" charset="2"/>
              <a:buNone/>
            </a:pPr>
            <a:r>
              <a:rPr lang="zh-CN" altLang="en-US" dirty="0">
                <a:latin typeface="微软雅黑" panose="020B0503020204020204" pitchFamily="34" charset="-122"/>
                <a:ea typeface="微软雅黑" panose="020B0503020204020204" pitchFamily="34" charset="-122"/>
              </a:rPr>
              <a:t>例子</a:t>
            </a:r>
            <a:r>
              <a:rPr lang="en-US" altLang="zh-CN" dirty="0">
                <a:latin typeface="微软雅黑" panose="020B0503020204020204" pitchFamily="34" charset="-122"/>
                <a:ea typeface="微软雅黑" panose="020B0503020204020204" pitchFamily="34" charset="-122"/>
              </a:rPr>
              <a:t>: add two 16-bit integers</a:t>
            </a:r>
          </a:p>
        </p:txBody>
      </p:sp>
      <p:sp>
        <p:nvSpPr>
          <p:cNvPr id="30727" name="Text Box 4"/>
          <p:cNvSpPr txBox="1">
            <a:spLocks noChangeArrowheads="1"/>
          </p:cNvSpPr>
          <p:nvPr/>
        </p:nvSpPr>
        <p:spPr bwMode="auto">
          <a:xfrm>
            <a:off x="3384550" y="2190750"/>
            <a:ext cx="6400800"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zh-CN" sz="2000" b="1" dirty="0">
                <a:solidFill>
                  <a:schemeClr val="bg1"/>
                </a:solidFill>
                <a:ea typeface="宋体" panose="02010600030101010101" pitchFamily="2" charset="-122"/>
              </a:rPr>
              <a:t>1</a:t>
            </a:r>
            <a:r>
              <a:rPr lang="en-US" altLang="zh-CN" sz="2000" b="1" dirty="0">
                <a:ea typeface="宋体" panose="02010600030101010101" pitchFamily="2" charset="-122"/>
              </a:rPr>
              <a:t>  1  1  1  0  0  1  1  0  0  1  1  0  0  1  1  0</a:t>
            </a:r>
          </a:p>
          <a:p>
            <a:pPr>
              <a:spcBef>
                <a:spcPct val="0"/>
              </a:spcBef>
              <a:buClrTx/>
              <a:buSzTx/>
              <a:buFontTx/>
              <a:buNone/>
            </a:pPr>
            <a:r>
              <a:rPr lang="en-US" altLang="zh-CN" sz="2000" b="1" dirty="0">
                <a:solidFill>
                  <a:schemeClr val="bg1"/>
                </a:solidFill>
                <a:ea typeface="宋体" panose="02010600030101010101" pitchFamily="2" charset="-122"/>
              </a:rPr>
              <a:t>1</a:t>
            </a:r>
            <a:r>
              <a:rPr lang="en-US" altLang="zh-CN" sz="2000" b="1" dirty="0">
                <a:ea typeface="宋体" panose="02010600030101010101" pitchFamily="2" charset="-122"/>
              </a:rPr>
              <a:t>  1  1  0  1  0  1  0  1  0  1  0  1  0  1  0  1</a:t>
            </a:r>
          </a:p>
          <a:p>
            <a:pPr>
              <a:lnSpc>
                <a:spcPct val="120000"/>
              </a:lnSpc>
              <a:spcBef>
                <a:spcPct val="0"/>
              </a:spcBef>
              <a:buClrTx/>
              <a:buSzTx/>
              <a:buFontTx/>
              <a:buNone/>
            </a:pPr>
            <a:endParaRPr lang="en-US" altLang="zh-CN" sz="2000" b="1" dirty="0">
              <a:ea typeface="宋体" panose="02010600030101010101" pitchFamily="2" charset="-122"/>
            </a:endParaRPr>
          </a:p>
          <a:p>
            <a:pPr>
              <a:spcBef>
                <a:spcPct val="0"/>
              </a:spcBef>
              <a:buClrTx/>
              <a:buSzTx/>
              <a:buFontTx/>
              <a:buNone/>
            </a:pPr>
            <a:r>
              <a:rPr lang="en-US" altLang="zh-CN" sz="2000" b="1" dirty="0">
                <a:ea typeface="宋体" panose="02010600030101010101" pitchFamily="2" charset="-122"/>
              </a:rPr>
              <a:t>1  1  0  1  1  1  0  1  1  1  0  1  1  1  0  1  1</a:t>
            </a:r>
          </a:p>
          <a:p>
            <a:pPr>
              <a:lnSpc>
                <a:spcPct val="120000"/>
              </a:lnSpc>
              <a:spcBef>
                <a:spcPct val="0"/>
              </a:spcBef>
              <a:buClrTx/>
              <a:buSzTx/>
              <a:buFontTx/>
              <a:buNone/>
            </a:pPr>
            <a:endParaRPr lang="en-US" altLang="zh-CN" sz="2000" b="1" dirty="0">
              <a:ea typeface="宋体" panose="02010600030101010101" pitchFamily="2" charset="-122"/>
            </a:endParaRPr>
          </a:p>
          <a:p>
            <a:pPr>
              <a:spcBef>
                <a:spcPct val="0"/>
              </a:spcBef>
              <a:buClrTx/>
              <a:buSzTx/>
              <a:buFontTx/>
              <a:buNone/>
            </a:pPr>
            <a:r>
              <a:rPr lang="en-US" altLang="zh-CN" sz="2000" b="1" dirty="0">
                <a:solidFill>
                  <a:schemeClr val="bg1"/>
                </a:solidFill>
                <a:ea typeface="宋体" panose="02010600030101010101" pitchFamily="2" charset="-122"/>
              </a:rPr>
              <a:t>1</a:t>
            </a:r>
            <a:r>
              <a:rPr lang="en-US" altLang="zh-CN" sz="2000" b="1" dirty="0">
                <a:ea typeface="宋体" panose="02010600030101010101" pitchFamily="2" charset="-122"/>
              </a:rPr>
              <a:t>  1  0  1  1  1  0  1  1  1  0  1  1  1  1  0  0</a:t>
            </a:r>
          </a:p>
          <a:p>
            <a:pPr>
              <a:spcBef>
                <a:spcPct val="0"/>
              </a:spcBef>
              <a:buClrTx/>
              <a:buSzTx/>
              <a:buFontTx/>
              <a:buNone/>
            </a:pPr>
            <a:r>
              <a:rPr lang="en-US" altLang="zh-CN" sz="2000" b="1" dirty="0">
                <a:solidFill>
                  <a:schemeClr val="bg1"/>
                </a:solidFill>
                <a:ea typeface="宋体" panose="02010600030101010101" pitchFamily="2" charset="-122"/>
              </a:rPr>
              <a:t>1</a:t>
            </a:r>
            <a:r>
              <a:rPr lang="en-US" altLang="zh-CN" sz="2000" b="1" dirty="0">
                <a:ea typeface="宋体" panose="02010600030101010101" pitchFamily="2" charset="-122"/>
              </a:rPr>
              <a:t>  0  1  0  0  0  1  0  0  0  1  0  0  0  0  1  1</a:t>
            </a:r>
            <a:endParaRPr lang="en-US" altLang="zh-CN" sz="2400" b="1" dirty="0">
              <a:ea typeface="宋体" panose="02010600030101010101" pitchFamily="2" charset="-122"/>
            </a:endParaRPr>
          </a:p>
        </p:txBody>
      </p:sp>
      <p:sp>
        <p:nvSpPr>
          <p:cNvPr id="30728" name="Line 5"/>
          <p:cNvSpPr>
            <a:spLocks noChangeShapeType="1"/>
          </p:cNvSpPr>
          <p:nvPr/>
        </p:nvSpPr>
        <p:spPr bwMode="auto">
          <a:xfrm flipH="1">
            <a:off x="3308350" y="3017838"/>
            <a:ext cx="6477000" cy="0"/>
          </a:xfrm>
          <a:prstGeom prst="line">
            <a:avLst/>
          </a:prstGeom>
          <a:noFill/>
          <a:ln w="12700">
            <a:solidFill>
              <a:schemeClr val="tx1"/>
            </a:solidFill>
            <a:round/>
            <a:headEnd type="none" w="sm"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9" name="Oval 6"/>
          <p:cNvSpPr>
            <a:spLocks noChangeArrowheads="1"/>
          </p:cNvSpPr>
          <p:nvPr/>
        </p:nvSpPr>
        <p:spPr bwMode="auto">
          <a:xfrm>
            <a:off x="3384550" y="3194050"/>
            <a:ext cx="304800" cy="304800"/>
          </a:xfrm>
          <a:prstGeom prst="ellipse">
            <a:avLst/>
          </a:prstGeom>
          <a:noFill/>
          <a:ln w="9525">
            <a:solidFill>
              <a:srgbClr val="FF0000"/>
            </a:solidFill>
            <a:round/>
            <a:headEnd type="none" w="sm" len="me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30730" name="Text Box 7"/>
          <p:cNvSpPr txBox="1">
            <a:spLocks noChangeArrowheads="1"/>
          </p:cNvSpPr>
          <p:nvPr/>
        </p:nvSpPr>
        <p:spPr bwMode="auto">
          <a:xfrm>
            <a:off x="1784351" y="3149601"/>
            <a:ext cx="1546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zh-CN" sz="2000">
                <a:ea typeface="MS PGothic" panose="020B0600070205080204" pitchFamily="34" charset="-128"/>
              </a:rPr>
              <a:t>wraparound</a:t>
            </a:r>
          </a:p>
        </p:txBody>
      </p:sp>
      <p:sp>
        <p:nvSpPr>
          <p:cNvPr id="30731" name="Text Box 8"/>
          <p:cNvSpPr txBox="1">
            <a:spLocks noChangeArrowheads="1"/>
          </p:cNvSpPr>
          <p:nvPr/>
        </p:nvSpPr>
        <p:spPr bwMode="auto">
          <a:xfrm>
            <a:off x="2693989" y="3757614"/>
            <a:ext cx="6365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zh-CN" sz="2000">
                <a:ea typeface="MS PGothic" panose="020B0600070205080204" pitchFamily="34" charset="-128"/>
              </a:rPr>
              <a:t>sum</a:t>
            </a:r>
          </a:p>
        </p:txBody>
      </p:sp>
      <p:sp>
        <p:nvSpPr>
          <p:cNvPr id="30732" name="Text Box 9"/>
          <p:cNvSpPr txBox="1">
            <a:spLocks noChangeArrowheads="1"/>
          </p:cNvSpPr>
          <p:nvPr/>
        </p:nvSpPr>
        <p:spPr bwMode="auto">
          <a:xfrm>
            <a:off x="2011363" y="4110039"/>
            <a:ext cx="13192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zh-CN" sz="2000">
                <a:ea typeface="MS PGothic" panose="020B0600070205080204" pitchFamily="34" charset="-128"/>
              </a:rPr>
              <a:t>checksum</a:t>
            </a:r>
          </a:p>
        </p:txBody>
      </p:sp>
      <p:sp>
        <p:nvSpPr>
          <p:cNvPr id="30733" name="Line 10"/>
          <p:cNvSpPr>
            <a:spLocks noChangeShapeType="1"/>
          </p:cNvSpPr>
          <p:nvPr/>
        </p:nvSpPr>
        <p:spPr bwMode="auto">
          <a:xfrm flipH="1">
            <a:off x="3308350" y="3736975"/>
            <a:ext cx="6477000" cy="0"/>
          </a:xfrm>
          <a:prstGeom prst="line">
            <a:avLst/>
          </a:prstGeom>
          <a:noFill/>
          <a:ln w="12700">
            <a:solidFill>
              <a:schemeClr val="tx1"/>
            </a:solidFill>
            <a:round/>
            <a:headEnd type="none" w="sm"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4" name="Freeform 11"/>
          <p:cNvSpPr>
            <a:spLocks/>
          </p:cNvSpPr>
          <p:nvPr/>
        </p:nvSpPr>
        <p:spPr bwMode="auto">
          <a:xfrm>
            <a:off x="3546475" y="3500439"/>
            <a:ext cx="6013450" cy="92075"/>
          </a:xfrm>
          <a:custGeom>
            <a:avLst/>
            <a:gdLst>
              <a:gd name="T0" fmla="*/ 0 w 3788"/>
              <a:gd name="T1" fmla="*/ 0 h 58"/>
              <a:gd name="T2" fmla="*/ 0 w 3788"/>
              <a:gd name="T3" fmla="*/ 2147483646 h 58"/>
              <a:gd name="T4" fmla="*/ 2147483646 w 3788"/>
              <a:gd name="T5" fmla="*/ 2147483646 h 58"/>
              <a:gd name="T6" fmla="*/ 0 60000 65536"/>
              <a:gd name="T7" fmla="*/ 0 60000 65536"/>
              <a:gd name="T8" fmla="*/ 0 60000 65536"/>
              <a:gd name="T9" fmla="*/ 0 w 3788"/>
              <a:gd name="T10" fmla="*/ 0 h 58"/>
              <a:gd name="T11" fmla="*/ 3788 w 3788"/>
              <a:gd name="T12" fmla="*/ 58 h 58"/>
            </a:gdLst>
            <a:ahLst/>
            <a:cxnLst>
              <a:cxn ang="T6">
                <a:pos x="T0" y="T1"/>
              </a:cxn>
              <a:cxn ang="T7">
                <a:pos x="T2" y="T3"/>
              </a:cxn>
              <a:cxn ang="T8">
                <a:pos x="T4" y="T5"/>
              </a:cxn>
            </a:cxnLst>
            <a:rect l="T9" t="T10" r="T11" b="T12"/>
            <a:pathLst>
              <a:path w="3788" h="58">
                <a:moveTo>
                  <a:pt x="0" y="0"/>
                </a:moveTo>
                <a:lnTo>
                  <a:pt x="0" y="58"/>
                </a:lnTo>
                <a:lnTo>
                  <a:pt x="3788" y="58"/>
                </a:lnTo>
              </a:path>
            </a:pathLst>
          </a:custGeom>
          <a:noFill/>
          <a:ln w="9525">
            <a:solidFill>
              <a:srgbClr val="FF0000"/>
            </a:solidFill>
            <a:round/>
            <a:headEnd type="none" w="sm" len="med"/>
            <a:tailEnd type="stealth"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735" name="Text Box 15"/>
          <p:cNvSpPr txBox="1">
            <a:spLocks noChangeArrowheads="1"/>
          </p:cNvSpPr>
          <p:nvPr/>
        </p:nvSpPr>
        <p:spPr bwMode="auto">
          <a:xfrm>
            <a:off x="2373313" y="5043488"/>
            <a:ext cx="768826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85000"/>
              </a:lnSpc>
              <a:buClr>
                <a:srgbClr val="000099"/>
              </a:buClr>
              <a:buSzPct val="65000"/>
              <a:buFont typeface="Wingdings" panose="05000000000000000000" pitchFamily="2" charset="2"/>
              <a:buNone/>
            </a:pPr>
            <a:r>
              <a:rPr lang="en-US" altLang="zh-CN" sz="2400" i="1">
                <a:latin typeface="Gill Sans MT" panose="020B0502020104020203" pitchFamily="34" charset="0"/>
                <a:ea typeface="宋体" panose="02010600030101010101" pitchFamily="2" charset="-122"/>
              </a:rPr>
              <a:t>Note:</a:t>
            </a:r>
            <a:r>
              <a:rPr lang="en-US" altLang="zh-CN" sz="2400">
                <a:latin typeface="Gill Sans MT" panose="020B0502020104020203" pitchFamily="34" charset="0"/>
                <a:ea typeface="宋体" panose="02010600030101010101" pitchFamily="2" charset="-122"/>
              </a:rPr>
              <a:t> when adding numbers, a carryout from the most significant bit needs to be added to the result</a:t>
            </a:r>
          </a:p>
          <a:p>
            <a:pPr algn="ctr">
              <a:spcBef>
                <a:spcPct val="0"/>
              </a:spcBef>
              <a:buClrTx/>
              <a:buSzTx/>
              <a:buFontTx/>
              <a:buNone/>
            </a:pPr>
            <a:endParaRPr lang="en-US" altLang="zh-CN" sz="2400">
              <a:ea typeface="宋体" panose="02010600030101010101" pitchFamily="2" charset="-122"/>
            </a:endParaRPr>
          </a:p>
        </p:txBody>
      </p:sp>
      <p:sp>
        <p:nvSpPr>
          <p:cNvPr id="14"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6.4  </a:t>
            </a:r>
            <a:r>
              <a:rPr kumimoji="1" lang="zh-CN" altLang="en-US" dirty="0"/>
              <a:t>无连接传输：</a:t>
            </a:r>
            <a:r>
              <a:rPr kumimoji="1" lang="en-US" altLang="zh-CN" dirty="0"/>
              <a:t>UDP</a:t>
            </a:r>
            <a:endParaRPr kumimoji="1" lang="zh-CN" altLang="en-US" dirty="0"/>
          </a:p>
        </p:txBody>
      </p:sp>
      <p:sp>
        <p:nvSpPr>
          <p:cNvPr id="15" name="灯片编号占位符 3">
            <a:extLst>
              <a:ext uri="{FF2B5EF4-FFF2-40B4-BE49-F238E27FC236}">
                <a16:creationId xmlns:a16="http://schemas.microsoft.com/office/drawing/2014/main" id="{1CB348E8-DB44-3147-8D36-BA41F81E3B01}"/>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54</a:t>
            </a:fld>
            <a:endParaRPr kumimoji="1" lang="zh-CN" altLang="en-US" dirty="0"/>
          </a:p>
        </p:txBody>
      </p:sp>
    </p:spTree>
    <p:extLst>
      <p:ext uri="{BB962C8B-B14F-4D97-AF65-F5344CB8AC3E}">
        <p14:creationId xmlns:p14="http://schemas.microsoft.com/office/powerpoint/2010/main" val="15276167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UDP校验</a:t>
            </a:r>
            <a:r>
              <a:rPr lang="zh-CN" altLang="en-US" dirty="0">
                <a:latin typeface="微软雅黑" panose="020B0503020204020204" pitchFamily="34" charset="-122"/>
                <a:ea typeface="微软雅黑" panose="020B0503020204020204" pitchFamily="34" charset="-122"/>
              </a:rPr>
              <a:t>和计算</a:t>
            </a:r>
          </a:p>
        </p:txBody>
      </p:sp>
      <p:sp>
        <p:nvSpPr>
          <p:cNvPr id="3" name="内容占位符 2"/>
          <p:cNvSpPr>
            <a:spLocks noGrp="1"/>
          </p:cNvSpPr>
          <p:nvPr>
            <p:ph idx="1"/>
          </p:nvPr>
        </p:nvSpPr>
        <p:spPr>
          <a:xfrm>
            <a:off x="701893" y="1516828"/>
            <a:ext cx="4558596" cy="4604273"/>
          </a:xfrm>
        </p:spPr>
        <p:txBody>
          <a:bodyPr>
            <a:normAutofit/>
          </a:bodyPr>
          <a:lstStyle/>
          <a:p>
            <a:pPr>
              <a:lnSpc>
                <a:spcPct val="120000"/>
              </a:lnSpc>
            </a:pPr>
            <a:r>
              <a:rPr lang="zh-CN" altLang="en-US" sz="2000" dirty="0">
                <a:latin typeface="微软雅黑" panose="020B0503020204020204" pitchFamily="34" charset="-122"/>
                <a:ea typeface="微软雅黑" panose="020B0503020204020204" pitchFamily="34" charset="-122"/>
              </a:rPr>
              <a:t>计算</a:t>
            </a:r>
            <a:r>
              <a:rPr lang="en-US" altLang="zh-CN" sz="2000" dirty="0">
                <a:latin typeface="微软雅黑" panose="020B0503020204020204" pitchFamily="34" charset="-122"/>
                <a:ea typeface="微软雅黑" panose="020B0503020204020204" pitchFamily="34" charset="-122"/>
              </a:rPr>
              <a:t>UDP</a:t>
            </a:r>
            <a:r>
              <a:rPr lang="zh-CN" altLang="en-US" sz="2000" dirty="0">
                <a:latin typeface="微软雅黑" panose="020B0503020204020204" pitchFamily="34" charset="-122"/>
                <a:ea typeface="微软雅黑" panose="020B0503020204020204" pitchFamily="34" charset="-122"/>
              </a:rPr>
              <a:t>校验和时，要包括</a:t>
            </a:r>
            <a:r>
              <a:rPr lang="zh-CN" altLang="en-US" sz="2000" dirty="0">
                <a:solidFill>
                  <a:srgbClr val="C00000"/>
                </a:solidFill>
                <a:latin typeface="微软雅黑" panose="020B0503020204020204" pitchFamily="34" charset="-122"/>
                <a:ea typeface="微软雅黑" panose="020B0503020204020204" pitchFamily="34" charset="-122"/>
              </a:rPr>
              <a:t>伪头</a:t>
            </a:r>
            <a:r>
              <a:rPr lang="zh-CN" altLang="en-US" sz="2000" dirty="0">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UDP</a:t>
            </a:r>
            <a:r>
              <a:rPr lang="zh-CN" altLang="en-US" sz="2000" dirty="0">
                <a:solidFill>
                  <a:srgbClr val="C00000"/>
                </a:solidFill>
                <a:latin typeface="微软雅黑" panose="020B0503020204020204" pitchFamily="34" charset="-122"/>
                <a:ea typeface="微软雅黑" panose="020B0503020204020204" pitchFamily="34" charset="-122"/>
              </a:rPr>
              <a:t>头</a:t>
            </a:r>
            <a:r>
              <a:rPr lang="zh-CN" altLang="en-US" sz="2000" dirty="0">
                <a:latin typeface="微软雅黑" panose="020B0503020204020204" pitchFamily="34" charset="-122"/>
                <a:ea typeface="微软雅黑" panose="020B0503020204020204" pitchFamily="34" charset="-122"/>
              </a:rPr>
              <a:t>和</a:t>
            </a:r>
            <a:r>
              <a:rPr lang="zh-CN" altLang="en-US" sz="2000" dirty="0">
                <a:solidFill>
                  <a:srgbClr val="C00000"/>
                </a:solidFill>
                <a:latin typeface="微软雅黑" panose="020B0503020204020204" pitchFamily="34" charset="-122"/>
                <a:ea typeface="微软雅黑" panose="020B0503020204020204" pitchFamily="34" charset="-122"/>
              </a:rPr>
              <a:t>数据</a:t>
            </a:r>
            <a:r>
              <a:rPr lang="zh-CN" altLang="en-US" sz="2000" dirty="0">
                <a:latin typeface="微软雅黑" panose="020B0503020204020204" pitchFamily="34" charset="-122"/>
                <a:ea typeface="微软雅黑" panose="020B0503020204020204" pitchFamily="34" charset="-122"/>
              </a:rPr>
              <a:t>三个部分</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en-US" altLang="zh-CN" sz="2000" dirty="0">
                <a:latin typeface="微软雅黑" panose="020B0503020204020204" pitchFamily="34" charset="-122"/>
                <a:ea typeface="微软雅黑" panose="020B0503020204020204" pitchFamily="34" charset="-122"/>
              </a:rPr>
              <a:t>UDP</a:t>
            </a:r>
            <a:r>
              <a:rPr lang="zh-CN" altLang="en-US" sz="2000" dirty="0">
                <a:latin typeface="微软雅黑" panose="020B0503020204020204" pitchFamily="34" charset="-122"/>
                <a:ea typeface="微软雅黑" panose="020B0503020204020204" pitchFamily="34" charset="-122"/>
              </a:rPr>
              <a:t>伪头信息取自</a:t>
            </a:r>
            <a:r>
              <a:rPr lang="en-US" altLang="zh-CN" sz="2000" dirty="0">
                <a:latin typeface="微软雅黑" panose="020B0503020204020204" pitchFamily="34" charset="-122"/>
                <a:ea typeface="微软雅黑" panose="020B0503020204020204" pitchFamily="34" charset="-122"/>
              </a:rPr>
              <a:t>IP</a:t>
            </a:r>
            <a:r>
              <a:rPr lang="zh-CN" altLang="en-US" sz="2000" dirty="0">
                <a:latin typeface="微软雅黑" panose="020B0503020204020204" pitchFamily="34" charset="-122"/>
                <a:ea typeface="微软雅黑" panose="020B0503020204020204" pitchFamily="34" charset="-122"/>
              </a:rPr>
              <a:t>报头，包括：</a:t>
            </a:r>
            <a:endParaRPr lang="en-US" altLang="zh-CN" sz="2000" dirty="0">
              <a:latin typeface="微软雅黑" panose="020B0503020204020204" pitchFamily="34" charset="-122"/>
              <a:ea typeface="微软雅黑" panose="020B0503020204020204" pitchFamily="34" charset="-122"/>
            </a:endParaRPr>
          </a:p>
          <a:p>
            <a:pPr lvl="1">
              <a:lnSpc>
                <a:spcPct val="120000"/>
              </a:lnSpc>
            </a:pPr>
            <a:r>
              <a:rPr lang="zh-CN" altLang="en-US" sz="2000" dirty="0">
                <a:latin typeface="微软雅黑" panose="020B0503020204020204" pitchFamily="34" charset="-122"/>
                <a:ea typeface="微软雅黑" panose="020B0503020204020204" pitchFamily="34" charset="-122"/>
              </a:rPr>
              <a:t>源</a:t>
            </a:r>
            <a:r>
              <a:rPr lang="en-US" altLang="zh-CN" sz="2000" dirty="0">
                <a:latin typeface="微软雅黑" panose="020B0503020204020204" pitchFamily="34" charset="-122"/>
                <a:ea typeface="微软雅黑" panose="020B0503020204020204" pitchFamily="34" charset="-122"/>
              </a:rPr>
              <a:t>IP</a:t>
            </a:r>
            <a:r>
              <a:rPr lang="zh-CN" altLang="en-US" sz="2000" dirty="0">
                <a:latin typeface="微软雅黑" panose="020B0503020204020204" pitchFamily="34" charset="-122"/>
                <a:ea typeface="微软雅黑" panose="020B0503020204020204" pitchFamily="34" charset="-122"/>
              </a:rPr>
              <a:t>地址，目的</a:t>
            </a:r>
            <a:r>
              <a:rPr lang="en-US" altLang="zh-CN" sz="2000" dirty="0">
                <a:latin typeface="微软雅黑" panose="020B0503020204020204" pitchFamily="34" charset="-122"/>
                <a:ea typeface="微软雅黑" panose="020B0503020204020204" pitchFamily="34" charset="-122"/>
              </a:rPr>
              <a:t>IP</a:t>
            </a:r>
            <a:r>
              <a:rPr lang="zh-CN" altLang="en-US" sz="2000" dirty="0">
                <a:latin typeface="微软雅黑" panose="020B0503020204020204" pitchFamily="34" charset="-122"/>
                <a:ea typeface="微软雅黑" panose="020B0503020204020204" pitchFamily="34" charset="-122"/>
              </a:rPr>
              <a:t>地址</a:t>
            </a:r>
            <a:endParaRPr lang="en-US" altLang="zh-CN" sz="2000" dirty="0">
              <a:latin typeface="微软雅黑" panose="020B0503020204020204" pitchFamily="34" charset="-122"/>
              <a:ea typeface="微软雅黑" panose="020B0503020204020204" pitchFamily="34" charset="-122"/>
            </a:endParaRPr>
          </a:p>
          <a:p>
            <a:pPr lvl="1">
              <a:lnSpc>
                <a:spcPct val="120000"/>
              </a:lnSpc>
            </a:pPr>
            <a:r>
              <a:rPr lang="en-US" altLang="zh-CN" sz="2000" dirty="0">
                <a:latin typeface="微软雅黑" panose="020B0503020204020204" pitchFamily="34" charset="-122"/>
                <a:ea typeface="微软雅黑" panose="020B0503020204020204" pitchFamily="34" charset="-122"/>
              </a:rPr>
              <a:t>UDP</a:t>
            </a:r>
            <a:r>
              <a:rPr lang="zh-CN" altLang="en-US" sz="2000" dirty="0">
                <a:latin typeface="微软雅黑" panose="020B0503020204020204" pitchFamily="34" charset="-122"/>
                <a:ea typeface="微软雅黑" panose="020B0503020204020204" pitchFamily="34" charset="-122"/>
              </a:rPr>
              <a:t>的协议号</a:t>
            </a:r>
            <a:endParaRPr lang="en-US" altLang="zh-CN" sz="2000" dirty="0">
              <a:latin typeface="微软雅黑" panose="020B0503020204020204" pitchFamily="34" charset="-122"/>
              <a:ea typeface="微软雅黑" panose="020B0503020204020204" pitchFamily="34" charset="-122"/>
            </a:endParaRPr>
          </a:p>
          <a:p>
            <a:pPr lvl="1">
              <a:lnSpc>
                <a:spcPct val="120000"/>
              </a:lnSpc>
            </a:pPr>
            <a:r>
              <a:rPr lang="en-US" altLang="zh-CN" sz="2000" dirty="0">
                <a:latin typeface="微软雅黑" panose="020B0503020204020204" pitchFamily="34" charset="-122"/>
                <a:ea typeface="微软雅黑" panose="020B0503020204020204" pitchFamily="34" charset="-122"/>
              </a:rPr>
              <a:t>UDP</a:t>
            </a:r>
            <a:r>
              <a:rPr lang="zh-CN" altLang="en-US" sz="2000" dirty="0">
                <a:latin typeface="微软雅黑" panose="020B0503020204020204" pitchFamily="34" charset="-122"/>
                <a:ea typeface="微软雅黑" panose="020B0503020204020204" pitchFamily="34" charset="-122"/>
              </a:rPr>
              <a:t>报文段总长度</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zh-CN" altLang="en-US" sz="2000" dirty="0">
                <a:latin typeface="微软雅黑" panose="020B0503020204020204" pitchFamily="34" charset="-122"/>
                <a:ea typeface="微软雅黑" panose="020B0503020204020204" pitchFamily="34" charset="-122"/>
              </a:rPr>
              <a:t>计算校验和时包含伪头信息，是为了避免由于</a:t>
            </a:r>
            <a:r>
              <a:rPr lang="en-US" altLang="zh-CN" sz="2000" dirty="0">
                <a:latin typeface="微软雅黑" panose="020B0503020204020204" pitchFamily="34" charset="-122"/>
                <a:ea typeface="微软雅黑" panose="020B0503020204020204" pitchFamily="34" charset="-122"/>
              </a:rPr>
              <a:t>IP</a:t>
            </a:r>
            <a:r>
              <a:rPr lang="zh-CN" altLang="en-US" sz="2000" dirty="0">
                <a:latin typeface="微软雅黑" panose="020B0503020204020204" pitchFamily="34" charset="-122"/>
                <a:ea typeface="微软雅黑" panose="020B0503020204020204" pitchFamily="34" charset="-122"/>
              </a:rPr>
              <a:t>地址错误等造成的误投递</a:t>
            </a:r>
          </a:p>
          <a:p>
            <a:pPr>
              <a:lnSpc>
                <a:spcPct val="120000"/>
              </a:lnSpc>
            </a:pPr>
            <a:r>
              <a:rPr lang="en-US" altLang="zh-CN" sz="2000" dirty="0">
                <a:solidFill>
                  <a:srgbClr val="C00000"/>
                </a:solidFill>
                <a:latin typeface="微软雅黑" panose="020B0503020204020204" pitchFamily="34" charset="-122"/>
                <a:ea typeface="微软雅黑" panose="020B0503020204020204" pitchFamily="34" charset="-122"/>
              </a:rPr>
              <a:t>UDP</a:t>
            </a:r>
            <a:r>
              <a:rPr lang="zh-CN" altLang="en-US" sz="2000" dirty="0">
                <a:solidFill>
                  <a:srgbClr val="C00000"/>
                </a:solidFill>
                <a:latin typeface="微软雅黑" panose="020B0503020204020204" pitchFamily="34" charset="-122"/>
                <a:ea typeface="微软雅黑" panose="020B0503020204020204" pitchFamily="34" charset="-122"/>
              </a:rPr>
              <a:t>校验和的使用是可选的</a:t>
            </a:r>
            <a:r>
              <a:rPr lang="zh-CN" altLang="en-US" sz="2000" dirty="0">
                <a:latin typeface="微软雅黑" panose="020B0503020204020204" pitchFamily="34" charset="-122"/>
                <a:ea typeface="微软雅黑" panose="020B0503020204020204" pitchFamily="34" charset="-122"/>
              </a:rPr>
              <a:t>，若不计算校验和，该字段填入</a:t>
            </a:r>
            <a:r>
              <a:rPr lang="en-US" altLang="zh-CN" sz="2000" dirty="0">
                <a:latin typeface="微软雅黑" panose="020B0503020204020204" pitchFamily="34" charset="-122"/>
                <a:ea typeface="微软雅黑" panose="020B0503020204020204" pitchFamily="34" charset="-122"/>
              </a:rPr>
              <a:t>0</a:t>
            </a:r>
            <a:endParaRPr lang="zh-CN" altLang="en-US" sz="2000" dirty="0">
              <a:latin typeface="微软雅黑" panose="020B0503020204020204" pitchFamily="34" charset="-122"/>
              <a:ea typeface="微软雅黑" panose="020B0503020204020204" pitchFamily="34" charset="-122"/>
            </a:endParaRPr>
          </a:p>
          <a:p>
            <a:pPr>
              <a:lnSpc>
                <a:spcPct val="130000"/>
              </a:lnSpc>
              <a:defRPr/>
            </a:pPr>
            <a:endParaRPr lang="en-US" altLang="zh-CN"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55</a:t>
            </a:fld>
            <a:endParaRPr kumimoji="1" lang="zh-CN" altLang="en-US" dirty="0"/>
          </a:p>
        </p:txBody>
      </p:sp>
      <p:pic>
        <p:nvPicPr>
          <p:cNvPr id="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3995" y="1665149"/>
            <a:ext cx="6334577" cy="3832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6.4  </a:t>
            </a:r>
            <a:r>
              <a:rPr kumimoji="1" lang="zh-CN" altLang="en-US" dirty="0"/>
              <a:t>无连接传输：</a:t>
            </a:r>
            <a:r>
              <a:rPr kumimoji="1" lang="en-US" altLang="zh-CN" dirty="0"/>
              <a:t>UDP</a:t>
            </a:r>
            <a:endParaRPr kumimoji="1" lang="zh-CN" altLang="en-US" dirty="0"/>
          </a:p>
        </p:txBody>
      </p:sp>
    </p:spTree>
    <p:extLst>
      <p:ext uri="{BB962C8B-B14F-4D97-AF65-F5344CB8AC3E}">
        <p14:creationId xmlns:p14="http://schemas.microsoft.com/office/powerpoint/2010/main" val="1939893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1286417" y="386499"/>
            <a:ext cx="7772400" cy="841375"/>
          </a:xfrm>
        </p:spPr>
        <p:txBody>
          <a:bodyPr/>
          <a:lstStyle/>
          <a:p>
            <a:r>
              <a:rPr lang="en-US" altLang="zh-CN" dirty="0">
                <a:latin typeface="微软雅黑" panose="020B0503020204020204" pitchFamily="34" charset="-122"/>
                <a:ea typeface="微软雅黑" panose="020B0503020204020204" pitchFamily="34" charset="-122"/>
              </a:rPr>
              <a:t>UDP</a:t>
            </a:r>
            <a:r>
              <a:rPr lang="zh-CN" altLang="en-US" dirty="0">
                <a:latin typeface="微软雅黑" panose="020B0503020204020204" pitchFamily="34" charset="-122"/>
                <a:ea typeface="微软雅黑" panose="020B0503020204020204" pitchFamily="34" charset="-122"/>
              </a:rPr>
              <a:t>校验和计算举例</a:t>
            </a:r>
          </a:p>
        </p:txBody>
      </p:sp>
      <p:sp>
        <p:nvSpPr>
          <p:cNvPr id="33795" name="内容占位符 2"/>
          <p:cNvSpPr>
            <a:spLocks noGrp="1"/>
          </p:cNvSpPr>
          <p:nvPr>
            <p:ph idx="1"/>
          </p:nvPr>
        </p:nvSpPr>
        <p:spPr>
          <a:xfrm>
            <a:off x="908667" y="1383575"/>
            <a:ext cx="10359071" cy="1317205"/>
          </a:xfrm>
        </p:spPr>
        <p:txBody>
          <a:bodyPr>
            <a:noAutofit/>
          </a:bodyPr>
          <a:lstStyle/>
          <a:p>
            <a:pPr>
              <a:lnSpc>
                <a:spcPct val="110000"/>
              </a:lnSpc>
            </a:pPr>
            <a:r>
              <a:rPr lang="zh-CN" altLang="en-US" sz="2400" dirty="0">
                <a:latin typeface="微软雅黑" panose="020B0503020204020204" pitchFamily="34" charset="-122"/>
                <a:ea typeface="微软雅黑" panose="020B0503020204020204" pitchFamily="34" charset="-122"/>
              </a:rPr>
              <a:t>计算校验和时，</a:t>
            </a:r>
            <a:r>
              <a:rPr lang="en-US" altLang="zh-CN" sz="2400" dirty="0">
                <a:latin typeface="微软雅黑" panose="020B0503020204020204" pitchFamily="34" charset="-122"/>
                <a:ea typeface="微软雅黑" panose="020B0503020204020204" pitchFamily="34" charset="-122"/>
              </a:rPr>
              <a:t>checksum字段填0</a:t>
            </a:r>
          </a:p>
          <a:p>
            <a:pPr>
              <a:lnSpc>
                <a:spcPct val="110000"/>
              </a:lnSpc>
            </a:pPr>
            <a:r>
              <a:rPr lang="zh-CN" altLang="en-US" sz="2400" dirty="0">
                <a:latin typeface="微软雅黑" panose="020B0503020204020204" pitchFamily="34" charset="-122"/>
                <a:ea typeface="微软雅黑" panose="020B0503020204020204" pitchFamily="34" charset="-122"/>
              </a:rPr>
              <a:t>接收方对</a:t>
            </a:r>
            <a:r>
              <a:rPr lang="en-US" altLang="zh-CN" sz="2400" dirty="0">
                <a:latin typeface="微软雅黑" panose="020B0503020204020204" pitchFamily="34" charset="-122"/>
                <a:ea typeface="微软雅黑" panose="020B0503020204020204" pitchFamily="34" charset="-122"/>
              </a:rPr>
              <a:t>UDP</a:t>
            </a:r>
            <a:r>
              <a:rPr lang="zh-CN" altLang="en-US" sz="2400" dirty="0">
                <a:latin typeface="微软雅黑" panose="020B0503020204020204" pitchFamily="34" charset="-122"/>
                <a:ea typeface="微软雅黑" panose="020B0503020204020204" pitchFamily="34" charset="-122"/>
              </a:rPr>
              <a:t>报文（包括校验和）及伪头求和，若结果为</a:t>
            </a:r>
            <a:r>
              <a:rPr lang="en-US" altLang="zh-CN" sz="2400" dirty="0">
                <a:latin typeface="微软雅黑" panose="020B0503020204020204" pitchFamily="34" charset="-122"/>
                <a:ea typeface="微软雅黑" panose="020B0503020204020204" pitchFamily="34" charset="-122"/>
              </a:rPr>
              <a:t>0xFFFF</a:t>
            </a:r>
            <a:r>
              <a:rPr lang="zh-CN" altLang="en-US" sz="2400" dirty="0">
                <a:latin typeface="微软雅黑" panose="020B0503020204020204" pitchFamily="34" charset="-122"/>
                <a:ea typeface="微软雅黑" panose="020B0503020204020204" pitchFamily="34" charset="-122"/>
              </a:rPr>
              <a:t>，认为没有错误</a:t>
            </a:r>
          </a:p>
        </p:txBody>
      </p:sp>
      <p:pic>
        <p:nvPicPr>
          <p:cNvPr id="3379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427" y="2769814"/>
            <a:ext cx="777240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6.4  </a:t>
            </a:r>
            <a:r>
              <a:rPr kumimoji="1" lang="zh-CN" altLang="en-US" dirty="0"/>
              <a:t>无连接传输：</a:t>
            </a:r>
            <a:r>
              <a:rPr kumimoji="1" lang="en-US" altLang="zh-CN" dirty="0"/>
              <a:t>UDP</a:t>
            </a:r>
            <a:endParaRPr kumimoji="1" lang="zh-CN" altLang="en-US" dirty="0"/>
          </a:p>
        </p:txBody>
      </p:sp>
      <p:sp>
        <p:nvSpPr>
          <p:cNvPr id="8" name="灯片编号占位符 3">
            <a:extLst>
              <a:ext uri="{FF2B5EF4-FFF2-40B4-BE49-F238E27FC236}">
                <a16:creationId xmlns:a16="http://schemas.microsoft.com/office/drawing/2014/main" id="{C228936F-8C8D-E344-AE76-5C570AD2B319}"/>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56</a:t>
            </a:fld>
            <a:endParaRPr kumimoji="1" lang="zh-CN" altLang="en-US" dirty="0"/>
          </a:p>
        </p:txBody>
      </p:sp>
    </p:spTree>
    <p:extLst>
      <p:ext uri="{BB962C8B-B14F-4D97-AF65-F5344CB8AC3E}">
        <p14:creationId xmlns:p14="http://schemas.microsoft.com/office/powerpoint/2010/main" val="34337122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微软雅黑" panose="020B0503020204020204" pitchFamily="34" charset="-122"/>
                <a:ea typeface="微软雅黑" panose="020B0503020204020204" pitchFamily="34" charset="-122"/>
              </a:rPr>
              <a:t>为什么需要</a:t>
            </a:r>
            <a:r>
              <a:rPr lang="en-US" altLang="zh-CN" dirty="0">
                <a:latin typeface="微软雅黑" panose="020B0503020204020204" pitchFamily="34" charset="-122"/>
                <a:ea typeface="微软雅黑" panose="020B0503020204020204" pitchFamily="34" charset="-122"/>
              </a:rPr>
              <a:t>UDP</a:t>
            </a:r>
            <a:r>
              <a:rPr lang="zh-CN" altLang="en-US" dirty="0">
                <a:latin typeface="微软雅黑" panose="020B0503020204020204" pitchFamily="34" charset="-122"/>
                <a:ea typeface="微软雅黑" panose="020B0503020204020204" pitchFamily="34" charset="-122"/>
              </a:rPr>
              <a:t>？</a:t>
            </a:r>
          </a:p>
        </p:txBody>
      </p:sp>
      <p:sp>
        <p:nvSpPr>
          <p:cNvPr id="3" name="内容占位符 2"/>
          <p:cNvSpPr>
            <a:spLocks noGrp="1"/>
          </p:cNvSpPr>
          <p:nvPr>
            <p:ph idx="1"/>
          </p:nvPr>
        </p:nvSpPr>
        <p:spPr>
          <a:xfrm>
            <a:off x="838200" y="1583473"/>
            <a:ext cx="5150005" cy="4638907"/>
          </a:xfrm>
        </p:spPr>
        <p:txBody>
          <a:bodyPr>
            <a:normAutofit/>
          </a:bodyPr>
          <a:lstStyle/>
          <a:p>
            <a:pPr>
              <a:lnSpc>
                <a:spcPct val="130000"/>
              </a:lnSpc>
              <a:buFont typeface="ZapfDingbats" pitchFamily="82" charset="2"/>
              <a:buNone/>
            </a:pPr>
            <a:r>
              <a:rPr lang="zh-CN" altLang="en-US" dirty="0">
                <a:solidFill>
                  <a:srgbClr val="C00000"/>
                </a:solidFill>
                <a:latin typeface="微软雅黑" panose="020B0503020204020204" pitchFamily="34" charset="-122"/>
                <a:ea typeface="微软雅黑" panose="020B0503020204020204" pitchFamily="34" charset="-122"/>
              </a:rPr>
              <a:t>为什么需要</a:t>
            </a:r>
            <a:r>
              <a:rPr lang="en-US" altLang="zh-CN" dirty="0">
                <a:solidFill>
                  <a:srgbClr val="C00000"/>
                </a:solidFill>
                <a:latin typeface="微软雅黑" panose="020B0503020204020204" pitchFamily="34" charset="-122"/>
                <a:ea typeface="微软雅黑" panose="020B0503020204020204" pitchFamily="34" charset="-122"/>
              </a:rPr>
              <a:t>UDP</a:t>
            </a:r>
            <a:r>
              <a:rPr lang="zh-CN" altLang="en-US" dirty="0">
                <a:solidFill>
                  <a:srgbClr val="C00000"/>
                </a:solidFill>
                <a:latin typeface="微软雅黑" panose="020B0503020204020204" pitchFamily="34" charset="-122"/>
                <a:ea typeface="微软雅黑" panose="020B0503020204020204" pitchFamily="34" charset="-122"/>
              </a:rPr>
              <a:t>？</a:t>
            </a: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30000"/>
              </a:lnSpc>
            </a:pPr>
            <a:r>
              <a:rPr lang="zh-CN" altLang="en-US" sz="2400" dirty="0">
                <a:latin typeface="微软雅黑" panose="020B0503020204020204" pitchFamily="34" charset="-122"/>
                <a:ea typeface="微软雅黑" panose="020B0503020204020204" pitchFamily="34" charset="-122"/>
              </a:rPr>
              <a:t>应用可以尽可能快地发送报文：</a:t>
            </a:r>
            <a:endParaRPr lang="en-US" altLang="zh-CN" sz="2400" dirty="0">
              <a:latin typeface="微软雅黑" panose="020B0503020204020204" pitchFamily="34" charset="-122"/>
              <a:ea typeface="微软雅黑" panose="020B0503020204020204" pitchFamily="34" charset="-122"/>
            </a:endParaRPr>
          </a:p>
          <a:p>
            <a:pPr lvl="1">
              <a:lnSpc>
                <a:spcPct val="130000"/>
              </a:lnSpc>
            </a:pPr>
            <a:r>
              <a:rPr lang="zh-CN" altLang="en-US" sz="2200" dirty="0">
                <a:latin typeface="微软雅黑" panose="020B0503020204020204" pitchFamily="34" charset="-122"/>
                <a:ea typeface="微软雅黑" panose="020B0503020204020204" pitchFamily="34" charset="-122"/>
              </a:rPr>
              <a:t>无建立连接的延迟</a:t>
            </a:r>
          </a:p>
          <a:p>
            <a:pPr lvl="1">
              <a:lnSpc>
                <a:spcPct val="130000"/>
              </a:lnSpc>
            </a:pPr>
            <a:r>
              <a:rPr lang="zh-CN" altLang="en-US" sz="2200" dirty="0">
                <a:latin typeface="微软雅黑" panose="020B0503020204020204" pitchFamily="34" charset="-122"/>
                <a:ea typeface="微软雅黑" panose="020B0503020204020204" pitchFamily="34" charset="-122"/>
              </a:rPr>
              <a:t>不限制发送速率（不进行拥塞控制和流量控制）</a:t>
            </a:r>
            <a:endParaRPr lang="en-US" altLang="zh-CN" sz="2200" dirty="0">
              <a:latin typeface="微软雅黑" panose="020B0503020204020204" pitchFamily="34" charset="-122"/>
              <a:ea typeface="微软雅黑" panose="020B0503020204020204" pitchFamily="34" charset="-122"/>
            </a:endParaRPr>
          </a:p>
          <a:p>
            <a:pPr>
              <a:lnSpc>
                <a:spcPct val="130000"/>
              </a:lnSpc>
            </a:pPr>
            <a:r>
              <a:rPr lang="zh-CN" altLang="en-US" sz="2400" dirty="0">
                <a:latin typeface="微软雅黑" panose="020B0503020204020204" pitchFamily="34" charset="-122"/>
                <a:ea typeface="微软雅黑" panose="020B0503020204020204" pitchFamily="34" charset="-122"/>
              </a:rPr>
              <a:t>报头开销小</a:t>
            </a:r>
            <a:endParaRPr lang="en-US" altLang="zh-CN" sz="2400" dirty="0">
              <a:latin typeface="微软雅黑" panose="020B0503020204020204" pitchFamily="34" charset="-122"/>
              <a:ea typeface="微软雅黑" panose="020B0503020204020204" pitchFamily="34" charset="-122"/>
            </a:endParaRPr>
          </a:p>
          <a:p>
            <a:pPr>
              <a:lnSpc>
                <a:spcPct val="130000"/>
              </a:lnSpc>
            </a:pPr>
            <a:r>
              <a:rPr lang="zh-CN" altLang="en-US" sz="2400" dirty="0">
                <a:latin typeface="微软雅黑" panose="020B0503020204020204" pitchFamily="34" charset="-122"/>
                <a:ea typeface="微软雅黑" panose="020B0503020204020204" pitchFamily="34" charset="-122"/>
              </a:rPr>
              <a:t>协议处理简单</a:t>
            </a:r>
          </a:p>
          <a:p>
            <a:pPr>
              <a:lnSpc>
                <a:spcPct val="130000"/>
              </a:lnSpc>
              <a:defRPr/>
            </a:pPr>
            <a:endParaRPr lang="en-US" altLang="zh-CN"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57</a:t>
            </a:fld>
            <a:endParaRPr kumimoji="1" lang="zh-CN" altLang="en-US" dirty="0"/>
          </a:p>
        </p:txBody>
      </p:sp>
      <p:sp>
        <p:nvSpPr>
          <p:cNvPr id="22" name="内容占位符 2"/>
          <p:cNvSpPr txBox="1">
            <a:spLocks/>
          </p:cNvSpPr>
          <p:nvPr/>
        </p:nvSpPr>
        <p:spPr>
          <a:xfrm>
            <a:off x="6421243" y="1583473"/>
            <a:ext cx="5150005" cy="463890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Font typeface="ZapfDingbats" pitchFamily="82" charset="2"/>
              <a:buNone/>
            </a:pPr>
            <a:r>
              <a:rPr lang="en-US" altLang="zh-CN" dirty="0">
                <a:solidFill>
                  <a:srgbClr val="C00000"/>
                </a:solidFill>
                <a:latin typeface="微软雅黑" panose="020B0503020204020204" pitchFamily="34" charset="-122"/>
                <a:ea typeface="微软雅黑" panose="020B0503020204020204" pitchFamily="34" charset="-122"/>
              </a:rPr>
              <a:t>UDP</a:t>
            </a:r>
            <a:r>
              <a:rPr lang="zh-CN" altLang="en-US" dirty="0">
                <a:solidFill>
                  <a:srgbClr val="C00000"/>
                </a:solidFill>
                <a:latin typeface="微软雅黑" panose="020B0503020204020204" pitchFamily="34" charset="-122"/>
                <a:ea typeface="微软雅黑" panose="020B0503020204020204" pitchFamily="34" charset="-122"/>
              </a:rPr>
              <a:t>适合哪些应用？</a:t>
            </a: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30000"/>
              </a:lnSpc>
              <a:defRPr/>
            </a:pPr>
            <a:r>
              <a:rPr lang="en-US" altLang="zh-CN" sz="2400" kern="0" dirty="0" err="1">
                <a:latin typeface="微软雅黑" panose="020B0503020204020204" pitchFamily="34" charset="-122"/>
                <a:ea typeface="微软雅黑" panose="020B0503020204020204" pitchFamily="34" charset="-122"/>
              </a:rPr>
              <a:t>容忍丢包</a:t>
            </a:r>
            <a:r>
              <a:rPr lang="zh-CN" altLang="en-US" sz="2400" kern="0" dirty="0">
                <a:latin typeface="微软雅黑" panose="020B0503020204020204" pitchFamily="34" charset="-122"/>
                <a:ea typeface="微软雅黑" panose="020B0503020204020204" pitchFamily="34" charset="-122"/>
              </a:rPr>
              <a:t>但对</a:t>
            </a:r>
            <a:r>
              <a:rPr lang="en-US" altLang="zh-CN" sz="2400" kern="0" dirty="0" err="1">
                <a:latin typeface="微软雅黑" panose="020B0503020204020204" pitchFamily="34" charset="-122"/>
                <a:ea typeface="微软雅黑" panose="020B0503020204020204" pitchFamily="34" charset="-122"/>
              </a:rPr>
              <a:t>延迟敏感</a:t>
            </a:r>
            <a:r>
              <a:rPr lang="zh-CN" altLang="en-US" sz="2400" kern="0" dirty="0">
                <a:latin typeface="微软雅黑" panose="020B0503020204020204" pitchFamily="34" charset="-122"/>
                <a:ea typeface="微软雅黑" panose="020B0503020204020204" pitchFamily="34" charset="-122"/>
              </a:rPr>
              <a:t>的应用：</a:t>
            </a:r>
            <a:endParaRPr lang="en-US" altLang="zh-CN" sz="2400" kern="0" dirty="0">
              <a:latin typeface="微软雅黑" panose="020B0503020204020204" pitchFamily="34" charset="-122"/>
              <a:ea typeface="微软雅黑" panose="020B0503020204020204" pitchFamily="34" charset="-122"/>
            </a:endParaRPr>
          </a:p>
          <a:p>
            <a:pPr lvl="1">
              <a:lnSpc>
                <a:spcPct val="130000"/>
              </a:lnSpc>
              <a:defRPr/>
            </a:pPr>
            <a:r>
              <a:rPr lang="zh-CN" altLang="en-US" sz="2200" kern="0" dirty="0">
                <a:latin typeface="微软雅黑" panose="020B0503020204020204" pitchFamily="34" charset="-122"/>
                <a:ea typeface="微软雅黑" panose="020B0503020204020204" pitchFamily="34" charset="-122"/>
              </a:rPr>
              <a:t>如流媒体</a:t>
            </a:r>
            <a:endParaRPr lang="en-US" altLang="zh-CN" sz="2200" kern="0" dirty="0">
              <a:latin typeface="微软雅黑" panose="020B0503020204020204" pitchFamily="34" charset="-122"/>
              <a:ea typeface="微软雅黑" panose="020B0503020204020204" pitchFamily="34" charset="-122"/>
            </a:endParaRPr>
          </a:p>
          <a:p>
            <a:pPr>
              <a:lnSpc>
                <a:spcPct val="130000"/>
              </a:lnSpc>
              <a:defRPr/>
            </a:pPr>
            <a:r>
              <a:rPr lang="zh-CN" altLang="en-US" sz="2400" kern="0" dirty="0">
                <a:latin typeface="微软雅黑" panose="020B0503020204020204" pitchFamily="34" charset="-122"/>
                <a:ea typeface="微软雅黑" panose="020B0503020204020204" pitchFamily="34" charset="-122"/>
              </a:rPr>
              <a:t>以单次请求</a:t>
            </a:r>
            <a:r>
              <a:rPr lang="en-US" altLang="zh-CN" sz="2400" kern="0" dirty="0">
                <a:latin typeface="微软雅黑" panose="020B0503020204020204" pitchFamily="34" charset="-122"/>
                <a:ea typeface="微软雅黑" panose="020B0503020204020204" pitchFamily="34" charset="-122"/>
              </a:rPr>
              <a:t>/</a:t>
            </a:r>
            <a:r>
              <a:rPr lang="zh-CN" altLang="en-US" sz="2400" kern="0" dirty="0">
                <a:latin typeface="微软雅黑" panose="020B0503020204020204" pitchFamily="34" charset="-122"/>
                <a:ea typeface="微软雅黑" panose="020B0503020204020204" pitchFamily="34" charset="-122"/>
              </a:rPr>
              <a:t>响应为主的应用：</a:t>
            </a:r>
            <a:endParaRPr lang="en-US" altLang="zh-CN" sz="2400" kern="0" dirty="0">
              <a:latin typeface="微软雅黑" panose="020B0503020204020204" pitchFamily="34" charset="-122"/>
              <a:ea typeface="微软雅黑" panose="020B0503020204020204" pitchFamily="34" charset="-122"/>
            </a:endParaRPr>
          </a:p>
          <a:p>
            <a:pPr lvl="1">
              <a:lnSpc>
                <a:spcPct val="130000"/>
              </a:lnSpc>
              <a:defRPr/>
            </a:pPr>
            <a:r>
              <a:rPr lang="zh-CN" altLang="en-US" sz="2200" kern="0" dirty="0">
                <a:latin typeface="微软雅黑" panose="020B0503020204020204" pitchFamily="34" charset="-122"/>
                <a:ea typeface="微软雅黑" panose="020B0503020204020204" pitchFamily="34" charset="-122"/>
              </a:rPr>
              <a:t>如</a:t>
            </a:r>
            <a:r>
              <a:rPr lang="en-US" altLang="zh-CN" sz="2200" kern="0" dirty="0">
                <a:latin typeface="微软雅黑" panose="020B0503020204020204" pitchFamily="34" charset="-122"/>
                <a:ea typeface="微软雅黑" panose="020B0503020204020204" pitchFamily="34" charset="-122"/>
              </a:rPr>
              <a:t>DNS</a:t>
            </a:r>
          </a:p>
          <a:p>
            <a:pPr>
              <a:lnSpc>
                <a:spcPct val="130000"/>
              </a:lnSpc>
              <a:defRPr/>
            </a:pPr>
            <a:r>
              <a:rPr lang="zh-CN" altLang="en-US" sz="2400" kern="0" dirty="0">
                <a:latin typeface="微软雅黑" panose="020B0503020204020204" pitchFamily="34" charset="-122"/>
                <a:ea typeface="微软雅黑" panose="020B0503020204020204" pitchFamily="34" charset="-122"/>
              </a:rPr>
              <a:t>若应用要求基于</a:t>
            </a:r>
            <a:r>
              <a:rPr lang="en-US" altLang="zh-CN" sz="2400" kern="0" dirty="0">
                <a:latin typeface="微软雅黑" panose="020B0503020204020204" pitchFamily="34" charset="-122"/>
                <a:ea typeface="微软雅黑" panose="020B0503020204020204" pitchFamily="34" charset="-122"/>
              </a:rPr>
              <a:t>UDP</a:t>
            </a:r>
            <a:r>
              <a:rPr lang="zh-CN" altLang="en-US" sz="2400" kern="0" dirty="0">
                <a:latin typeface="微软雅黑" panose="020B0503020204020204" pitchFamily="34" charset="-122"/>
                <a:ea typeface="微软雅黑" panose="020B0503020204020204" pitchFamily="34" charset="-122"/>
              </a:rPr>
              <a:t>进行</a:t>
            </a:r>
            <a:r>
              <a:rPr lang="en-US" altLang="zh-CN" sz="2400" kern="0" dirty="0" err="1">
                <a:latin typeface="微软雅黑" panose="020B0503020204020204" pitchFamily="34" charset="-122"/>
                <a:ea typeface="微软雅黑" panose="020B0503020204020204" pitchFamily="34" charset="-122"/>
              </a:rPr>
              <a:t>可靠传输</a:t>
            </a:r>
            <a:r>
              <a:rPr lang="zh-CN" altLang="en-US" sz="2400" kern="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vl="1">
              <a:lnSpc>
                <a:spcPct val="130000"/>
              </a:lnSpc>
              <a:defRPr/>
            </a:pPr>
            <a:r>
              <a:rPr lang="zh-CN" altLang="en-US" sz="2200" kern="0" dirty="0">
                <a:latin typeface="微软雅黑" panose="020B0503020204020204" pitchFamily="34" charset="-122"/>
                <a:ea typeface="微软雅黑" panose="020B0503020204020204" pitchFamily="34" charset="-122"/>
              </a:rPr>
              <a:t>由</a:t>
            </a:r>
            <a:r>
              <a:rPr lang="en-US" altLang="zh-CN" sz="2200" kern="0" dirty="0" err="1">
                <a:latin typeface="微软雅黑" panose="020B0503020204020204" pitchFamily="34" charset="-122"/>
                <a:ea typeface="微软雅黑" panose="020B0503020204020204" pitchFamily="34" charset="-122"/>
              </a:rPr>
              <a:t>应用层实现可靠性</a:t>
            </a:r>
            <a:endParaRPr lang="en-US" altLang="zh-CN" sz="2200" kern="0" dirty="0">
              <a:latin typeface="微软雅黑" panose="020B0503020204020204" pitchFamily="34" charset="-122"/>
              <a:ea typeface="微软雅黑" panose="020B0503020204020204" pitchFamily="34" charset="-122"/>
            </a:endParaRPr>
          </a:p>
          <a:p>
            <a:pPr marL="457200" lvl="1" indent="0">
              <a:buNone/>
            </a:pPr>
            <a:endParaRPr lang="zh-CN" altLang="en-US" dirty="0">
              <a:ea typeface="宋体" panose="02010600030101010101" pitchFamily="2" charset="-122"/>
            </a:endParaRP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6.4  </a:t>
            </a:r>
            <a:r>
              <a:rPr kumimoji="1" lang="zh-CN" altLang="en-US" dirty="0"/>
              <a:t>无连接传输：</a:t>
            </a:r>
            <a:r>
              <a:rPr kumimoji="1" lang="en-US" altLang="zh-CN" dirty="0"/>
              <a:t>UDP</a:t>
            </a:r>
            <a:endParaRPr kumimoji="1" lang="zh-CN" altLang="en-US" dirty="0"/>
          </a:p>
        </p:txBody>
      </p:sp>
    </p:spTree>
    <p:extLst>
      <p:ext uri="{BB962C8B-B14F-4D97-AF65-F5344CB8AC3E}">
        <p14:creationId xmlns:p14="http://schemas.microsoft.com/office/powerpoint/2010/main" val="23211877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547650" y="1510758"/>
            <a:ext cx="5501457" cy="4845592"/>
          </a:xfrm>
        </p:spPr>
        <p:txBody>
          <a:bodyPr>
            <a:normAutofit fontScale="92500" lnSpcReduction="20000"/>
          </a:bodyPr>
          <a:lstStyle/>
          <a:p>
            <a:pPr marL="0" indent="0">
              <a:lnSpc>
                <a:spcPct val="130000"/>
              </a:lnSpc>
              <a:buNone/>
            </a:pPr>
            <a:r>
              <a:rPr kumimoji="1" lang="en-US" altLang="zh-CN" dirty="0"/>
              <a:t>6.1 </a:t>
            </a:r>
            <a:r>
              <a:rPr kumimoji="1" lang="zh-CN" altLang="en-US" dirty="0"/>
              <a:t>概述和传输层服务</a:t>
            </a:r>
            <a:endParaRPr kumimoji="1" lang="en-US" altLang="zh-CN" dirty="0"/>
          </a:p>
          <a:p>
            <a:pPr marL="0" indent="0">
              <a:lnSpc>
                <a:spcPct val="130000"/>
              </a:lnSpc>
              <a:buNone/>
            </a:pPr>
            <a:r>
              <a:rPr kumimoji="1" lang="en-US" altLang="zh-CN" dirty="0"/>
              <a:t>6.2 </a:t>
            </a:r>
            <a:r>
              <a:rPr kumimoji="1" lang="zh-CN" altLang="en-US" dirty="0"/>
              <a:t>套接字编程</a:t>
            </a:r>
            <a:endParaRPr kumimoji="1" lang="en-US" altLang="zh-CN" dirty="0"/>
          </a:p>
          <a:p>
            <a:pPr marL="0" indent="0">
              <a:lnSpc>
                <a:spcPct val="130000"/>
              </a:lnSpc>
              <a:buNone/>
            </a:pPr>
            <a:r>
              <a:rPr kumimoji="1" lang="en-US" altLang="zh-CN" dirty="0"/>
              <a:t>6.3 </a:t>
            </a:r>
            <a:r>
              <a:rPr kumimoji="1" lang="zh-CN" altLang="en-US" dirty="0"/>
              <a:t>传输层复用和分用</a:t>
            </a:r>
            <a:endParaRPr kumimoji="1" lang="en-US" altLang="zh-CN" dirty="0"/>
          </a:p>
          <a:p>
            <a:pPr marL="0" indent="0">
              <a:lnSpc>
                <a:spcPct val="130000"/>
              </a:lnSpc>
              <a:buNone/>
            </a:pPr>
            <a:r>
              <a:rPr kumimoji="1" lang="en-US" altLang="zh-CN" dirty="0"/>
              <a:t>6.4 </a:t>
            </a:r>
            <a:r>
              <a:rPr kumimoji="1" lang="zh-CN" altLang="en-US" dirty="0"/>
              <a:t>无连接传输：</a:t>
            </a:r>
            <a:r>
              <a:rPr kumimoji="1" lang="en-US" altLang="zh-CN" dirty="0"/>
              <a:t>UDP</a:t>
            </a:r>
          </a:p>
          <a:p>
            <a:pPr marL="0" indent="0">
              <a:lnSpc>
                <a:spcPct val="130000"/>
              </a:lnSpc>
              <a:buNone/>
            </a:pPr>
            <a:r>
              <a:rPr kumimoji="1" lang="en-US" altLang="zh-CN" dirty="0">
                <a:solidFill>
                  <a:srgbClr val="C00000"/>
                </a:solidFill>
              </a:rPr>
              <a:t>6.5 </a:t>
            </a:r>
            <a:r>
              <a:rPr kumimoji="1" lang="zh-CN" altLang="en-US" dirty="0">
                <a:solidFill>
                  <a:srgbClr val="C00000"/>
                </a:solidFill>
              </a:rPr>
              <a:t>面向连接的传输：</a:t>
            </a:r>
            <a:r>
              <a:rPr kumimoji="1" lang="en-US" altLang="zh-CN" dirty="0">
                <a:solidFill>
                  <a:srgbClr val="C00000"/>
                </a:solidFill>
              </a:rPr>
              <a:t>TCP</a:t>
            </a:r>
          </a:p>
          <a:p>
            <a:pPr marL="0" indent="0">
              <a:lnSpc>
                <a:spcPct val="130000"/>
              </a:lnSpc>
              <a:buNone/>
            </a:pPr>
            <a:r>
              <a:rPr kumimoji="1" lang="en-US" altLang="zh-CN" dirty="0"/>
              <a:t>6.6 </a:t>
            </a:r>
            <a:r>
              <a:rPr kumimoji="1" lang="zh-CN" altLang="en-US" dirty="0"/>
              <a:t>理解网络拥塞</a:t>
            </a:r>
            <a:endParaRPr kumimoji="1" lang="en-US" altLang="zh-CN" dirty="0"/>
          </a:p>
          <a:p>
            <a:pPr marL="0" indent="0">
              <a:lnSpc>
                <a:spcPct val="130000"/>
              </a:lnSpc>
              <a:buNone/>
            </a:pPr>
            <a:r>
              <a:rPr kumimoji="1" lang="en-US" altLang="zh-CN" dirty="0"/>
              <a:t>6.7 TCP拥塞控制</a:t>
            </a:r>
          </a:p>
          <a:p>
            <a:pPr marL="0" indent="0">
              <a:lnSpc>
                <a:spcPct val="130000"/>
              </a:lnSpc>
              <a:buNone/>
            </a:pPr>
            <a:r>
              <a:rPr kumimoji="1" lang="en-US" altLang="zh-CN" dirty="0"/>
              <a:t>6.8 </a:t>
            </a:r>
            <a:r>
              <a:rPr kumimoji="1" lang="zh-CN" altLang="en-US" dirty="0"/>
              <a:t>拥塞控制的发展</a:t>
            </a:r>
            <a:endParaRPr kumimoji="1" lang="en-US" altLang="zh-CN" dirty="0"/>
          </a:p>
          <a:p>
            <a:pPr marL="0" indent="0">
              <a:lnSpc>
                <a:spcPct val="130000"/>
              </a:lnSpc>
              <a:buNone/>
            </a:pPr>
            <a:r>
              <a:rPr kumimoji="1" lang="en-US" altLang="zh-CN" dirty="0"/>
              <a:t>6.9 传输层协议的发展</a:t>
            </a:r>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58</a:t>
            </a:fld>
            <a:endParaRPr kumimoji="1" lang="zh-CN" altLang="en-US" dirty="0"/>
          </a:p>
        </p:txBody>
      </p:sp>
      <p:sp>
        <p:nvSpPr>
          <p:cNvPr id="5" name="矩形标注 4">
            <a:extLst>
              <a:ext uri="{FF2B5EF4-FFF2-40B4-BE49-F238E27FC236}">
                <a16:creationId xmlns:a16="http://schemas.microsoft.com/office/drawing/2014/main" id="{E4BFCB96-0FA1-7740-8F94-683CEFB67F89}"/>
              </a:ext>
            </a:extLst>
          </p:cNvPr>
          <p:cNvSpPr/>
          <p:nvPr/>
        </p:nvSpPr>
        <p:spPr>
          <a:xfrm>
            <a:off x="5675076" y="2348650"/>
            <a:ext cx="3583394" cy="2885677"/>
          </a:xfrm>
          <a:prstGeom prst="wedgeRectCallout">
            <a:avLst>
              <a:gd name="adj1" fmla="val -82577"/>
              <a:gd name="adj2" fmla="val -85"/>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lvl="0" indent="-438150">
              <a:lnSpc>
                <a:spcPct val="130000"/>
              </a:lnSpc>
              <a:spcBef>
                <a:spcPts val="600"/>
              </a:spcBef>
              <a:buFont typeface="+mj-lt"/>
              <a:buAutoNum type="arabicPeriod"/>
            </a:pPr>
            <a:r>
              <a:rPr kumimoji="1" lang="en-US" altLang="zh-CN" sz="2400" dirty="0">
                <a:solidFill>
                  <a:srgbClr val="C00000"/>
                </a:solidFill>
                <a:latin typeface="Microsoft YaHei" panose="020B0503020204020204" pitchFamily="34" charset="-122"/>
                <a:ea typeface="Microsoft YaHei" panose="020B0503020204020204" pitchFamily="34" charset="-122"/>
              </a:rPr>
              <a:t>TCP</a:t>
            </a:r>
            <a:r>
              <a:rPr kumimoji="1" lang="zh-CN" altLang="en-US" sz="2400" dirty="0">
                <a:solidFill>
                  <a:srgbClr val="C00000"/>
                </a:solidFill>
                <a:latin typeface="Microsoft YaHei" panose="020B0503020204020204" pitchFamily="34" charset="-122"/>
                <a:ea typeface="Microsoft YaHei" panose="020B0503020204020204" pitchFamily="34" charset="-122"/>
              </a:rPr>
              <a:t>概述</a:t>
            </a:r>
          </a:p>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TCP</a:t>
            </a:r>
            <a:r>
              <a:rPr kumimoji="1" lang="zh-CN" altLang="en-US" sz="2400" dirty="0">
                <a:solidFill>
                  <a:prstClr val="black"/>
                </a:solidFill>
                <a:latin typeface="Microsoft YaHei" panose="020B0503020204020204" pitchFamily="34" charset="-122"/>
                <a:ea typeface="Microsoft YaHei" panose="020B0503020204020204" pitchFamily="34" charset="-122"/>
              </a:rPr>
              <a:t>报文段结构</a:t>
            </a:r>
          </a:p>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TCP</a:t>
            </a:r>
            <a:r>
              <a:rPr kumimoji="1" lang="zh-CN" altLang="en-US" sz="2400" dirty="0">
                <a:solidFill>
                  <a:prstClr val="black"/>
                </a:solidFill>
                <a:latin typeface="Microsoft YaHei" panose="020B0503020204020204" pitchFamily="34" charset="-122"/>
                <a:ea typeface="Microsoft YaHei" panose="020B0503020204020204" pitchFamily="34" charset="-122"/>
              </a:rPr>
              <a:t>可靠数据传输</a:t>
            </a:r>
          </a:p>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TCP</a:t>
            </a:r>
            <a:r>
              <a:rPr kumimoji="1" lang="zh-CN" altLang="en-US" sz="2400" dirty="0">
                <a:solidFill>
                  <a:prstClr val="black"/>
                </a:solidFill>
                <a:latin typeface="Microsoft YaHei" panose="020B0503020204020204" pitchFamily="34" charset="-122"/>
                <a:ea typeface="Microsoft YaHei" panose="020B0503020204020204" pitchFamily="34" charset="-122"/>
              </a:rPr>
              <a:t>流量控制</a:t>
            </a:r>
          </a:p>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TCP</a:t>
            </a:r>
            <a:r>
              <a:rPr kumimoji="1" lang="zh-CN" altLang="en-US" sz="2400" dirty="0">
                <a:solidFill>
                  <a:prstClr val="black"/>
                </a:solidFill>
                <a:latin typeface="Microsoft YaHei" panose="020B0503020204020204" pitchFamily="34" charset="-122"/>
                <a:ea typeface="Microsoft YaHei" panose="020B0503020204020204" pitchFamily="34" charset="-122"/>
              </a:rPr>
              <a:t>连接管理</a:t>
            </a: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  </a:t>
            </a:r>
            <a:r>
              <a:rPr kumimoji="1" lang="zh-CN" altLang="en-US" dirty="0"/>
              <a:t>传输层</a:t>
            </a:r>
            <a:r>
              <a:rPr kumimoji="1" lang="en-US" altLang="zh-CN" dirty="0"/>
              <a:t> </a:t>
            </a:r>
            <a:endParaRPr kumimoji="1" lang="zh-CN" altLang="en-US" dirty="0"/>
          </a:p>
        </p:txBody>
      </p:sp>
    </p:spTree>
    <p:extLst>
      <p:ext uri="{BB962C8B-B14F-4D97-AF65-F5344CB8AC3E}">
        <p14:creationId xmlns:p14="http://schemas.microsoft.com/office/powerpoint/2010/main" val="3846637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TCP </a:t>
            </a:r>
            <a:r>
              <a:rPr lang="zh-CN" altLang="en-US" dirty="0">
                <a:sym typeface="+mn-ea"/>
              </a:rPr>
              <a:t>概述</a:t>
            </a:r>
            <a:endParaRPr lang="zh-CN" altLang="en-US" dirty="0"/>
          </a:p>
        </p:txBody>
      </p:sp>
      <p:sp>
        <p:nvSpPr>
          <p:cNvPr id="3" name="内容占位符 2"/>
          <p:cNvSpPr>
            <a:spLocks noGrp="1"/>
          </p:cNvSpPr>
          <p:nvPr>
            <p:ph idx="1"/>
          </p:nvPr>
        </p:nvSpPr>
        <p:spPr>
          <a:xfrm>
            <a:off x="593091" y="1506855"/>
            <a:ext cx="5395114" cy="4953000"/>
          </a:xfrm>
        </p:spPr>
        <p:txBody>
          <a:bodyPr>
            <a:normAutofit/>
          </a:bodyPr>
          <a:lstStyle/>
          <a:p>
            <a:r>
              <a:rPr lang="en-US" altLang="zh-CN" sz="2200" dirty="0">
                <a:latin typeface="微软雅黑" panose="020B0503020204020204" pitchFamily="34" charset="-122"/>
                <a:ea typeface="微软雅黑" panose="020B0503020204020204" pitchFamily="34" charset="-122"/>
              </a:rPr>
              <a:t>TCP</a:t>
            </a:r>
            <a:r>
              <a:rPr lang="zh-CN" altLang="zh-CN" sz="2200" dirty="0">
                <a:latin typeface="微软雅黑" panose="020B0503020204020204" pitchFamily="34" charset="-122"/>
                <a:ea typeface="微软雅黑" panose="020B0503020204020204" pitchFamily="34" charset="-122"/>
              </a:rPr>
              <a:t>服务</a:t>
            </a:r>
            <a:r>
              <a:rPr lang="zh-CN" altLang="en-US" sz="2200" dirty="0">
                <a:latin typeface="微软雅黑" panose="020B0503020204020204" pitchFamily="34" charset="-122"/>
                <a:ea typeface="微软雅黑" panose="020B0503020204020204" pitchFamily="34" charset="-122"/>
              </a:rPr>
              <a:t>模型</a:t>
            </a:r>
            <a:r>
              <a:rPr lang="zh-CN" altLang="zh-CN" sz="2200" dirty="0">
                <a:latin typeface="微软雅黑" panose="020B0503020204020204" pitchFamily="34" charset="-122"/>
                <a:ea typeface="微软雅黑" panose="020B0503020204020204" pitchFamily="34" charset="-122"/>
              </a:rPr>
              <a:t>：</a:t>
            </a:r>
            <a:endParaRPr lang="en-US" altLang="zh-CN" sz="22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在</a:t>
            </a:r>
            <a:r>
              <a:rPr lang="zh-CN" altLang="zh-CN" sz="2000" dirty="0">
                <a:latin typeface="微软雅黑" panose="020B0503020204020204" pitchFamily="34" charset="-122"/>
                <a:ea typeface="微软雅黑" panose="020B0503020204020204" pitchFamily="34" charset="-122"/>
              </a:rPr>
              <a:t>一对通信</a:t>
            </a:r>
            <a:r>
              <a:rPr lang="zh-CN" altLang="en-US" sz="2000" dirty="0">
                <a:latin typeface="微软雅黑" panose="020B0503020204020204" pitchFamily="34" charset="-122"/>
                <a:ea typeface="微软雅黑" panose="020B0503020204020204" pitchFamily="34" charset="-122"/>
              </a:rPr>
              <a:t>的</a:t>
            </a:r>
            <a:r>
              <a:rPr lang="zh-CN" altLang="zh-CN" sz="2000" dirty="0">
                <a:latin typeface="微软雅黑" panose="020B0503020204020204" pitchFamily="34" charset="-122"/>
                <a:ea typeface="微软雅黑" panose="020B0503020204020204" pitchFamily="34" charset="-122"/>
              </a:rPr>
              <a:t>进程</a:t>
            </a:r>
            <a:r>
              <a:rPr lang="zh-CN" altLang="en-US" sz="2000" dirty="0">
                <a:latin typeface="微软雅黑" panose="020B0503020204020204" pitchFamily="34" charset="-122"/>
                <a:ea typeface="微软雅黑" panose="020B0503020204020204" pitchFamily="34" charset="-122"/>
              </a:rPr>
              <a:t>之间提供一条理想的</a:t>
            </a:r>
            <a:r>
              <a:rPr lang="zh-CN" altLang="zh-CN" sz="2000" dirty="0">
                <a:latin typeface="微软雅黑" panose="020B0503020204020204" pitchFamily="34" charset="-122"/>
                <a:ea typeface="微软雅黑" panose="020B0503020204020204" pitchFamily="34" charset="-122"/>
              </a:rPr>
              <a:t>字节流管道</a:t>
            </a:r>
            <a:endParaRPr lang="en-US" altLang="zh-CN" sz="2000" dirty="0">
              <a:latin typeface="微软雅黑" panose="020B0503020204020204" pitchFamily="34" charset="-122"/>
              <a:ea typeface="微软雅黑" panose="020B0503020204020204" pitchFamily="34" charset="-122"/>
            </a:endParaRPr>
          </a:p>
          <a:p>
            <a:r>
              <a:rPr lang="zh-CN" altLang="en-US" sz="2200" dirty="0">
                <a:latin typeface="微软雅黑" panose="020B0503020204020204" pitchFamily="34" charset="-122"/>
                <a:ea typeface="微软雅黑" panose="020B0503020204020204" pitchFamily="34" charset="-122"/>
              </a:rPr>
              <a:t>点到点通信</a:t>
            </a:r>
            <a:r>
              <a:rPr lang="en-US" altLang="zh-CN" sz="2200" dirty="0">
                <a:latin typeface="微软雅黑" panose="020B0503020204020204" pitchFamily="34" charset="-122"/>
                <a:ea typeface="微软雅黑" panose="020B0503020204020204" pitchFamily="34" charset="-122"/>
              </a:rPr>
              <a:t>:</a:t>
            </a:r>
          </a:p>
          <a:p>
            <a:pPr lvl="1"/>
            <a:r>
              <a:rPr lang="zh-CN" altLang="en-US" sz="2000" dirty="0">
                <a:latin typeface="微软雅黑" panose="020B0503020204020204" pitchFamily="34" charset="-122"/>
                <a:ea typeface="微软雅黑" panose="020B0503020204020204" pitchFamily="34" charset="-122"/>
              </a:rPr>
              <a:t>仅涉及一对通信进程</a:t>
            </a:r>
            <a:r>
              <a:rPr lang="en-US" altLang="zh-CN" sz="2000" dirty="0">
                <a:latin typeface="微软雅黑" panose="020B0503020204020204" pitchFamily="34" charset="-122"/>
                <a:ea typeface="微软雅黑" panose="020B0503020204020204" pitchFamily="34" charset="-122"/>
              </a:rPr>
              <a:t> </a:t>
            </a:r>
          </a:p>
          <a:p>
            <a:r>
              <a:rPr lang="zh-CN" altLang="en-US" sz="2200" dirty="0">
                <a:latin typeface="微软雅黑" panose="020B0503020204020204" pitchFamily="34" charset="-122"/>
                <a:ea typeface="微软雅黑" panose="020B0503020204020204" pitchFamily="34" charset="-122"/>
              </a:rPr>
              <a:t>全双工：</a:t>
            </a:r>
            <a:endParaRPr lang="en-US" altLang="zh-CN" sz="22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可以同时双向传输数据</a:t>
            </a:r>
            <a:endParaRPr lang="en-US" altLang="zh-CN" sz="2000" dirty="0">
              <a:latin typeface="微软雅黑" panose="020B0503020204020204" pitchFamily="34" charset="-122"/>
              <a:ea typeface="微软雅黑" panose="020B0503020204020204" pitchFamily="34" charset="-122"/>
            </a:endParaRPr>
          </a:p>
          <a:p>
            <a:r>
              <a:rPr lang="zh-CN" altLang="en-US" sz="2200" dirty="0">
                <a:latin typeface="微软雅黑" panose="020B0503020204020204" pitchFamily="34" charset="-122"/>
                <a:ea typeface="微软雅黑" panose="020B0503020204020204" pitchFamily="34" charset="-122"/>
              </a:rPr>
              <a:t>可靠、有序的字节流：</a:t>
            </a:r>
            <a:endParaRPr lang="en-US" altLang="zh-CN" sz="22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不保留报文边界</a:t>
            </a:r>
            <a:endParaRPr lang="en-US" altLang="zh-CN" sz="20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59</a:t>
            </a:fld>
            <a:endParaRPr kumimoji="1" lang="zh-CN" altLang="en-US" dirty="0"/>
          </a:p>
        </p:txBody>
      </p:sp>
      <p:sp>
        <p:nvSpPr>
          <p:cNvPr id="6" name="内容占位符 2"/>
          <p:cNvSpPr txBox="1">
            <a:spLocks/>
          </p:cNvSpPr>
          <p:nvPr/>
        </p:nvSpPr>
        <p:spPr>
          <a:xfrm>
            <a:off x="6568068" y="1364323"/>
            <a:ext cx="5218771" cy="4953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zh-CN" altLang="en-US" sz="2400" dirty="0">
                <a:solidFill>
                  <a:srgbClr val="C00000"/>
                </a:solidFill>
                <a:latin typeface="微软雅黑" panose="020B0503020204020204" pitchFamily="34" charset="-122"/>
                <a:ea typeface="微软雅黑" panose="020B0503020204020204" pitchFamily="34" charset="-122"/>
              </a:rPr>
              <a:t>需要的机制</a:t>
            </a:r>
            <a:endParaRPr lang="en-US" altLang="zh-CN" sz="2400" dirty="0">
              <a:solidFill>
                <a:srgbClr val="C00000"/>
              </a:solidFill>
              <a:latin typeface="微软雅黑" panose="020B0503020204020204" pitchFamily="34" charset="-122"/>
              <a:ea typeface="微软雅黑" panose="020B0503020204020204" pitchFamily="34" charset="-122"/>
            </a:endParaRPr>
          </a:p>
          <a:p>
            <a:pPr>
              <a:defRPr/>
            </a:pPr>
            <a:r>
              <a:rPr lang="zh-CN" altLang="en-US" sz="2200" dirty="0">
                <a:latin typeface="微软雅黑" panose="020B0503020204020204" pitchFamily="34" charset="-122"/>
                <a:ea typeface="微软雅黑" panose="020B0503020204020204" pitchFamily="34" charset="-122"/>
              </a:rPr>
              <a:t>建立连接</a:t>
            </a:r>
            <a:r>
              <a:rPr lang="en-US" altLang="zh-CN" sz="2200" dirty="0">
                <a:latin typeface="微软雅黑" panose="020B0503020204020204" pitchFamily="34" charset="-122"/>
                <a:ea typeface="微软雅黑" panose="020B0503020204020204" pitchFamily="34" charset="-122"/>
              </a:rPr>
              <a:t>: </a:t>
            </a:r>
          </a:p>
          <a:p>
            <a:pPr lvl="1">
              <a:defRPr/>
            </a:pPr>
            <a:r>
              <a:rPr lang="zh-CN" altLang="en-US" sz="2000" dirty="0">
                <a:latin typeface="微软雅黑" panose="020B0503020204020204" pitchFamily="34" charset="-122"/>
                <a:ea typeface="微软雅黑" panose="020B0503020204020204" pitchFamily="34" charset="-122"/>
              </a:rPr>
              <a:t>通信双方为本次通信建立数据传输所需的状态（套接字、缓存、变量等）</a:t>
            </a:r>
            <a:endParaRPr lang="en-US" altLang="zh-CN" sz="2000" dirty="0">
              <a:latin typeface="微软雅黑" panose="020B0503020204020204" pitchFamily="34" charset="-122"/>
              <a:ea typeface="微软雅黑" panose="020B0503020204020204" pitchFamily="34" charset="-122"/>
            </a:endParaRPr>
          </a:p>
          <a:p>
            <a:pPr>
              <a:defRPr/>
            </a:pPr>
            <a:r>
              <a:rPr lang="zh-CN" altLang="en-US" sz="2200" dirty="0">
                <a:latin typeface="微软雅黑" panose="020B0503020204020204" pitchFamily="34" charset="-122"/>
                <a:ea typeface="微软雅黑" panose="020B0503020204020204" pitchFamily="34" charset="-122"/>
              </a:rPr>
              <a:t>可靠数据传输：</a:t>
            </a:r>
            <a:endParaRPr lang="en-US" altLang="zh-CN" sz="2200" dirty="0">
              <a:latin typeface="微软雅黑" panose="020B0503020204020204" pitchFamily="34" charset="-122"/>
              <a:ea typeface="微软雅黑" panose="020B0503020204020204" pitchFamily="34" charset="-122"/>
            </a:endParaRPr>
          </a:p>
          <a:p>
            <a:pPr lvl="1">
              <a:defRPr/>
            </a:pPr>
            <a:r>
              <a:rPr lang="zh-CN" altLang="en-US" sz="2000" dirty="0">
                <a:latin typeface="微软雅黑" panose="020B0503020204020204" pitchFamily="34" charset="-122"/>
                <a:ea typeface="微软雅黑" panose="020B0503020204020204" pitchFamily="34" charset="-122"/>
              </a:rPr>
              <a:t>流水线式发送，报文段检错，丢失重传</a:t>
            </a:r>
            <a:endParaRPr lang="en-US" altLang="zh-CN" sz="2000" dirty="0">
              <a:latin typeface="微软雅黑" panose="020B0503020204020204" pitchFamily="34" charset="-122"/>
              <a:ea typeface="微软雅黑" panose="020B0503020204020204" pitchFamily="34" charset="-122"/>
            </a:endParaRPr>
          </a:p>
          <a:p>
            <a:pPr>
              <a:defRPr/>
            </a:pPr>
            <a:r>
              <a:rPr lang="zh-CN" altLang="en-US" sz="2200" dirty="0">
                <a:latin typeface="微软雅黑" panose="020B0503020204020204" pitchFamily="34" charset="-122"/>
                <a:ea typeface="微软雅黑" panose="020B0503020204020204" pitchFamily="34" charset="-122"/>
              </a:rPr>
              <a:t>流量控制</a:t>
            </a:r>
            <a:r>
              <a:rPr lang="en-US" altLang="zh-CN" sz="2200" dirty="0">
                <a:latin typeface="微软雅黑" panose="020B0503020204020204" pitchFamily="34" charset="-122"/>
                <a:ea typeface="微软雅黑" panose="020B0503020204020204" pitchFamily="34" charset="-122"/>
              </a:rPr>
              <a:t>:</a:t>
            </a:r>
          </a:p>
          <a:p>
            <a:pPr lvl="1">
              <a:defRPr/>
            </a:pPr>
            <a:r>
              <a:rPr lang="zh-CN" altLang="en-US" sz="2000" dirty="0">
                <a:latin typeface="微软雅黑" panose="020B0503020204020204" pitchFamily="34" charset="-122"/>
                <a:ea typeface="微软雅黑" panose="020B0503020204020204" pitchFamily="34" charset="-122"/>
              </a:rPr>
              <a:t>发送方不会令接收方缓存溢出</a:t>
            </a:r>
            <a:endParaRPr lang="en-US" altLang="zh-CN" sz="2000" dirty="0">
              <a:latin typeface="微软雅黑" panose="020B0503020204020204" pitchFamily="34" charset="-122"/>
              <a:ea typeface="微软雅黑" panose="020B0503020204020204" pitchFamily="34" charset="-122"/>
            </a:endParaRPr>
          </a:p>
        </p:txBody>
      </p:sp>
      <p:graphicFrame>
        <p:nvGraphicFramePr>
          <p:cNvPr id="7" name="Object 5"/>
          <p:cNvGraphicFramePr>
            <a:graphicFrameLocks noChangeAspect="1"/>
          </p:cNvGraphicFramePr>
          <p:nvPr>
            <p:extLst>
              <p:ext uri="{D42A27DB-BD31-4B8C-83A1-F6EECF244321}">
                <p14:modId xmlns:p14="http://schemas.microsoft.com/office/powerpoint/2010/main" val="1072715025"/>
              </p:ext>
            </p:extLst>
          </p:nvPr>
        </p:nvGraphicFramePr>
        <p:xfrm>
          <a:off x="2421457" y="4877241"/>
          <a:ext cx="7929562" cy="1347787"/>
        </p:xfrm>
        <a:graphic>
          <a:graphicData uri="http://schemas.openxmlformats.org/presentationml/2006/ole">
            <mc:AlternateContent xmlns:mc="http://schemas.openxmlformats.org/markup-compatibility/2006">
              <mc:Choice xmlns:v="urn:schemas-microsoft-com:vml" Requires="v">
                <p:oleObj spid="_x0000_s22718" name="VISIO" r:id="rId4" imgW="6602760" imgH="1123200" progId="Visio.Drawing.5">
                  <p:embed/>
                </p:oleObj>
              </mc:Choice>
              <mc:Fallback>
                <p:oleObj name="VISIO" r:id="rId4" imgW="6602760" imgH="1123200" progId="Visio.Drawing.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1457" y="4877241"/>
                        <a:ext cx="7929562" cy="1347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5" y="6489303"/>
            <a:ext cx="2743200" cy="365125"/>
          </a:xfrm>
        </p:spPr>
        <p:txBody>
          <a:bodyPr/>
          <a:lstStyle/>
          <a:p>
            <a:r>
              <a:rPr kumimoji="1" lang="en-US" altLang="zh-CN" dirty="0"/>
              <a:t>6.5.1  </a:t>
            </a:r>
            <a:r>
              <a:rPr kumimoji="1" lang="zh-CN" altLang="en-US" dirty="0"/>
              <a:t>面向连接的传输：</a:t>
            </a:r>
            <a:r>
              <a:rPr kumimoji="1" lang="en-US" altLang="zh-CN" dirty="0"/>
              <a:t>TCP</a:t>
            </a:r>
            <a:r>
              <a:rPr kumimoji="1" lang="zh-CN" altLang="en-US" dirty="0"/>
              <a:t>概述</a:t>
            </a:r>
          </a:p>
        </p:txBody>
      </p:sp>
    </p:spTree>
    <p:extLst>
      <p:ext uri="{BB962C8B-B14F-4D97-AF65-F5344CB8AC3E}">
        <p14:creationId xmlns:p14="http://schemas.microsoft.com/office/powerpoint/2010/main" val="541319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本章目标</a:t>
            </a:r>
          </a:p>
        </p:txBody>
      </p:sp>
      <p:sp>
        <p:nvSpPr>
          <p:cNvPr id="3" name="内容占位符 2"/>
          <p:cNvSpPr>
            <a:spLocks noGrp="1"/>
          </p:cNvSpPr>
          <p:nvPr>
            <p:ph idx="1"/>
          </p:nvPr>
        </p:nvSpPr>
        <p:spPr/>
        <p:txBody>
          <a:bodyPr>
            <a:normAutofit fontScale="92500" lnSpcReduction="10000"/>
          </a:bodyPr>
          <a:lstStyle/>
          <a:p>
            <a:pPr>
              <a:lnSpc>
                <a:spcPct val="130000"/>
              </a:lnSpc>
            </a:pPr>
            <a:r>
              <a:rPr lang="zh-CN" altLang="en-US" sz="2600" dirty="0"/>
              <a:t>掌握传输层服务原理</a:t>
            </a:r>
            <a:endParaRPr lang="en-US" altLang="zh-CN" sz="2600" dirty="0"/>
          </a:p>
          <a:p>
            <a:pPr lvl="1">
              <a:lnSpc>
                <a:spcPct val="130000"/>
              </a:lnSpc>
            </a:pPr>
            <a:r>
              <a:rPr lang="zh-CN" altLang="en-US" dirty="0"/>
              <a:t>传输层复用和分用</a:t>
            </a:r>
            <a:endParaRPr lang="en-US" altLang="zh-CN" dirty="0"/>
          </a:p>
          <a:p>
            <a:pPr lvl="1">
              <a:lnSpc>
                <a:spcPct val="130000"/>
              </a:lnSpc>
            </a:pPr>
            <a:r>
              <a:rPr lang="zh-CN" altLang="en-US" dirty="0"/>
              <a:t>可靠数据传输</a:t>
            </a:r>
            <a:endParaRPr lang="en-US" altLang="zh-CN" dirty="0"/>
          </a:p>
          <a:p>
            <a:pPr lvl="1">
              <a:lnSpc>
                <a:spcPct val="130000"/>
              </a:lnSpc>
            </a:pPr>
            <a:r>
              <a:rPr lang="zh-CN" altLang="en-US" dirty="0"/>
              <a:t>流量控制</a:t>
            </a:r>
            <a:endParaRPr lang="en-US" altLang="zh-CN" dirty="0"/>
          </a:p>
          <a:p>
            <a:pPr lvl="1">
              <a:lnSpc>
                <a:spcPct val="130000"/>
              </a:lnSpc>
            </a:pPr>
            <a:r>
              <a:rPr lang="zh-CN" altLang="en-US" dirty="0"/>
              <a:t>拥塞控制</a:t>
            </a:r>
            <a:endParaRPr lang="en-US" altLang="zh-CN" dirty="0"/>
          </a:p>
          <a:p>
            <a:pPr>
              <a:lnSpc>
                <a:spcPct val="130000"/>
              </a:lnSpc>
            </a:pPr>
            <a:r>
              <a:rPr lang="zh-CN" altLang="en-US" sz="2600" dirty="0"/>
              <a:t>掌握因特网传输层协议：</a:t>
            </a:r>
            <a:endParaRPr lang="en-US" altLang="zh-CN" sz="2600" dirty="0"/>
          </a:p>
          <a:p>
            <a:pPr lvl="1">
              <a:lnSpc>
                <a:spcPct val="130000"/>
              </a:lnSpc>
            </a:pPr>
            <a:r>
              <a:rPr lang="en-US" altLang="zh-CN" dirty="0"/>
              <a:t>UDP</a:t>
            </a:r>
            <a:r>
              <a:rPr lang="zh-CN" altLang="en-US" dirty="0"/>
              <a:t>协议</a:t>
            </a:r>
            <a:endParaRPr lang="en-US" altLang="zh-CN" dirty="0"/>
          </a:p>
          <a:p>
            <a:pPr lvl="1">
              <a:lnSpc>
                <a:spcPct val="130000"/>
              </a:lnSpc>
            </a:pPr>
            <a:r>
              <a:rPr lang="en-US" altLang="zh-CN" dirty="0"/>
              <a:t>TCP</a:t>
            </a:r>
            <a:r>
              <a:rPr lang="zh-CN" altLang="en-US" dirty="0"/>
              <a:t>协议</a:t>
            </a:r>
            <a:endParaRPr lang="en-US" altLang="zh-CN" dirty="0"/>
          </a:p>
          <a:p>
            <a:pPr>
              <a:lnSpc>
                <a:spcPct val="130000"/>
              </a:lnSpc>
            </a:pPr>
            <a:r>
              <a:rPr lang="zh-CN" altLang="en-US" sz="2600" dirty="0"/>
              <a:t>掌握套接字编程</a:t>
            </a:r>
            <a:endParaRPr lang="en-US" altLang="zh-CN" sz="2600"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  </a:t>
            </a:r>
            <a:r>
              <a:rPr kumimoji="1" lang="zh-CN" altLang="en-US" dirty="0"/>
              <a:t>传输层</a:t>
            </a:r>
            <a:r>
              <a:rPr kumimoji="1" lang="en-US" altLang="zh-CN" dirty="0"/>
              <a:t> </a:t>
            </a:r>
            <a:endParaRPr kumimoji="1" lang="zh-CN" altLang="en-US" dirty="0"/>
          </a:p>
        </p:txBody>
      </p:sp>
    </p:spTree>
    <p:extLst>
      <p:ext uri="{BB962C8B-B14F-4D97-AF65-F5344CB8AC3E}">
        <p14:creationId xmlns:p14="http://schemas.microsoft.com/office/powerpoint/2010/main" val="42004898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547650" y="1510758"/>
            <a:ext cx="5501457" cy="4845592"/>
          </a:xfrm>
        </p:spPr>
        <p:txBody>
          <a:bodyPr>
            <a:normAutofit fontScale="92500" lnSpcReduction="20000"/>
          </a:bodyPr>
          <a:lstStyle/>
          <a:p>
            <a:pPr marL="0" indent="0">
              <a:lnSpc>
                <a:spcPct val="130000"/>
              </a:lnSpc>
              <a:buNone/>
            </a:pPr>
            <a:r>
              <a:rPr kumimoji="1" lang="en-US" altLang="zh-CN" dirty="0"/>
              <a:t>6.1 </a:t>
            </a:r>
            <a:r>
              <a:rPr kumimoji="1" lang="zh-CN" altLang="en-US" dirty="0"/>
              <a:t>概述和传输层服务</a:t>
            </a:r>
            <a:endParaRPr kumimoji="1" lang="en-US" altLang="zh-CN" dirty="0"/>
          </a:p>
          <a:p>
            <a:pPr marL="0" indent="0">
              <a:lnSpc>
                <a:spcPct val="130000"/>
              </a:lnSpc>
              <a:buNone/>
            </a:pPr>
            <a:r>
              <a:rPr kumimoji="1" lang="en-US" altLang="zh-CN" dirty="0"/>
              <a:t>6.2 </a:t>
            </a:r>
            <a:r>
              <a:rPr kumimoji="1" lang="zh-CN" altLang="en-US" dirty="0"/>
              <a:t>套接字编程</a:t>
            </a:r>
            <a:endParaRPr kumimoji="1" lang="en-US" altLang="zh-CN" dirty="0"/>
          </a:p>
          <a:p>
            <a:pPr marL="0" indent="0">
              <a:lnSpc>
                <a:spcPct val="130000"/>
              </a:lnSpc>
              <a:buNone/>
            </a:pPr>
            <a:r>
              <a:rPr kumimoji="1" lang="en-US" altLang="zh-CN" dirty="0"/>
              <a:t>6.3 </a:t>
            </a:r>
            <a:r>
              <a:rPr kumimoji="1" lang="zh-CN" altLang="en-US" dirty="0"/>
              <a:t>传输层复用和分用</a:t>
            </a:r>
            <a:endParaRPr kumimoji="1" lang="en-US" altLang="zh-CN" dirty="0"/>
          </a:p>
          <a:p>
            <a:pPr marL="0" indent="0">
              <a:lnSpc>
                <a:spcPct val="130000"/>
              </a:lnSpc>
              <a:buNone/>
            </a:pPr>
            <a:r>
              <a:rPr kumimoji="1" lang="en-US" altLang="zh-CN" dirty="0"/>
              <a:t>6.4 </a:t>
            </a:r>
            <a:r>
              <a:rPr kumimoji="1" lang="zh-CN" altLang="en-US" dirty="0"/>
              <a:t>无连接传输：</a:t>
            </a:r>
            <a:r>
              <a:rPr kumimoji="1" lang="en-US" altLang="zh-CN" dirty="0"/>
              <a:t>UDP</a:t>
            </a:r>
          </a:p>
          <a:p>
            <a:pPr marL="0" indent="0">
              <a:lnSpc>
                <a:spcPct val="130000"/>
              </a:lnSpc>
              <a:buNone/>
            </a:pPr>
            <a:r>
              <a:rPr kumimoji="1" lang="en-US" altLang="zh-CN" dirty="0">
                <a:solidFill>
                  <a:srgbClr val="C00000"/>
                </a:solidFill>
              </a:rPr>
              <a:t>6.5 </a:t>
            </a:r>
            <a:r>
              <a:rPr kumimoji="1" lang="zh-CN" altLang="en-US" dirty="0">
                <a:solidFill>
                  <a:srgbClr val="C00000"/>
                </a:solidFill>
              </a:rPr>
              <a:t>面向连接的传输：</a:t>
            </a:r>
            <a:r>
              <a:rPr kumimoji="1" lang="en-US" altLang="zh-CN" dirty="0">
                <a:solidFill>
                  <a:srgbClr val="C00000"/>
                </a:solidFill>
              </a:rPr>
              <a:t>TCP</a:t>
            </a:r>
          </a:p>
          <a:p>
            <a:pPr marL="0" indent="0">
              <a:lnSpc>
                <a:spcPct val="130000"/>
              </a:lnSpc>
              <a:buNone/>
            </a:pPr>
            <a:r>
              <a:rPr kumimoji="1" lang="en-US" altLang="zh-CN" dirty="0"/>
              <a:t>6.6 </a:t>
            </a:r>
            <a:r>
              <a:rPr kumimoji="1" lang="zh-CN" altLang="en-US" dirty="0"/>
              <a:t>理解网络拥塞</a:t>
            </a:r>
            <a:endParaRPr kumimoji="1" lang="en-US" altLang="zh-CN" dirty="0"/>
          </a:p>
          <a:p>
            <a:pPr marL="0" indent="0">
              <a:lnSpc>
                <a:spcPct val="130000"/>
              </a:lnSpc>
              <a:buNone/>
            </a:pPr>
            <a:r>
              <a:rPr kumimoji="1" lang="en-US" altLang="zh-CN" dirty="0"/>
              <a:t>6.7 TCP拥塞控制</a:t>
            </a:r>
          </a:p>
          <a:p>
            <a:pPr marL="0" indent="0">
              <a:lnSpc>
                <a:spcPct val="130000"/>
              </a:lnSpc>
              <a:buNone/>
            </a:pPr>
            <a:r>
              <a:rPr kumimoji="1" lang="en-US" altLang="zh-CN" dirty="0"/>
              <a:t>6.8 </a:t>
            </a:r>
            <a:r>
              <a:rPr kumimoji="1" lang="zh-CN" altLang="en-US" dirty="0"/>
              <a:t>拥塞控制的发展</a:t>
            </a:r>
            <a:endParaRPr kumimoji="1" lang="en-US" altLang="zh-CN" dirty="0"/>
          </a:p>
          <a:p>
            <a:pPr marL="0" indent="0">
              <a:lnSpc>
                <a:spcPct val="130000"/>
              </a:lnSpc>
              <a:buNone/>
            </a:pPr>
            <a:r>
              <a:rPr kumimoji="1" lang="en-US" altLang="zh-CN" dirty="0"/>
              <a:t>6.9 传输层协议的发展</a:t>
            </a:r>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60</a:t>
            </a:fld>
            <a:endParaRPr kumimoji="1" lang="zh-CN" altLang="en-US" dirty="0"/>
          </a:p>
        </p:txBody>
      </p:sp>
      <p:sp>
        <p:nvSpPr>
          <p:cNvPr id="5" name="矩形标注 4">
            <a:extLst>
              <a:ext uri="{FF2B5EF4-FFF2-40B4-BE49-F238E27FC236}">
                <a16:creationId xmlns:a16="http://schemas.microsoft.com/office/drawing/2014/main" id="{E4BFCB96-0FA1-7740-8F94-683CEFB67F89}"/>
              </a:ext>
            </a:extLst>
          </p:cNvPr>
          <p:cNvSpPr/>
          <p:nvPr/>
        </p:nvSpPr>
        <p:spPr>
          <a:xfrm>
            <a:off x="5672461" y="2357442"/>
            <a:ext cx="3583394" cy="2885677"/>
          </a:xfrm>
          <a:prstGeom prst="wedgeRectCallout">
            <a:avLst>
              <a:gd name="adj1" fmla="val -82577"/>
              <a:gd name="adj2" fmla="val -85"/>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lvl="0" indent="-438150">
              <a:lnSpc>
                <a:spcPct val="130000"/>
              </a:lnSpc>
              <a:spcBef>
                <a:spcPts val="600"/>
              </a:spcBef>
              <a:buFont typeface="+mj-lt"/>
              <a:buAutoNum type="arabicPeriod"/>
            </a:pPr>
            <a:r>
              <a:rPr kumimoji="1" lang="en-US" altLang="zh-CN" sz="2400" dirty="0">
                <a:solidFill>
                  <a:schemeClr val="tx1"/>
                </a:solidFill>
                <a:latin typeface="Microsoft YaHei" panose="020B0503020204020204" pitchFamily="34" charset="-122"/>
                <a:ea typeface="Microsoft YaHei" panose="020B0503020204020204" pitchFamily="34" charset="-122"/>
              </a:rPr>
              <a:t>TCP</a:t>
            </a:r>
            <a:r>
              <a:rPr kumimoji="1" lang="zh-CN" altLang="en-US" sz="2400" dirty="0">
                <a:solidFill>
                  <a:schemeClr val="tx1"/>
                </a:solidFill>
                <a:latin typeface="Microsoft YaHei" panose="020B0503020204020204" pitchFamily="34" charset="-122"/>
                <a:ea typeface="Microsoft YaHei" panose="020B0503020204020204" pitchFamily="34" charset="-122"/>
              </a:rPr>
              <a:t>概述</a:t>
            </a:r>
          </a:p>
          <a:p>
            <a:pPr marL="587375" lvl="0" indent="-438150">
              <a:lnSpc>
                <a:spcPct val="130000"/>
              </a:lnSpc>
              <a:spcBef>
                <a:spcPts val="600"/>
              </a:spcBef>
              <a:buFont typeface="+mj-lt"/>
              <a:buAutoNum type="arabicPeriod"/>
            </a:pPr>
            <a:r>
              <a:rPr kumimoji="1" lang="en-US" altLang="zh-CN" sz="2400" dirty="0">
                <a:solidFill>
                  <a:srgbClr val="C00000"/>
                </a:solidFill>
                <a:latin typeface="Microsoft YaHei" panose="020B0503020204020204" pitchFamily="34" charset="-122"/>
                <a:ea typeface="Microsoft YaHei" panose="020B0503020204020204" pitchFamily="34" charset="-122"/>
              </a:rPr>
              <a:t>TCP</a:t>
            </a:r>
            <a:r>
              <a:rPr kumimoji="1" lang="zh-CN" altLang="en-US" sz="2400" dirty="0">
                <a:solidFill>
                  <a:srgbClr val="C00000"/>
                </a:solidFill>
                <a:latin typeface="Microsoft YaHei" panose="020B0503020204020204" pitchFamily="34" charset="-122"/>
                <a:ea typeface="Microsoft YaHei" panose="020B0503020204020204" pitchFamily="34" charset="-122"/>
              </a:rPr>
              <a:t>报文段结构</a:t>
            </a:r>
          </a:p>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TCP</a:t>
            </a:r>
            <a:r>
              <a:rPr kumimoji="1" lang="zh-CN" altLang="en-US" sz="2400" dirty="0">
                <a:solidFill>
                  <a:prstClr val="black"/>
                </a:solidFill>
                <a:latin typeface="Microsoft YaHei" panose="020B0503020204020204" pitchFamily="34" charset="-122"/>
                <a:ea typeface="Microsoft YaHei" panose="020B0503020204020204" pitchFamily="34" charset="-122"/>
              </a:rPr>
              <a:t>可靠数据传输</a:t>
            </a:r>
          </a:p>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TCP</a:t>
            </a:r>
            <a:r>
              <a:rPr kumimoji="1" lang="zh-CN" altLang="en-US" sz="2400" dirty="0">
                <a:solidFill>
                  <a:prstClr val="black"/>
                </a:solidFill>
                <a:latin typeface="Microsoft YaHei" panose="020B0503020204020204" pitchFamily="34" charset="-122"/>
                <a:ea typeface="Microsoft YaHei" panose="020B0503020204020204" pitchFamily="34" charset="-122"/>
              </a:rPr>
              <a:t>流量控制</a:t>
            </a:r>
          </a:p>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TCP</a:t>
            </a:r>
            <a:r>
              <a:rPr kumimoji="1" lang="zh-CN" altLang="en-US" sz="2400" dirty="0">
                <a:solidFill>
                  <a:prstClr val="black"/>
                </a:solidFill>
                <a:latin typeface="Microsoft YaHei" panose="020B0503020204020204" pitchFamily="34" charset="-122"/>
                <a:ea typeface="Microsoft YaHei" panose="020B0503020204020204" pitchFamily="34" charset="-122"/>
              </a:rPr>
              <a:t>连接管理</a:t>
            </a: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  </a:t>
            </a:r>
            <a:r>
              <a:rPr kumimoji="1" lang="zh-CN" altLang="en-US" dirty="0"/>
              <a:t>传输层</a:t>
            </a:r>
            <a:r>
              <a:rPr kumimoji="1" lang="en-US" altLang="zh-CN" dirty="0"/>
              <a:t> </a:t>
            </a:r>
            <a:endParaRPr kumimoji="1" lang="zh-CN" altLang="en-US" dirty="0"/>
          </a:p>
        </p:txBody>
      </p:sp>
    </p:spTree>
    <p:extLst>
      <p:ext uri="{BB962C8B-B14F-4D97-AF65-F5344CB8AC3E}">
        <p14:creationId xmlns:p14="http://schemas.microsoft.com/office/powerpoint/2010/main" val="1814364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a:t>
            </a:r>
            <a:r>
              <a:rPr lang="zh-CN" altLang="en-US" dirty="0"/>
              <a:t>报文段结构</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61</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923935" cy="365125"/>
          </a:xfrm>
        </p:spPr>
        <p:txBody>
          <a:bodyPr/>
          <a:lstStyle/>
          <a:p>
            <a:r>
              <a:rPr kumimoji="1" lang="en-US" altLang="zh-CN" dirty="0"/>
              <a:t>6.3.2  </a:t>
            </a:r>
            <a:r>
              <a:rPr kumimoji="1" lang="zh-CN" altLang="en-US" dirty="0"/>
              <a:t>面向连接的传输：</a:t>
            </a:r>
            <a:r>
              <a:rPr kumimoji="1" lang="en-US" altLang="zh-CN" dirty="0"/>
              <a:t>TCP</a:t>
            </a:r>
            <a:r>
              <a:rPr kumimoji="1" lang="zh-CN" altLang="en-US" dirty="0"/>
              <a:t>报文段结构</a:t>
            </a:r>
          </a:p>
        </p:txBody>
      </p:sp>
      <p:grpSp>
        <p:nvGrpSpPr>
          <p:cNvPr id="61" name="组合 60"/>
          <p:cNvGrpSpPr/>
          <p:nvPr/>
        </p:nvGrpSpPr>
        <p:grpSpPr>
          <a:xfrm>
            <a:off x="1163771" y="1382592"/>
            <a:ext cx="8900878" cy="5089525"/>
            <a:chOff x="1434413" y="1103314"/>
            <a:chExt cx="9026066" cy="5330825"/>
          </a:xfrm>
        </p:grpSpPr>
        <p:grpSp>
          <p:nvGrpSpPr>
            <p:cNvPr id="62" name="Group 3"/>
            <p:cNvGrpSpPr>
              <a:grpSpLocks/>
            </p:cNvGrpSpPr>
            <p:nvPr/>
          </p:nvGrpSpPr>
          <p:grpSpPr bwMode="auto">
            <a:xfrm>
              <a:off x="4281488" y="1103314"/>
              <a:ext cx="4090988" cy="5330825"/>
              <a:chOff x="2817" y="659"/>
              <a:chExt cx="2577" cy="3358"/>
            </a:xfrm>
          </p:grpSpPr>
          <p:sp>
            <p:nvSpPr>
              <p:cNvPr id="78" name="Rectangle 4"/>
              <p:cNvSpPr>
                <a:spLocks noChangeArrowheads="1"/>
              </p:cNvSpPr>
              <p:nvPr/>
            </p:nvSpPr>
            <p:spPr bwMode="auto">
              <a:xfrm>
                <a:off x="2905" y="917"/>
                <a:ext cx="2489" cy="3039"/>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en-US" sz="1600">
                  <a:ea typeface="宋体" panose="02010600030101010101" pitchFamily="2" charset="-122"/>
                </a:endParaRPr>
              </a:p>
            </p:txBody>
          </p:sp>
          <p:sp>
            <p:nvSpPr>
              <p:cNvPr id="79" name="Rectangle 5"/>
              <p:cNvSpPr>
                <a:spLocks noChangeArrowheads="1"/>
              </p:cNvSpPr>
              <p:nvPr/>
            </p:nvSpPr>
            <p:spPr bwMode="auto">
              <a:xfrm>
                <a:off x="2851" y="990"/>
                <a:ext cx="2489" cy="3027"/>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80" name="Text Box 6"/>
              <p:cNvSpPr txBox="1">
                <a:spLocks noChangeArrowheads="1"/>
              </p:cNvSpPr>
              <p:nvPr/>
            </p:nvSpPr>
            <p:spPr bwMode="auto">
              <a:xfrm>
                <a:off x="2886" y="968"/>
                <a:ext cx="11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2000">
                    <a:ea typeface="宋体" panose="02010600030101010101" pitchFamily="2" charset="-122"/>
                  </a:rPr>
                  <a:t>source port #</a:t>
                </a:r>
                <a:endParaRPr lang="en-US" altLang="zh-CN" sz="2400">
                  <a:latin typeface="Times New Roman" panose="02020603050405020304" pitchFamily="18" charset="0"/>
                  <a:ea typeface="宋体" panose="02010600030101010101" pitchFamily="2" charset="-122"/>
                </a:endParaRPr>
              </a:p>
            </p:txBody>
          </p:sp>
          <p:sp>
            <p:nvSpPr>
              <p:cNvPr id="81" name="Text Box 7"/>
              <p:cNvSpPr txBox="1">
                <a:spLocks noChangeArrowheads="1"/>
              </p:cNvSpPr>
              <p:nvPr/>
            </p:nvSpPr>
            <p:spPr bwMode="auto">
              <a:xfrm>
                <a:off x="4198" y="971"/>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2000">
                    <a:ea typeface="宋体" panose="02010600030101010101" pitchFamily="2" charset="-122"/>
                  </a:rPr>
                  <a:t>dest port #</a:t>
                </a:r>
                <a:endParaRPr lang="en-US" altLang="zh-CN" sz="1800">
                  <a:latin typeface="Times New Roman" panose="02020603050405020304" pitchFamily="18" charset="0"/>
                  <a:ea typeface="宋体" panose="02010600030101010101" pitchFamily="2" charset="-122"/>
                </a:endParaRPr>
              </a:p>
            </p:txBody>
          </p:sp>
          <p:sp>
            <p:nvSpPr>
              <p:cNvPr id="82" name="Line 8"/>
              <p:cNvSpPr>
                <a:spLocks noChangeShapeType="1"/>
              </p:cNvSpPr>
              <p:nvPr/>
            </p:nvSpPr>
            <p:spPr bwMode="auto">
              <a:xfrm>
                <a:off x="2853" y="1226"/>
                <a:ext cx="2486"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Line 9"/>
              <p:cNvSpPr>
                <a:spLocks noChangeShapeType="1"/>
              </p:cNvSpPr>
              <p:nvPr/>
            </p:nvSpPr>
            <p:spPr bwMode="auto">
              <a:xfrm flipV="1">
                <a:off x="2849" y="146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Line 10"/>
              <p:cNvSpPr>
                <a:spLocks noChangeShapeType="1"/>
              </p:cNvSpPr>
              <p:nvPr/>
            </p:nvSpPr>
            <p:spPr bwMode="auto">
              <a:xfrm flipV="1">
                <a:off x="4075" y="990"/>
                <a:ext cx="0" cy="24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Text Box 11"/>
              <p:cNvSpPr txBox="1">
                <a:spLocks noChangeArrowheads="1"/>
              </p:cNvSpPr>
              <p:nvPr/>
            </p:nvSpPr>
            <p:spPr bwMode="auto">
              <a:xfrm>
                <a:off x="3758" y="659"/>
                <a:ext cx="5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800">
                    <a:ea typeface="宋体" panose="02010600030101010101" pitchFamily="2" charset="-122"/>
                  </a:rPr>
                  <a:t>32 bits</a:t>
                </a:r>
                <a:endParaRPr lang="en-US" altLang="zh-CN" sz="2400">
                  <a:latin typeface="Times New Roman" panose="02020603050405020304" pitchFamily="18" charset="0"/>
                  <a:ea typeface="宋体" panose="02010600030101010101" pitchFamily="2" charset="-122"/>
                </a:endParaRPr>
              </a:p>
            </p:txBody>
          </p:sp>
          <p:sp>
            <p:nvSpPr>
              <p:cNvPr id="86" name="Line 12"/>
              <p:cNvSpPr>
                <a:spLocks noChangeShapeType="1"/>
              </p:cNvSpPr>
              <p:nvPr/>
            </p:nvSpPr>
            <p:spPr bwMode="auto">
              <a:xfrm>
                <a:off x="4417" y="811"/>
                <a:ext cx="899" cy="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 name="Line 13"/>
              <p:cNvSpPr>
                <a:spLocks noChangeShapeType="1"/>
              </p:cNvSpPr>
              <p:nvPr/>
            </p:nvSpPr>
            <p:spPr bwMode="auto">
              <a:xfrm rot="10800000">
                <a:off x="2837" y="818"/>
                <a:ext cx="84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 name="Text Box 14"/>
              <p:cNvSpPr txBox="1">
                <a:spLocks noChangeArrowheads="1"/>
              </p:cNvSpPr>
              <p:nvPr/>
            </p:nvSpPr>
            <p:spPr bwMode="auto">
              <a:xfrm>
                <a:off x="3475" y="2845"/>
                <a:ext cx="1341"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2000">
                    <a:ea typeface="宋体" panose="02010600030101010101" pitchFamily="2" charset="-122"/>
                  </a:rPr>
                  <a:t>application</a:t>
                </a:r>
              </a:p>
              <a:p>
                <a:pPr algn="ctr">
                  <a:spcBef>
                    <a:spcPct val="0"/>
                  </a:spcBef>
                  <a:buClrTx/>
                  <a:buSzTx/>
                  <a:buFontTx/>
                  <a:buNone/>
                </a:pPr>
                <a:r>
                  <a:rPr lang="en-US" altLang="zh-CN" sz="2000">
                    <a:ea typeface="宋体" panose="02010600030101010101" pitchFamily="2" charset="-122"/>
                  </a:rPr>
                  <a:t>data </a:t>
                </a:r>
              </a:p>
              <a:p>
                <a:pPr algn="ctr">
                  <a:spcBef>
                    <a:spcPct val="0"/>
                  </a:spcBef>
                  <a:buClrTx/>
                  <a:buSzTx/>
                  <a:buFontTx/>
                  <a:buNone/>
                </a:pPr>
                <a:r>
                  <a:rPr lang="en-US" altLang="zh-CN" sz="2000">
                    <a:ea typeface="宋体" panose="02010600030101010101" pitchFamily="2" charset="-122"/>
                  </a:rPr>
                  <a:t>(variable length)</a:t>
                </a:r>
                <a:endParaRPr lang="en-US" altLang="zh-CN" sz="2400">
                  <a:latin typeface="Times New Roman" panose="02020603050405020304" pitchFamily="18" charset="0"/>
                  <a:ea typeface="宋体" panose="02010600030101010101" pitchFamily="2" charset="-122"/>
                </a:endParaRPr>
              </a:p>
            </p:txBody>
          </p:sp>
          <p:sp>
            <p:nvSpPr>
              <p:cNvPr id="89" name="Text Box 15"/>
              <p:cNvSpPr txBox="1">
                <a:spLocks noChangeArrowheads="1"/>
              </p:cNvSpPr>
              <p:nvPr/>
            </p:nvSpPr>
            <p:spPr bwMode="auto">
              <a:xfrm>
                <a:off x="3250" y="1213"/>
                <a:ext cx="156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2000" dirty="0">
                    <a:ea typeface="宋体" panose="02010600030101010101" pitchFamily="2" charset="-122"/>
                  </a:rPr>
                  <a:t>sequence number</a:t>
                </a:r>
                <a:endParaRPr lang="en-US" altLang="zh-CN" sz="2400" dirty="0">
                  <a:latin typeface="Times New Roman" panose="02020603050405020304" pitchFamily="18" charset="0"/>
                  <a:ea typeface="宋体" panose="02010600030101010101" pitchFamily="2" charset="-122"/>
                </a:endParaRPr>
              </a:p>
            </p:txBody>
          </p:sp>
          <p:sp>
            <p:nvSpPr>
              <p:cNvPr id="90" name="Line 16"/>
              <p:cNvSpPr>
                <a:spLocks noChangeShapeType="1"/>
              </p:cNvSpPr>
              <p:nvPr/>
            </p:nvSpPr>
            <p:spPr bwMode="auto">
              <a:xfrm flipV="1">
                <a:off x="2855" y="17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Text Box 17"/>
              <p:cNvSpPr txBox="1">
                <a:spLocks noChangeArrowheads="1"/>
              </p:cNvSpPr>
              <p:nvPr/>
            </p:nvSpPr>
            <p:spPr bwMode="auto">
              <a:xfrm>
                <a:off x="2998" y="1465"/>
                <a:ext cx="21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2000" dirty="0">
                    <a:ea typeface="宋体" panose="02010600030101010101" pitchFamily="2" charset="-122"/>
                  </a:rPr>
                  <a:t>acknowledgement number</a:t>
                </a:r>
                <a:endParaRPr lang="en-US" altLang="zh-CN" sz="2000" dirty="0">
                  <a:latin typeface="Times New Roman" panose="02020603050405020304" pitchFamily="18" charset="0"/>
                  <a:ea typeface="宋体" panose="02010600030101010101" pitchFamily="2" charset="-122"/>
                </a:endParaRPr>
              </a:p>
            </p:txBody>
          </p:sp>
          <p:sp>
            <p:nvSpPr>
              <p:cNvPr id="92" name="Line 18"/>
              <p:cNvSpPr>
                <a:spLocks noChangeShapeType="1"/>
              </p:cNvSpPr>
              <p:nvPr/>
            </p:nvSpPr>
            <p:spPr bwMode="auto">
              <a:xfrm flipV="1">
                <a:off x="2852" y="1954"/>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Line 19"/>
              <p:cNvSpPr>
                <a:spLocks noChangeShapeType="1"/>
              </p:cNvSpPr>
              <p:nvPr/>
            </p:nvSpPr>
            <p:spPr bwMode="auto">
              <a:xfrm flipV="1">
                <a:off x="2849" y="2200"/>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 name="Line 20"/>
              <p:cNvSpPr>
                <a:spLocks noChangeShapeType="1"/>
              </p:cNvSpPr>
              <p:nvPr/>
            </p:nvSpPr>
            <p:spPr bwMode="auto">
              <a:xfrm flipV="1">
                <a:off x="2849" y="2554"/>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 name="Line 21"/>
              <p:cNvSpPr>
                <a:spLocks noChangeShapeType="1"/>
              </p:cNvSpPr>
              <p:nvPr/>
            </p:nvSpPr>
            <p:spPr bwMode="auto">
              <a:xfrm flipH="1" flipV="1">
                <a:off x="4084" y="1707"/>
                <a:ext cx="3" cy="49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 name="Text Box 22"/>
              <p:cNvSpPr txBox="1">
                <a:spLocks noChangeArrowheads="1"/>
              </p:cNvSpPr>
              <p:nvPr/>
            </p:nvSpPr>
            <p:spPr bwMode="auto">
              <a:xfrm>
                <a:off x="4126" y="1712"/>
                <a:ext cx="11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800" dirty="0">
                    <a:ea typeface="宋体" panose="02010600030101010101" pitchFamily="2" charset="-122"/>
                  </a:rPr>
                  <a:t>Receive window</a:t>
                </a:r>
                <a:endParaRPr lang="en-US" altLang="zh-CN" sz="1800" dirty="0">
                  <a:latin typeface="Times New Roman" panose="02020603050405020304" pitchFamily="18" charset="0"/>
                  <a:ea typeface="宋体" panose="02010600030101010101" pitchFamily="2" charset="-122"/>
                </a:endParaRPr>
              </a:p>
            </p:txBody>
          </p:sp>
          <p:sp>
            <p:nvSpPr>
              <p:cNvPr id="97" name="Text Box 23"/>
              <p:cNvSpPr txBox="1">
                <a:spLocks noChangeArrowheads="1"/>
              </p:cNvSpPr>
              <p:nvPr/>
            </p:nvSpPr>
            <p:spPr bwMode="auto">
              <a:xfrm>
                <a:off x="4177" y="1961"/>
                <a:ext cx="112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800" dirty="0" err="1">
                    <a:ea typeface="宋体" panose="02010600030101010101" pitchFamily="2" charset="-122"/>
                  </a:rPr>
                  <a:t>Urg</a:t>
                </a:r>
                <a:r>
                  <a:rPr lang="en-US" altLang="zh-CN" sz="1800" dirty="0">
                    <a:ea typeface="宋体" panose="02010600030101010101" pitchFamily="2" charset="-122"/>
                  </a:rPr>
                  <a:t> data </a:t>
                </a:r>
                <a:r>
                  <a:rPr lang="en-US" altLang="zh-CN" sz="1800" dirty="0" err="1">
                    <a:ea typeface="宋体" panose="02010600030101010101" pitchFamily="2" charset="-122"/>
                  </a:rPr>
                  <a:t>pnter</a:t>
                </a:r>
                <a:endParaRPr lang="en-US" altLang="zh-CN" sz="1800" dirty="0">
                  <a:latin typeface="Times New Roman" panose="02020603050405020304" pitchFamily="18" charset="0"/>
                  <a:ea typeface="宋体" panose="02010600030101010101" pitchFamily="2" charset="-122"/>
                </a:endParaRPr>
              </a:p>
            </p:txBody>
          </p:sp>
          <p:sp>
            <p:nvSpPr>
              <p:cNvPr id="98" name="Text Box 24"/>
              <p:cNvSpPr txBox="1">
                <a:spLocks noChangeArrowheads="1"/>
              </p:cNvSpPr>
              <p:nvPr/>
            </p:nvSpPr>
            <p:spPr bwMode="auto">
              <a:xfrm>
                <a:off x="3084" y="1949"/>
                <a:ext cx="7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800">
                    <a:ea typeface="宋体" panose="02010600030101010101" pitchFamily="2" charset="-122"/>
                  </a:rPr>
                  <a:t>checksum</a:t>
                </a:r>
                <a:endParaRPr lang="en-US" altLang="zh-CN" sz="1800">
                  <a:latin typeface="Times New Roman" panose="02020603050405020304" pitchFamily="18" charset="0"/>
                  <a:ea typeface="宋体" panose="02010600030101010101" pitchFamily="2" charset="-122"/>
                </a:endParaRPr>
              </a:p>
            </p:txBody>
          </p:sp>
          <p:sp>
            <p:nvSpPr>
              <p:cNvPr id="99" name="Text Box 25"/>
              <p:cNvSpPr txBox="1">
                <a:spLocks noChangeArrowheads="1"/>
              </p:cNvSpPr>
              <p:nvPr/>
            </p:nvSpPr>
            <p:spPr bwMode="auto">
              <a:xfrm>
                <a:off x="3935" y="1730"/>
                <a:ext cx="1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F</a:t>
                </a:r>
                <a:endParaRPr lang="en-US" altLang="zh-CN" sz="2400">
                  <a:latin typeface="Times New Roman" panose="02020603050405020304" pitchFamily="18" charset="0"/>
                  <a:ea typeface="宋体" panose="02010600030101010101" pitchFamily="2" charset="-122"/>
                </a:endParaRPr>
              </a:p>
            </p:txBody>
          </p:sp>
          <p:sp>
            <p:nvSpPr>
              <p:cNvPr id="100" name="Line 26"/>
              <p:cNvSpPr>
                <a:spLocks noChangeShapeType="1"/>
              </p:cNvSpPr>
              <p:nvPr/>
            </p:nvSpPr>
            <p:spPr bwMode="auto">
              <a:xfrm flipV="1">
                <a:off x="3985" y="1701"/>
                <a:ext cx="0" cy="24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 name="Line 27"/>
              <p:cNvSpPr>
                <a:spLocks noChangeShapeType="1"/>
              </p:cNvSpPr>
              <p:nvPr/>
            </p:nvSpPr>
            <p:spPr bwMode="auto">
              <a:xfrm flipV="1">
                <a:off x="3883" y="1704"/>
                <a:ext cx="0" cy="24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 name="Line 28"/>
              <p:cNvSpPr>
                <a:spLocks noChangeShapeType="1"/>
              </p:cNvSpPr>
              <p:nvPr/>
            </p:nvSpPr>
            <p:spPr bwMode="auto">
              <a:xfrm flipV="1">
                <a:off x="3778" y="1704"/>
                <a:ext cx="0" cy="24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29"/>
              <p:cNvSpPr>
                <a:spLocks noChangeShapeType="1"/>
              </p:cNvSpPr>
              <p:nvPr/>
            </p:nvSpPr>
            <p:spPr bwMode="auto">
              <a:xfrm flipV="1">
                <a:off x="3676" y="1707"/>
                <a:ext cx="0" cy="24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Line 30"/>
              <p:cNvSpPr>
                <a:spLocks noChangeShapeType="1"/>
              </p:cNvSpPr>
              <p:nvPr/>
            </p:nvSpPr>
            <p:spPr bwMode="auto">
              <a:xfrm flipV="1">
                <a:off x="3577" y="1704"/>
                <a:ext cx="0" cy="24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 name="Line 31"/>
              <p:cNvSpPr>
                <a:spLocks noChangeShapeType="1"/>
              </p:cNvSpPr>
              <p:nvPr/>
            </p:nvSpPr>
            <p:spPr bwMode="auto">
              <a:xfrm flipV="1">
                <a:off x="3469" y="1710"/>
                <a:ext cx="0" cy="24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 name="Text Box 32"/>
              <p:cNvSpPr txBox="1">
                <a:spLocks noChangeArrowheads="1"/>
              </p:cNvSpPr>
              <p:nvPr/>
            </p:nvSpPr>
            <p:spPr bwMode="auto">
              <a:xfrm>
                <a:off x="3828" y="1727"/>
                <a:ext cx="20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S</a:t>
                </a:r>
                <a:endParaRPr lang="en-US" altLang="zh-CN" sz="2400">
                  <a:latin typeface="Times New Roman" panose="02020603050405020304" pitchFamily="18" charset="0"/>
                  <a:ea typeface="宋体" panose="02010600030101010101" pitchFamily="2" charset="-122"/>
                </a:endParaRPr>
              </a:p>
            </p:txBody>
          </p:sp>
          <p:sp>
            <p:nvSpPr>
              <p:cNvPr id="107" name="Text Box 33"/>
              <p:cNvSpPr txBox="1">
                <a:spLocks noChangeArrowheads="1"/>
              </p:cNvSpPr>
              <p:nvPr/>
            </p:nvSpPr>
            <p:spPr bwMode="auto">
              <a:xfrm>
                <a:off x="3727" y="1727"/>
                <a:ext cx="1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R</a:t>
                </a:r>
                <a:endParaRPr lang="en-US" altLang="zh-CN" sz="2400">
                  <a:latin typeface="Times New Roman" panose="02020603050405020304" pitchFamily="18" charset="0"/>
                  <a:ea typeface="宋体" panose="02010600030101010101" pitchFamily="2" charset="-122"/>
                </a:endParaRPr>
              </a:p>
            </p:txBody>
          </p:sp>
          <p:sp>
            <p:nvSpPr>
              <p:cNvPr id="108" name="Text Box 34"/>
              <p:cNvSpPr txBox="1">
                <a:spLocks noChangeArrowheads="1"/>
              </p:cNvSpPr>
              <p:nvPr/>
            </p:nvSpPr>
            <p:spPr bwMode="auto">
              <a:xfrm>
                <a:off x="3628" y="1724"/>
                <a:ext cx="18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P</a:t>
                </a:r>
                <a:endParaRPr lang="en-US" altLang="zh-CN" sz="2400">
                  <a:latin typeface="Times New Roman" panose="02020603050405020304" pitchFamily="18" charset="0"/>
                  <a:ea typeface="宋体" panose="02010600030101010101" pitchFamily="2" charset="-122"/>
                </a:endParaRPr>
              </a:p>
            </p:txBody>
          </p:sp>
          <p:sp>
            <p:nvSpPr>
              <p:cNvPr id="109" name="Text Box 35"/>
              <p:cNvSpPr txBox="1">
                <a:spLocks noChangeArrowheads="1"/>
              </p:cNvSpPr>
              <p:nvPr/>
            </p:nvSpPr>
            <p:spPr bwMode="auto">
              <a:xfrm>
                <a:off x="3519" y="1724"/>
                <a:ext cx="2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A</a:t>
                </a:r>
                <a:endParaRPr lang="en-US" altLang="zh-CN" sz="2400">
                  <a:latin typeface="Times New Roman" panose="02020603050405020304" pitchFamily="18" charset="0"/>
                  <a:ea typeface="宋体" panose="02010600030101010101" pitchFamily="2" charset="-122"/>
                </a:endParaRPr>
              </a:p>
            </p:txBody>
          </p:sp>
          <p:sp>
            <p:nvSpPr>
              <p:cNvPr id="110" name="Text Box 36"/>
              <p:cNvSpPr txBox="1">
                <a:spLocks noChangeArrowheads="1"/>
              </p:cNvSpPr>
              <p:nvPr/>
            </p:nvSpPr>
            <p:spPr bwMode="auto">
              <a:xfrm>
                <a:off x="3417" y="1724"/>
                <a:ext cx="2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U</a:t>
                </a:r>
                <a:endParaRPr lang="en-US" altLang="zh-CN" sz="2400">
                  <a:latin typeface="Times New Roman" panose="02020603050405020304" pitchFamily="18" charset="0"/>
                  <a:ea typeface="宋体" panose="02010600030101010101" pitchFamily="2" charset="-122"/>
                </a:endParaRPr>
              </a:p>
            </p:txBody>
          </p:sp>
          <p:sp>
            <p:nvSpPr>
              <p:cNvPr id="111" name="Text Box 37"/>
              <p:cNvSpPr txBox="1">
                <a:spLocks noChangeArrowheads="1"/>
              </p:cNvSpPr>
              <p:nvPr/>
            </p:nvSpPr>
            <p:spPr bwMode="auto">
              <a:xfrm>
                <a:off x="2817" y="1665"/>
                <a:ext cx="36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ea typeface="宋体" panose="02010600030101010101" pitchFamily="2" charset="-122"/>
                  </a:rPr>
                  <a:t>head</a:t>
                </a:r>
              </a:p>
              <a:p>
                <a:pPr algn="ctr">
                  <a:spcBef>
                    <a:spcPct val="0"/>
                  </a:spcBef>
                  <a:buClrTx/>
                  <a:buSzTx/>
                  <a:buFontTx/>
                  <a:buNone/>
                </a:pPr>
                <a:r>
                  <a:rPr lang="en-US" altLang="zh-CN" sz="1400">
                    <a:ea typeface="宋体" panose="02010600030101010101" pitchFamily="2" charset="-122"/>
                  </a:rPr>
                  <a:t>len</a:t>
                </a:r>
                <a:endParaRPr lang="en-US" altLang="zh-CN" sz="1800">
                  <a:latin typeface="Times New Roman" panose="02020603050405020304" pitchFamily="18" charset="0"/>
                  <a:ea typeface="宋体" panose="02010600030101010101" pitchFamily="2" charset="-122"/>
                </a:endParaRPr>
              </a:p>
            </p:txBody>
          </p:sp>
          <p:sp>
            <p:nvSpPr>
              <p:cNvPr id="112" name="Text Box 38"/>
              <p:cNvSpPr txBox="1">
                <a:spLocks noChangeArrowheads="1"/>
              </p:cNvSpPr>
              <p:nvPr/>
            </p:nvSpPr>
            <p:spPr bwMode="auto">
              <a:xfrm>
                <a:off x="3120" y="1665"/>
                <a:ext cx="35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ea typeface="宋体" panose="02010600030101010101" pitchFamily="2" charset="-122"/>
                  </a:rPr>
                  <a:t>not</a:t>
                </a:r>
              </a:p>
              <a:p>
                <a:pPr algn="ctr">
                  <a:spcBef>
                    <a:spcPct val="0"/>
                  </a:spcBef>
                  <a:buClrTx/>
                  <a:buSzTx/>
                  <a:buFontTx/>
                  <a:buNone/>
                </a:pPr>
                <a:r>
                  <a:rPr lang="en-US" altLang="zh-CN" sz="1400">
                    <a:ea typeface="宋体" panose="02010600030101010101" pitchFamily="2" charset="-122"/>
                  </a:rPr>
                  <a:t>used</a:t>
                </a:r>
                <a:endParaRPr lang="en-US" altLang="zh-CN" sz="1800">
                  <a:latin typeface="Times New Roman" panose="02020603050405020304" pitchFamily="18" charset="0"/>
                  <a:ea typeface="宋体" panose="02010600030101010101" pitchFamily="2" charset="-122"/>
                </a:endParaRPr>
              </a:p>
            </p:txBody>
          </p:sp>
          <p:sp>
            <p:nvSpPr>
              <p:cNvPr id="113" name="Line 39"/>
              <p:cNvSpPr>
                <a:spLocks noChangeShapeType="1"/>
              </p:cNvSpPr>
              <p:nvPr/>
            </p:nvSpPr>
            <p:spPr bwMode="auto">
              <a:xfrm flipV="1">
                <a:off x="3151" y="1704"/>
                <a:ext cx="0" cy="24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 name="Text Box 40"/>
              <p:cNvSpPr txBox="1">
                <a:spLocks noChangeArrowheads="1"/>
              </p:cNvSpPr>
              <p:nvPr/>
            </p:nvSpPr>
            <p:spPr bwMode="auto">
              <a:xfrm>
                <a:off x="3098" y="2266"/>
                <a:ext cx="19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2000">
                    <a:ea typeface="宋体" panose="02010600030101010101" pitchFamily="2" charset="-122"/>
                  </a:rPr>
                  <a:t>Options (variable length)</a:t>
                </a:r>
                <a:endParaRPr lang="en-US" altLang="zh-CN" sz="2400">
                  <a:latin typeface="Times New Roman" panose="02020603050405020304" pitchFamily="18" charset="0"/>
                  <a:ea typeface="宋体" panose="02010600030101010101" pitchFamily="2" charset="-122"/>
                </a:endParaRPr>
              </a:p>
            </p:txBody>
          </p:sp>
        </p:grpSp>
        <p:sp>
          <p:nvSpPr>
            <p:cNvPr id="63" name="Text Box 41"/>
            <p:cNvSpPr txBox="1">
              <a:spLocks noChangeArrowheads="1"/>
            </p:cNvSpPr>
            <p:nvPr/>
          </p:nvSpPr>
          <p:spPr bwMode="auto">
            <a:xfrm>
              <a:off x="1838899" y="1224317"/>
              <a:ext cx="2267965" cy="61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None/>
              </a:pPr>
              <a:r>
                <a:rPr lang="en-US" altLang="zh-CN" sz="1600" dirty="0">
                  <a:latin typeface="微软雅黑" panose="020B0503020204020204" pitchFamily="34" charset="-122"/>
                  <a:ea typeface="微软雅黑" panose="020B0503020204020204" pitchFamily="34" charset="-122"/>
                </a:rPr>
                <a:t>URG</a:t>
              </a:r>
              <a:r>
                <a:rPr lang="zh-CN" altLang="en-US" sz="1600" dirty="0">
                  <a:latin typeface="微软雅黑" panose="020B0503020204020204" pitchFamily="34" charset="-122"/>
                  <a:ea typeface="微软雅黑" panose="020B0503020204020204" pitchFamily="34" charset="-122"/>
                </a:rPr>
                <a:t>＝１表示包含</a:t>
              </a:r>
              <a:endParaRPr lang="en-US" altLang="zh-CN" sz="1600" dirty="0">
                <a:latin typeface="微软雅黑" panose="020B0503020204020204" pitchFamily="34" charset="-122"/>
                <a:ea typeface="微软雅黑" panose="020B0503020204020204" pitchFamily="34" charset="-122"/>
              </a:endParaRPr>
            </a:p>
            <a:p>
              <a:pPr>
                <a:spcBef>
                  <a:spcPct val="0"/>
                </a:spcBef>
                <a:buClrTx/>
                <a:buSzTx/>
                <a:buNone/>
              </a:pPr>
              <a:r>
                <a:rPr lang="zh-CN" altLang="en-US" sz="1600" dirty="0">
                  <a:latin typeface="微软雅黑" panose="020B0503020204020204" pitchFamily="34" charset="-122"/>
                  <a:ea typeface="微软雅黑" panose="020B0503020204020204" pitchFamily="34" charset="-122"/>
                </a:rPr>
                <a:t>紧急数据（通常未用）</a:t>
              </a:r>
              <a:endParaRPr lang="en-US" altLang="zh-CN" sz="1600" dirty="0">
                <a:latin typeface="微软雅黑" panose="020B0503020204020204" pitchFamily="34" charset="-122"/>
                <a:ea typeface="微软雅黑" panose="020B0503020204020204" pitchFamily="34" charset="-122"/>
              </a:endParaRPr>
            </a:p>
          </p:txBody>
        </p:sp>
        <p:sp>
          <p:nvSpPr>
            <p:cNvPr id="64" name="Text Box 42"/>
            <p:cNvSpPr txBox="1">
              <a:spLocks noChangeArrowheads="1"/>
            </p:cNvSpPr>
            <p:nvPr/>
          </p:nvSpPr>
          <p:spPr bwMode="auto">
            <a:xfrm>
              <a:off x="2457101" y="1994353"/>
              <a:ext cx="1435684" cy="61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None/>
              </a:pPr>
              <a:r>
                <a:rPr lang="en-US" altLang="zh-CN" sz="1600" dirty="0">
                  <a:latin typeface="微软雅黑" panose="020B0503020204020204" pitchFamily="34" charset="-122"/>
                  <a:ea typeface="微软雅黑" panose="020B0503020204020204" pitchFamily="34" charset="-122"/>
                </a:rPr>
                <a:t>ACK</a:t>
              </a:r>
              <a:r>
                <a:rPr lang="zh-CN" altLang="en-US" sz="1600" dirty="0">
                  <a:latin typeface="微软雅黑" panose="020B0503020204020204" pitchFamily="34" charset="-122"/>
                  <a:ea typeface="微软雅黑" panose="020B0503020204020204" pitchFamily="34" charset="-122"/>
                </a:rPr>
                <a:t>＝１表示</a:t>
              </a:r>
              <a:endParaRPr lang="en-US" altLang="zh-CN" sz="1600" dirty="0">
                <a:latin typeface="微软雅黑" panose="020B0503020204020204" pitchFamily="34" charset="-122"/>
                <a:ea typeface="微软雅黑" panose="020B0503020204020204" pitchFamily="34" charset="-122"/>
              </a:endParaRPr>
            </a:p>
            <a:p>
              <a:pPr>
                <a:spcBef>
                  <a:spcPct val="0"/>
                </a:spcBef>
                <a:buClrTx/>
                <a:buSzTx/>
                <a:buNone/>
              </a:pPr>
              <a:r>
                <a:rPr lang="zh-CN" altLang="en-US" sz="1600" dirty="0">
                  <a:latin typeface="微软雅黑" panose="020B0503020204020204" pitchFamily="34" charset="-122"/>
                  <a:ea typeface="微软雅黑" panose="020B0503020204020204" pitchFamily="34" charset="-122"/>
                </a:rPr>
                <a:t>确认序号有效</a:t>
              </a:r>
              <a:endParaRPr lang="en-US" altLang="zh-CN" sz="1600" dirty="0">
                <a:latin typeface="微软雅黑" panose="020B0503020204020204" pitchFamily="34" charset="-122"/>
                <a:ea typeface="微软雅黑" panose="020B0503020204020204" pitchFamily="34" charset="-122"/>
              </a:endParaRPr>
            </a:p>
          </p:txBody>
        </p:sp>
        <p:sp>
          <p:nvSpPr>
            <p:cNvPr id="65" name="Text Box 43"/>
            <p:cNvSpPr txBox="1">
              <a:spLocks noChangeArrowheads="1"/>
            </p:cNvSpPr>
            <p:nvPr/>
          </p:nvSpPr>
          <p:spPr bwMode="auto">
            <a:xfrm>
              <a:off x="1566446" y="3316160"/>
              <a:ext cx="2310230" cy="61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r>
                <a:rPr lang="en-US" altLang="zh-CN" sz="1600" dirty="0">
                  <a:latin typeface="微软雅黑" panose="020B0503020204020204" pitchFamily="34" charset="-122"/>
                  <a:ea typeface="微软雅黑" panose="020B0503020204020204" pitchFamily="34" charset="-122"/>
                </a:rPr>
                <a:t>PSH</a:t>
              </a:r>
              <a:r>
                <a:rPr lang="zh-CN" altLang="en-US" sz="1600" dirty="0">
                  <a:latin typeface="微软雅黑" panose="020B0503020204020204" pitchFamily="34" charset="-122"/>
                  <a:ea typeface="微软雅黑" panose="020B0503020204020204" pitchFamily="34" charset="-122"/>
                </a:rPr>
                <a:t>＝１表示立即发送</a:t>
              </a:r>
              <a:endParaRPr lang="en-US" altLang="zh-CN" sz="1600" dirty="0">
                <a:latin typeface="微软雅黑" panose="020B0503020204020204" pitchFamily="34" charset="-122"/>
                <a:ea typeface="微软雅黑" panose="020B0503020204020204" pitchFamily="34" charset="-122"/>
              </a:endParaRPr>
            </a:p>
            <a:p>
              <a:pPr>
                <a:spcBef>
                  <a:spcPct val="0"/>
                </a:spcBef>
                <a:buClrTx/>
                <a:buSzTx/>
                <a:buFontTx/>
                <a:buNone/>
              </a:pPr>
              <a:r>
                <a:rPr lang="zh-CN" altLang="en-US" sz="1600" dirty="0">
                  <a:latin typeface="微软雅黑" panose="020B0503020204020204" pitchFamily="34" charset="-122"/>
                  <a:ea typeface="微软雅黑" panose="020B0503020204020204" pitchFamily="34" charset="-122"/>
                </a:rPr>
                <a:t>数据（通常未用）</a:t>
              </a:r>
              <a:endParaRPr lang="en-US" altLang="zh-CN" sz="1600" dirty="0">
                <a:latin typeface="微软雅黑" panose="020B0503020204020204" pitchFamily="34" charset="-122"/>
                <a:ea typeface="微软雅黑" panose="020B0503020204020204" pitchFamily="34" charset="-122"/>
              </a:endParaRPr>
            </a:p>
          </p:txBody>
        </p:sp>
        <p:sp>
          <p:nvSpPr>
            <p:cNvPr id="66" name="Text Box 44"/>
            <p:cNvSpPr txBox="1">
              <a:spLocks noChangeArrowheads="1"/>
            </p:cNvSpPr>
            <p:nvPr/>
          </p:nvSpPr>
          <p:spPr bwMode="auto">
            <a:xfrm>
              <a:off x="1434413" y="4016612"/>
              <a:ext cx="2593075" cy="61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None/>
              </a:pPr>
              <a:r>
                <a:rPr lang="en-US" altLang="zh-CN" sz="1600" dirty="0">
                  <a:latin typeface="微软雅黑" panose="020B0503020204020204" pitchFamily="34" charset="-122"/>
                  <a:ea typeface="微软雅黑" panose="020B0503020204020204" pitchFamily="34" charset="-122"/>
                </a:rPr>
                <a:t>RST, SYN, FIN</a:t>
              </a:r>
              <a:r>
                <a:rPr lang="zh-CN" altLang="en-US" sz="1600" dirty="0">
                  <a:latin typeface="微软雅黑" panose="020B0503020204020204" pitchFamily="34" charset="-122"/>
                  <a:ea typeface="微软雅黑" panose="020B0503020204020204" pitchFamily="34" charset="-122"/>
                </a:rPr>
                <a:t>三个标志位</a:t>
              </a:r>
              <a:endParaRPr lang="en-US" altLang="zh-CN" sz="1600" dirty="0">
                <a:latin typeface="微软雅黑" panose="020B0503020204020204" pitchFamily="34" charset="-122"/>
                <a:ea typeface="微软雅黑" panose="020B0503020204020204" pitchFamily="34" charset="-122"/>
              </a:endParaRPr>
            </a:p>
            <a:p>
              <a:pPr>
                <a:spcBef>
                  <a:spcPct val="0"/>
                </a:spcBef>
                <a:buClrTx/>
                <a:buSzTx/>
                <a:buNone/>
              </a:pPr>
              <a:r>
                <a:rPr lang="zh-CN" altLang="en-US" sz="1600" dirty="0">
                  <a:latin typeface="微软雅黑" panose="020B0503020204020204" pitchFamily="34" charset="-122"/>
                  <a:ea typeface="微软雅黑" panose="020B0503020204020204" pitchFamily="34" charset="-122"/>
                </a:rPr>
                <a:t>用于建立和终止连接</a:t>
              </a:r>
              <a:endParaRPr lang="en-US" altLang="zh-CN" sz="1600" dirty="0">
                <a:latin typeface="微软雅黑" panose="020B0503020204020204" pitchFamily="34" charset="-122"/>
                <a:ea typeface="微软雅黑" panose="020B0503020204020204" pitchFamily="34" charset="-122"/>
              </a:endParaRPr>
            </a:p>
          </p:txBody>
        </p:sp>
        <p:sp>
          <p:nvSpPr>
            <p:cNvPr id="67" name="Line 45"/>
            <p:cNvSpPr>
              <a:spLocks noChangeShapeType="1"/>
            </p:cNvSpPr>
            <p:nvPr/>
          </p:nvSpPr>
          <p:spPr bwMode="auto">
            <a:xfrm>
              <a:off x="3895726" y="1800226"/>
              <a:ext cx="1495425" cy="96202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Line 46"/>
            <p:cNvSpPr>
              <a:spLocks noChangeShapeType="1"/>
            </p:cNvSpPr>
            <p:nvPr/>
          </p:nvSpPr>
          <p:spPr bwMode="auto">
            <a:xfrm>
              <a:off x="3824291" y="2362201"/>
              <a:ext cx="1690685" cy="46672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Line 47"/>
            <p:cNvSpPr>
              <a:spLocks noChangeShapeType="1"/>
            </p:cNvSpPr>
            <p:nvPr/>
          </p:nvSpPr>
          <p:spPr bwMode="auto">
            <a:xfrm flipV="1">
              <a:off x="3744914" y="2828924"/>
              <a:ext cx="1970087" cy="77470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Freeform 48"/>
            <p:cNvSpPr>
              <a:spLocks/>
            </p:cNvSpPr>
            <p:nvPr/>
          </p:nvSpPr>
          <p:spPr bwMode="auto">
            <a:xfrm>
              <a:off x="3867151" y="3105150"/>
              <a:ext cx="2362200" cy="971510"/>
            </a:xfrm>
            <a:custGeom>
              <a:avLst/>
              <a:gdLst>
                <a:gd name="T0" fmla="*/ 0 w 1458"/>
                <a:gd name="T1" fmla="*/ 2147483646 h 444"/>
                <a:gd name="T2" fmla="*/ 2147483646 w 1458"/>
                <a:gd name="T3" fmla="*/ 0 h 444"/>
                <a:gd name="T4" fmla="*/ 2147483646 w 1458"/>
                <a:gd name="T5" fmla="*/ 2147483646 h 444"/>
                <a:gd name="T6" fmla="*/ 0 60000 65536"/>
                <a:gd name="T7" fmla="*/ 0 60000 65536"/>
                <a:gd name="T8" fmla="*/ 0 60000 65536"/>
                <a:gd name="T9" fmla="*/ 0 w 1458"/>
                <a:gd name="T10" fmla="*/ 0 h 444"/>
                <a:gd name="T11" fmla="*/ 1458 w 1458"/>
                <a:gd name="T12" fmla="*/ 444 h 444"/>
              </a:gdLst>
              <a:ahLst/>
              <a:cxnLst>
                <a:cxn ang="T6">
                  <a:pos x="T0" y="T1"/>
                </a:cxn>
                <a:cxn ang="T7">
                  <a:pos x="T2" y="T3"/>
                </a:cxn>
                <a:cxn ang="T8">
                  <a:pos x="T4" y="T5"/>
                </a:cxn>
              </a:cxnLst>
              <a:rect l="T9" t="T10" r="T11" b="T12"/>
              <a:pathLst>
                <a:path w="1458" h="444">
                  <a:moveTo>
                    <a:pt x="0" y="444"/>
                  </a:moveTo>
                  <a:lnTo>
                    <a:pt x="1248" y="0"/>
                  </a:lnTo>
                  <a:lnTo>
                    <a:pt x="1458" y="6"/>
                  </a:ln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1" name="Text Box 49"/>
            <p:cNvSpPr txBox="1">
              <a:spLocks noChangeArrowheads="1"/>
            </p:cNvSpPr>
            <p:nvPr/>
          </p:nvSpPr>
          <p:spPr bwMode="auto">
            <a:xfrm>
              <a:off x="8963025" y="3013076"/>
              <a:ext cx="1497454" cy="61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None/>
              </a:pPr>
              <a:r>
                <a:rPr lang="zh-CN" altLang="en-US" sz="1600" dirty="0">
                  <a:latin typeface="微软雅黑" panose="020B0503020204020204" pitchFamily="34" charset="-122"/>
                  <a:ea typeface="微软雅黑" panose="020B0503020204020204" pitchFamily="34" charset="-122"/>
                </a:rPr>
                <a:t>接收端还可以</a:t>
              </a:r>
              <a:endParaRPr lang="en-US" altLang="zh-CN" sz="1600" dirty="0">
                <a:latin typeface="微软雅黑" panose="020B0503020204020204" pitchFamily="34" charset="-122"/>
                <a:ea typeface="微软雅黑" panose="020B0503020204020204" pitchFamily="34" charset="-122"/>
              </a:endParaRPr>
            </a:p>
            <a:p>
              <a:pPr>
                <a:spcBef>
                  <a:spcPct val="0"/>
                </a:spcBef>
                <a:buClrTx/>
                <a:buSzTx/>
                <a:buNone/>
              </a:pPr>
              <a:r>
                <a:rPr lang="zh-CN" altLang="en-US" sz="1600" dirty="0">
                  <a:latin typeface="微软雅黑" panose="020B0503020204020204" pitchFamily="34" charset="-122"/>
                  <a:ea typeface="微软雅黑" panose="020B0503020204020204" pitchFamily="34" charset="-122"/>
                </a:rPr>
                <a:t>接收的字节数</a:t>
              </a:r>
              <a:r>
                <a:rPr lang="en-US" altLang="zh-CN" sz="1600" dirty="0">
                  <a:latin typeface="微软雅黑" panose="020B0503020204020204" pitchFamily="34" charset="-122"/>
                  <a:ea typeface="微软雅黑" panose="020B0503020204020204" pitchFamily="34" charset="-122"/>
                </a:rPr>
                <a:t> </a:t>
              </a:r>
            </a:p>
          </p:txBody>
        </p:sp>
        <p:sp>
          <p:nvSpPr>
            <p:cNvPr id="72" name="Text Box 50"/>
            <p:cNvSpPr txBox="1">
              <a:spLocks noChangeArrowheads="1"/>
            </p:cNvSpPr>
            <p:nvPr/>
          </p:nvSpPr>
          <p:spPr bwMode="auto">
            <a:xfrm>
              <a:off x="8656638" y="1527176"/>
              <a:ext cx="1643754" cy="61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zh-CN" altLang="en-US" sz="1600" dirty="0">
                  <a:latin typeface="微软雅黑" panose="020B0503020204020204" pitchFamily="34" charset="-122"/>
                  <a:ea typeface="微软雅黑" panose="020B0503020204020204" pitchFamily="34" charset="-122"/>
                </a:rPr>
                <a:t>字节序号，而非</a:t>
              </a:r>
              <a:endParaRPr lang="en-US" altLang="zh-CN" sz="1600" dirty="0">
                <a:latin typeface="微软雅黑" panose="020B0503020204020204" pitchFamily="34" charset="-122"/>
                <a:ea typeface="微软雅黑" panose="020B0503020204020204" pitchFamily="34" charset="-122"/>
              </a:endParaRPr>
            </a:p>
            <a:p>
              <a:pPr>
                <a:spcBef>
                  <a:spcPct val="0"/>
                </a:spcBef>
                <a:buClrTx/>
                <a:buSzTx/>
                <a:buFontTx/>
                <a:buNone/>
              </a:pPr>
              <a:r>
                <a:rPr lang="zh-CN" altLang="en-US" sz="1600" dirty="0">
                  <a:latin typeface="微软雅黑" panose="020B0503020204020204" pitchFamily="34" charset="-122"/>
                  <a:ea typeface="微软雅黑" panose="020B0503020204020204" pitchFamily="34" charset="-122"/>
                </a:rPr>
                <a:t>报文段的序号</a:t>
              </a:r>
              <a:endParaRPr lang="en-US" altLang="zh-CN" sz="1600" dirty="0">
                <a:latin typeface="微软雅黑" panose="020B0503020204020204" pitchFamily="34" charset="-122"/>
                <a:ea typeface="微软雅黑" panose="020B0503020204020204" pitchFamily="34" charset="-122"/>
              </a:endParaRPr>
            </a:p>
          </p:txBody>
        </p:sp>
        <p:sp>
          <p:nvSpPr>
            <p:cNvPr id="73" name="Text Box 51"/>
            <p:cNvSpPr txBox="1">
              <a:spLocks noChangeArrowheads="1"/>
            </p:cNvSpPr>
            <p:nvPr/>
          </p:nvSpPr>
          <p:spPr bwMode="auto">
            <a:xfrm>
              <a:off x="3005276" y="5225459"/>
              <a:ext cx="811475" cy="354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r>
                <a:rPr lang="zh-CN" altLang="en-US" sz="1600" dirty="0">
                  <a:latin typeface="微软雅黑" panose="020B0503020204020204" pitchFamily="34" charset="-122"/>
                  <a:ea typeface="微软雅黑" panose="020B0503020204020204" pitchFamily="34" charset="-122"/>
                </a:rPr>
                <a:t>校验和</a:t>
              </a:r>
              <a:endParaRPr lang="en-US" altLang="zh-CN" sz="1600" dirty="0">
                <a:latin typeface="微软雅黑" panose="020B0503020204020204" pitchFamily="34" charset="-122"/>
                <a:ea typeface="微软雅黑" panose="020B0503020204020204" pitchFamily="34" charset="-122"/>
              </a:endParaRPr>
            </a:p>
          </p:txBody>
        </p:sp>
        <p:sp>
          <p:nvSpPr>
            <p:cNvPr id="74" name="Line 52"/>
            <p:cNvSpPr>
              <a:spLocks noChangeShapeType="1"/>
            </p:cNvSpPr>
            <p:nvPr/>
          </p:nvSpPr>
          <p:spPr bwMode="auto">
            <a:xfrm flipV="1">
              <a:off x="3790951" y="3429000"/>
              <a:ext cx="2105025" cy="19812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 name="Line 53"/>
            <p:cNvSpPr>
              <a:spLocks noChangeShapeType="1"/>
            </p:cNvSpPr>
            <p:nvPr/>
          </p:nvSpPr>
          <p:spPr bwMode="auto">
            <a:xfrm flipH="1" flipV="1">
              <a:off x="8210551" y="3019426"/>
              <a:ext cx="809625" cy="46672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Line 54"/>
            <p:cNvSpPr>
              <a:spLocks noChangeShapeType="1"/>
            </p:cNvSpPr>
            <p:nvPr/>
          </p:nvSpPr>
          <p:spPr bwMode="auto">
            <a:xfrm flipH="1">
              <a:off x="8143875" y="1724026"/>
              <a:ext cx="552450" cy="88582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Line 55"/>
            <p:cNvSpPr>
              <a:spLocks noChangeShapeType="1"/>
            </p:cNvSpPr>
            <p:nvPr/>
          </p:nvSpPr>
          <p:spPr bwMode="auto">
            <a:xfrm flipH="1">
              <a:off x="8105775" y="1714501"/>
              <a:ext cx="571500" cy="523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53"/>
            <p:cNvSpPr>
              <a:spLocks noChangeShapeType="1"/>
            </p:cNvSpPr>
            <p:nvPr/>
          </p:nvSpPr>
          <p:spPr bwMode="auto">
            <a:xfrm flipH="1" flipV="1">
              <a:off x="8173537" y="3839112"/>
              <a:ext cx="809625" cy="46672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0" name="Text Box 49"/>
          <p:cNvSpPr txBox="1">
            <a:spLocks noChangeArrowheads="1"/>
          </p:cNvSpPr>
          <p:nvPr/>
        </p:nvSpPr>
        <p:spPr bwMode="auto">
          <a:xfrm>
            <a:off x="8587963" y="4221350"/>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None/>
            </a:pPr>
            <a:r>
              <a:rPr lang="zh-CN" altLang="en-US" sz="1600" dirty="0">
                <a:latin typeface="微软雅黑" panose="020B0503020204020204" pitchFamily="34" charset="-122"/>
                <a:ea typeface="微软雅黑" panose="020B0503020204020204" pitchFamily="34" charset="-122"/>
              </a:rPr>
              <a:t>选项</a:t>
            </a:r>
            <a:endParaRPr lang="en-US" altLang="zh-CN" sz="1600" dirty="0">
              <a:latin typeface="微软雅黑" panose="020B0503020204020204" pitchFamily="34" charset="-122"/>
              <a:ea typeface="微软雅黑" panose="020B0503020204020204" pitchFamily="34" charset="-122"/>
            </a:endParaRPr>
          </a:p>
        </p:txBody>
      </p:sp>
      <p:sp>
        <p:nvSpPr>
          <p:cNvPr id="115" name="Text Box 42"/>
          <p:cNvSpPr txBox="1">
            <a:spLocks noChangeArrowheads="1"/>
          </p:cNvSpPr>
          <p:nvPr/>
        </p:nvSpPr>
        <p:spPr bwMode="auto">
          <a:xfrm>
            <a:off x="1516564" y="2889693"/>
            <a:ext cx="14573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None/>
            </a:pPr>
            <a:r>
              <a:rPr lang="en-US" altLang="zh-CN" sz="1600" dirty="0">
                <a:latin typeface="微软雅黑" panose="020B0503020204020204" pitchFamily="34" charset="-122"/>
                <a:ea typeface="微软雅黑" panose="020B0503020204020204" pitchFamily="34" charset="-122"/>
              </a:rPr>
              <a:t>TCP头长度，</a:t>
            </a:r>
          </a:p>
          <a:p>
            <a:pPr>
              <a:spcBef>
                <a:spcPct val="0"/>
              </a:spcBef>
              <a:buClrTx/>
              <a:buSzTx/>
              <a:buNone/>
            </a:pPr>
            <a:r>
              <a:rPr lang="en-US" altLang="zh-CN" sz="1600" dirty="0">
                <a:latin typeface="微软雅黑" panose="020B0503020204020204" pitchFamily="34" charset="-122"/>
                <a:ea typeface="微软雅黑" panose="020B0503020204020204" pitchFamily="34" charset="-122"/>
              </a:rPr>
              <a:t>4字节为单位</a:t>
            </a:r>
          </a:p>
        </p:txBody>
      </p:sp>
      <p:sp>
        <p:nvSpPr>
          <p:cNvPr id="116" name="Line 53"/>
          <p:cNvSpPr>
            <a:spLocks noChangeShapeType="1"/>
          </p:cNvSpPr>
          <p:nvPr/>
        </p:nvSpPr>
        <p:spPr bwMode="auto">
          <a:xfrm flipH="1" flipV="1">
            <a:off x="2851687" y="3165211"/>
            <a:ext cx="1274651"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9626624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重要的</a:t>
            </a:r>
            <a:r>
              <a:rPr kumimoji="1" lang="en-US" altLang="zh-CN" dirty="0"/>
              <a:t>TCP</a:t>
            </a:r>
            <a:r>
              <a:rPr kumimoji="1" lang="zh-CN" altLang="en-US" dirty="0"/>
              <a:t>选项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908134" y="1411135"/>
            <a:ext cx="10310851" cy="4845592"/>
          </a:xfrm>
        </p:spPr>
        <p:txBody>
          <a:bodyPr>
            <a:normAutofit/>
          </a:bodyPr>
          <a:lstStyle/>
          <a:p>
            <a:pPr>
              <a:lnSpc>
                <a:spcPct val="120000"/>
              </a:lnSpc>
            </a:pPr>
            <a:r>
              <a:rPr lang="en-US" altLang="zh-CN" dirty="0" err="1">
                <a:latin typeface="微软雅黑" panose="020B0503020204020204" pitchFamily="34" charset="-122"/>
                <a:ea typeface="微软雅黑" panose="020B0503020204020204" pitchFamily="34" charset="-122"/>
              </a:rPr>
              <a:t>最大段长度（MSS</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en-US" altLang="zh-CN" dirty="0" err="1">
                <a:latin typeface="微软雅黑" panose="020B0503020204020204" pitchFamily="34" charset="-122"/>
                <a:ea typeface="微软雅黑" panose="020B0503020204020204" pitchFamily="34" charset="-122"/>
              </a:rPr>
              <a:t>TCP段中可以携带的最大数据字节数</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建立连接时，每个主机可声明自己能够接受的</a:t>
            </a:r>
            <a:r>
              <a:rPr lang="en-US" altLang="zh-CN" dirty="0">
                <a:latin typeface="微软雅黑" panose="020B0503020204020204" pitchFamily="34" charset="-122"/>
                <a:ea typeface="微软雅黑" panose="020B0503020204020204" pitchFamily="34" charset="-122"/>
              </a:rPr>
              <a:t>MSS</a:t>
            </a:r>
            <a:r>
              <a:rPr lang="zh-CN" altLang="en-US" dirty="0">
                <a:latin typeface="微软雅黑" panose="020B0503020204020204" pitchFamily="34" charset="-122"/>
                <a:ea typeface="微软雅黑" panose="020B0503020204020204" pitchFamily="34" charset="-122"/>
              </a:rPr>
              <a:t>，缺省为</a:t>
            </a:r>
            <a:r>
              <a:rPr lang="en-US" altLang="zh-CN" dirty="0">
                <a:latin typeface="微软雅黑" panose="020B0503020204020204" pitchFamily="34" charset="-122"/>
                <a:ea typeface="微软雅黑" panose="020B0503020204020204" pitchFamily="34" charset="-122"/>
              </a:rPr>
              <a:t>536</a:t>
            </a:r>
            <a:r>
              <a:rPr lang="zh-CN" altLang="en-US" dirty="0">
                <a:latin typeface="微软雅黑" panose="020B0503020204020204" pitchFamily="34" charset="-122"/>
                <a:ea typeface="微软雅黑" panose="020B0503020204020204" pitchFamily="34" charset="-122"/>
              </a:rPr>
              <a:t>字节</a:t>
            </a:r>
          </a:p>
          <a:p>
            <a:pPr>
              <a:lnSpc>
                <a:spcPct val="120000"/>
              </a:lnSpc>
            </a:pPr>
            <a:r>
              <a:rPr lang="zh-CN" altLang="en-US" dirty="0">
                <a:latin typeface="微软雅黑" panose="020B0503020204020204" pitchFamily="34" charset="-122"/>
                <a:ea typeface="微软雅黑" panose="020B0503020204020204" pitchFamily="34" charset="-122"/>
              </a:rPr>
              <a:t>窗口比例因子（</a:t>
            </a:r>
            <a:r>
              <a:rPr lang="en-US" altLang="zh-CN" dirty="0">
                <a:latin typeface="微软雅黑" panose="020B0503020204020204" pitchFamily="34" charset="-122"/>
                <a:ea typeface="微软雅黑" panose="020B0503020204020204" pitchFamily="34" charset="-122"/>
              </a:rPr>
              <a:t>window scale</a:t>
            </a:r>
            <a:r>
              <a:rPr lang="zh-CN" altLang="en-US" dirty="0">
                <a:latin typeface="微软雅黑" panose="020B0503020204020204" pitchFamily="34" charset="-122"/>
                <a:ea typeface="微软雅黑" panose="020B0503020204020204" pitchFamily="34" charset="-122"/>
              </a:rPr>
              <a:t>）：</a:t>
            </a:r>
          </a:p>
          <a:p>
            <a:pPr lvl="1">
              <a:lnSpc>
                <a:spcPct val="120000"/>
              </a:lnSpc>
            </a:pPr>
            <a:r>
              <a:rPr lang="zh-CN" altLang="en-US" dirty="0">
                <a:latin typeface="微软雅黑" panose="020B0503020204020204" pitchFamily="34" charset="-122"/>
                <a:ea typeface="微软雅黑" panose="020B0503020204020204" pitchFamily="34" charset="-122"/>
              </a:rPr>
              <a:t>建立连接时，双方可以协商一个窗口比例因子</a:t>
            </a:r>
          </a:p>
          <a:p>
            <a:pPr lvl="1">
              <a:lnSpc>
                <a:spcPct val="120000"/>
              </a:lnSpc>
            </a:pPr>
            <a:r>
              <a:rPr lang="zh-CN" altLang="en-US" dirty="0">
                <a:latin typeface="微软雅黑" panose="020B0503020204020204" pitchFamily="34" charset="-122"/>
                <a:ea typeface="微软雅黑" panose="020B0503020204020204" pitchFamily="34" charset="-122"/>
              </a:rPr>
              <a:t>实际接收窗口大小 </a:t>
            </a:r>
            <a:r>
              <a:rPr lang="en-US" altLang="zh-CN" dirty="0">
                <a:latin typeface="微软雅黑" panose="020B0503020204020204" pitchFamily="34" charset="-122"/>
                <a:ea typeface="微软雅黑" panose="020B0503020204020204" pitchFamily="34" charset="-122"/>
              </a:rPr>
              <a:t>= window size * 2^window scale</a:t>
            </a:r>
            <a:endParaRPr lang="zh-CN" altLang="en-US" dirty="0">
              <a:latin typeface="微软雅黑" panose="020B0503020204020204" pitchFamily="34" charset="-122"/>
              <a:ea typeface="微软雅黑" panose="020B0503020204020204" pitchFamily="34" charset="-122"/>
            </a:endParaRPr>
          </a:p>
          <a:p>
            <a:pPr>
              <a:lnSpc>
                <a:spcPct val="120000"/>
              </a:lnSpc>
            </a:pPr>
            <a:r>
              <a:rPr lang="zh-CN" altLang="en-US" dirty="0">
                <a:latin typeface="微软雅黑" panose="020B0503020204020204" pitchFamily="34" charset="-122"/>
                <a:ea typeface="微软雅黑" panose="020B0503020204020204" pitchFamily="34" charset="-122"/>
              </a:rPr>
              <a:t>选择确认（</a:t>
            </a:r>
            <a:r>
              <a:rPr lang="en-US" altLang="zh-CN" dirty="0">
                <a:latin typeface="微软雅黑" panose="020B0503020204020204" pitchFamily="34" charset="-122"/>
                <a:ea typeface="微软雅黑" panose="020B0503020204020204" pitchFamily="34" charset="-122"/>
              </a:rPr>
              <a:t>SACK</a:t>
            </a:r>
            <a:r>
              <a:rPr lang="zh-CN" altLang="en-US" dirty="0">
                <a:latin typeface="微软雅黑" panose="020B0503020204020204" pitchFamily="34" charset="-122"/>
                <a:ea typeface="微软雅黑" panose="020B0503020204020204" pitchFamily="34" charset="-122"/>
              </a:rPr>
              <a:t>）：</a:t>
            </a:r>
          </a:p>
          <a:p>
            <a:pPr lvl="1">
              <a:lnSpc>
                <a:spcPct val="120000"/>
              </a:lnSpc>
            </a:pPr>
            <a:r>
              <a:rPr lang="zh-CN" altLang="en-US" dirty="0">
                <a:latin typeface="微软雅黑" panose="020B0503020204020204" pitchFamily="34" charset="-122"/>
                <a:ea typeface="微软雅黑" panose="020B0503020204020204" pitchFamily="34" charset="-122"/>
              </a:rPr>
              <a:t>最初的</a:t>
            </a:r>
            <a:r>
              <a:rPr lang="en-US" altLang="zh-CN" dirty="0" err="1">
                <a:latin typeface="微软雅黑" panose="020B0503020204020204" pitchFamily="34" charset="-122"/>
                <a:ea typeface="微软雅黑" panose="020B0503020204020204" pitchFamily="34" charset="-122"/>
              </a:rPr>
              <a:t>TCP协议</a:t>
            </a:r>
            <a:r>
              <a:rPr lang="zh-CN" altLang="en-US" dirty="0">
                <a:latin typeface="微软雅黑" panose="020B0503020204020204" pitchFamily="34" charset="-122"/>
                <a:ea typeface="微软雅黑" panose="020B0503020204020204" pitchFamily="34" charset="-122"/>
              </a:rPr>
              <a:t>只使用累积确认</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改进的</a:t>
            </a:r>
            <a:r>
              <a:rPr lang="en-US" altLang="zh-CN" dirty="0" err="1">
                <a:latin typeface="微软雅黑" panose="020B0503020204020204" pitchFamily="34" charset="-122"/>
                <a:ea typeface="微软雅黑" panose="020B0503020204020204" pitchFamily="34" charset="-122"/>
              </a:rPr>
              <a:t>TCP协议</a:t>
            </a:r>
            <a:r>
              <a:rPr lang="zh-CN" altLang="en-US" dirty="0">
                <a:latin typeface="微软雅黑" panose="020B0503020204020204" pitchFamily="34" charset="-122"/>
                <a:ea typeface="微软雅黑" panose="020B0503020204020204" pitchFamily="34" charset="-122"/>
              </a:rPr>
              <a:t>引入选择确认，允许接收端指出缺失的数据字节</a:t>
            </a:r>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62</a:t>
            </a:fld>
            <a:endParaRPr kumimoji="1" lang="zh-CN" altLang="en-US" dirty="0"/>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6.3.2  </a:t>
            </a:r>
            <a:r>
              <a:rPr kumimoji="1" lang="zh-CN" altLang="en-US" dirty="0"/>
              <a:t>面向连接的传输：</a:t>
            </a:r>
            <a:r>
              <a:rPr kumimoji="1" lang="en-US" altLang="zh-CN" dirty="0"/>
              <a:t>TCP</a:t>
            </a:r>
            <a:r>
              <a:rPr kumimoji="1" lang="zh-CN" altLang="en-US" dirty="0"/>
              <a:t>报文段结构</a:t>
            </a:r>
          </a:p>
        </p:txBody>
      </p:sp>
    </p:spTree>
    <p:extLst>
      <p:ext uri="{BB962C8B-B14F-4D97-AF65-F5344CB8AC3E}">
        <p14:creationId xmlns:p14="http://schemas.microsoft.com/office/powerpoint/2010/main" val="7231100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发送序号和确认序号的含义</a:t>
            </a:r>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63</a:t>
            </a:fld>
            <a:endParaRPr kumimoji="1" lang="zh-CN" altLang="en-US" dirty="0"/>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6.3.2  </a:t>
            </a:r>
            <a:r>
              <a:rPr kumimoji="1" lang="zh-CN" altLang="en-US" dirty="0"/>
              <a:t>面向连接的传输：</a:t>
            </a:r>
            <a:r>
              <a:rPr kumimoji="1" lang="en-US" altLang="zh-CN" dirty="0"/>
              <a:t>TCP</a:t>
            </a:r>
            <a:r>
              <a:rPr kumimoji="1" lang="zh-CN" altLang="en-US" dirty="0"/>
              <a:t>报文段结构</a:t>
            </a:r>
          </a:p>
        </p:txBody>
      </p:sp>
      <p:sp>
        <p:nvSpPr>
          <p:cNvPr id="7" name="对话气泡: 矩形 3">
            <a:extLst>
              <a:ext uri="{FF2B5EF4-FFF2-40B4-BE49-F238E27FC236}">
                <a16:creationId xmlns:a16="http://schemas.microsoft.com/office/drawing/2014/main" id="{1C68EDD2-4808-433B-9BAA-1665187A6DB8}"/>
              </a:ext>
            </a:extLst>
          </p:cNvPr>
          <p:cNvSpPr/>
          <p:nvPr/>
        </p:nvSpPr>
        <p:spPr>
          <a:xfrm>
            <a:off x="1865223" y="3162459"/>
            <a:ext cx="1631924" cy="1067530"/>
          </a:xfrm>
          <a:prstGeom prst="wedgeRectCallout">
            <a:avLst>
              <a:gd name="adj1" fmla="val 118037"/>
              <a:gd name="adj2" fmla="val -99042"/>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6761785-1F47-4D70-8746-F19878F14D2C}"/>
              </a:ext>
            </a:extLst>
          </p:cNvPr>
          <p:cNvSpPr txBox="1"/>
          <p:nvPr/>
        </p:nvSpPr>
        <p:spPr>
          <a:xfrm>
            <a:off x="1865223" y="3162459"/>
            <a:ext cx="1610044" cy="1077218"/>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发送序号：数据载荷中第一个字节在字节流中的序号</a:t>
            </a:r>
          </a:p>
        </p:txBody>
      </p:sp>
      <p:sp>
        <p:nvSpPr>
          <p:cNvPr id="9" name="对话气泡: 矩形 10">
            <a:extLst>
              <a:ext uri="{FF2B5EF4-FFF2-40B4-BE49-F238E27FC236}">
                <a16:creationId xmlns:a16="http://schemas.microsoft.com/office/drawing/2014/main" id="{75A5D965-C06F-4AF1-8DE1-A28597CE68FC}"/>
              </a:ext>
            </a:extLst>
          </p:cNvPr>
          <p:cNvSpPr/>
          <p:nvPr/>
        </p:nvSpPr>
        <p:spPr>
          <a:xfrm>
            <a:off x="7761296" y="3162460"/>
            <a:ext cx="1631924" cy="874295"/>
          </a:xfrm>
          <a:prstGeom prst="wedgeRectCallout">
            <a:avLst>
              <a:gd name="adj1" fmla="val -127807"/>
              <a:gd name="adj2" fmla="val 114969"/>
            </a:avLst>
          </a:prstGeom>
          <a:solidFill>
            <a:srgbClr val="DFD1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宋体" panose="02010600030101010101" pitchFamily="2" charset="-122"/>
                <a:ea typeface="宋体" panose="02010600030101010101" pitchFamily="2" charset="-122"/>
              </a:rPr>
              <a:t>确认序号：期望接收的下一个字节的序号</a:t>
            </a:r>
          </a:p>
        </p:txBody>
      </p:sp>
      <p:sp>
        <p:nvSpPr>
          <p:cNvPr id="10" name="矩形 9">
            <a:extLst>
              <a:ext uri="{FF2B5EF4-FFF2-40B4-BE49-F238E27FC236}">
                <a16:creationId xmlns:a16="http://schemas.microsoft.com/office/drawing/2014/main" id="{DEE0F34D-DFCE-4552-ADAC-94B916B32C7E}"/>
              </a:ext>
            </a:extLst>
          </p:cNvPr>
          <p:cNvSpPr/>
          <p:nvPr/>
        </p:nvSpPr>
        <p:spPr>
          <a:xfrm>
            <a:off x="1865222" y="5438893"/>
            <a:ext cx="8049339" cy="822597"/>
          </a:xfrm>
          <a:prstGeom prst="rect">
            <a:avLst/>
          </a:prstGeom>
          <a:solidFill>
            <a:schemeClr val="accent6">
              <a:lumMod val="20000"/>
              <a:lumOff val="80000"/>
            </a:schemeClr>
          </a:solidFill>
          <a:ln>
            <a:solidFill>
              <a:srgbClr val="C00000"/>
            </a:solidFill>
          </a:ln>
        </p:spPr>
        <p:txBody>
          <a:bodyPr wrap="square">
            <a:spAutoFit/>
          </a:bodyPr>
          <a:lstStyle/>
          <a:p>
            <a:pPr>
              <a:lnSpc>
                <a:spcPts val="3000"/>
              </a:lnSpc>
            </a:pPr>
            <a:r>
              <a:rPr lang="zh-CN" altLang="en-US"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初始序号的选取</a:t>
            </a:r>
            <a:r>
              <a:rPr lang="en-US" altLang="zh-CN"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每个</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TCP</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实体维护一个</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位计数器，该计数器每</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微秒增</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，建立连接时从中读取计数器当前值（依赖具体实现，见连接管理）</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B151D137-1E5E-49BB-9AF4-D6C9C9F1D6F0}"/>
              </a:ext>
            </a:extLst>
          </p:cNvPr>
          <p:cNvPicPr>
            <a:picLocks noChangeAspect="1"/>
          </p:cNvPicPr>
          <p:nvPr/>
        </p:nvPicPr>
        <p:blipFill>
          <a:blip r:embed="rId3"/>
          <a:stretch>
            <a:fillRect/>
          </a:stretch>
        </p:blipFill>
        <p:spPr>
          <a:xfrm>
            <a:off x="2462725" y="1354014"/>
            <a:ext cx="7451837" cy="3922625"/>
          </a:xfrm>
          <a:prstGeom prst="rect">
            <a:avLst/>
          </a:prstGeom>
        </p:spPr>
      </p:pic>
    </p:spTree>
    <p:extLst>
      <p:ext uri="{BB962C8B-B14F-4D97-AF65-F5344CB8AC3E}">
        <p14:creationId xmlns:p14="http://schemas.microsoft.com/office/powerpoint/2010/main" val="13258067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发送序号和确认序号：使用举例</a:t>
            </a:r>
            <a:endParaRPr lang="zh-CN" altLang="en-US" dirty="0"/>
          </a:p>
        </p:txBody>
      </p:sp>
      <p:sp>
        <p:nvSpPr>
          <p:cNvPr id="3" name="内容占位符 2"/>
          <p:cNvSpPr>
            <a:spLocks noGrp="1"/>
          </p:cNvSpPr>
          <p:nvPr>
            <p:ph idx="1"/>
          </p:nvPr>
        </p:nvSpPr>
        <p:spPr>
          <a:xfrm>
            <a:off x="932021" y="1510758"/>
            <a:ext cx="5101908" cy="4707162"/>
          </a:xfrm>
        </p:spPr>
        <p:txBody>
          <a:bodyPr>
            <a:normAutofit fontScale="92500"/>
          </a:bodyPr>
          <a:lstStyle/>
          <a:p>
            <a:pPr>
              <a:lnSpc>
                <a:spcPct val="120000"/>
              </a:lnSpc>
            </a:pPr>
            <a:r>
              <a:rPr lang="zh-CN" altLang="en-US" sz="2400" dirty="0">
                <a:latin typeface="微软雅黑" panose="020B0503020204020204" pitchFamily="34" charset="-122"/>
                <a:ea typeface="微软雅黑" panose="020B0503020204020204" pitchFamily="34" charset="-122"/>
              </a:rPr>
              <a:t>主机</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向主机</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发送仅包含一个字符‘Ｃ’的报文段：</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200" dirty="0">
                <a:latin typeface="微软雅黑" panose="020B0503020204020204" pitchFamily="34" charset="-122"/>
                <a:ea typeface="微软雅黑" panose="020B0503020204020204" pitchFamily="34" charset="-122"/>
              </a:rPr>
              <a:t>发送序号为</a:t>
            </a:r>
            <a:r>
              <a:rPr lang="en-US" altLang="zh-CN" sz="2200" dirty="0">
                <a:ea typeface="宋体" panose="02010600030101010101" pitchFamily="2" charset="-122"/>
              </a:rPr>
              <a:t>42</a:t>
            </a:r>
          </a:p>
          <a:p>
            <a:pPr lvl="1">
              <a:lnSpc>
                <a:spcPct val="120000"/>
              </a:lnSpc>
            </a:pPr>
            <a:r>
              <a:rPr lang="zh-CN" altLang="en-US" sz="2200" dirty="0">
                <a:latin typeface="微软雅黑" panose="020B0503020204020204" pitchFamily="34" charset="-122"/>
                <a:ea typeface="微软雅黑" panose="020B0503020204020204" pitchFamily="34" charset="-122"/>
              </a:rPr>
              <a:t>确认序号为</a:t>
            </a:r>
            <a:r>
              <a:rPr lang="en-US" altLang="zh-CN" sz="2200" dirty="0">
                <a:ea typeface="宋体" panose="02010600030101010101" pitchFamily="2" charset="-122"/>
              </a:rPr>
              <a:t>79</a:t>
            </a:r>
            <a:r>
              <a:rPr lang="zh-CN" altLang="en-US" sz="2200" dirty="0">
                <a:latin typeface="微软雅黑" panose="020B0503020204020204" pitchFamily="34" charset="-122"/>
                <a:ea typeface="微软雅黑" panose="020B0503020204020204" pitchFamily="34" charset="-122"/>
              </a:rPr>
              <a:t>（对前一次数据的确认）</a:t>
            </a:r>
            <a:endParaRPr lang="en-US" altLang="zh-CN" sz="2200" dirty="0">
              <a:latin typeface="微软雅黑" panose="020B0503020204020204" pitchFamily="34" charset="-122"/>
              <a:ea typeface="微软雅黑" panose="020B0503020204020204" pitchFamily="34" charset="-122"/>
            </a:endParaRPr>
          </a:p>
          <a:p>
            <a:pPr>
              <a:lnSpc>
                <a:spcPct val="120000"/>
              </a:lnSpc>
            </a:pPr>
            <a:r>
              <a:rPr lang="zh-CN" altLang="en-US" sz="2400" dirty="0">
                <a:latin typeface="微软雅黑" panose="020B0503020204020204" pitchFamily="34" charset="-122"/>
                <a:ea typeface="微软雅黑" panose="020B0503020204020204" pitchFamily="34" charset="-122"/>
              </a:rPr>
              <a:t>主机</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将字符‘Ｃ’回送给主机</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200" dirty="0">
                <a:latin typeface="微软雅黑" panose="020B0503020204020204" pitchFamily="34" charset="-122"/>
                <a:ea typeface="微软雅黑" panose="020B0503020204020204" pitchFamily="34" charset="-122"/>
              </a:rPr>
              <a:t>发送序号为</a:t>
            </a:r>
            <a:r>
              <a:rPr lang="en-US" altLang="zh-CN" sz="2200" dirty="0">
                <a:ea typeface="宋体" panose="02010600030101010101" pitchFamily="2" charset="-122"/>
              </a:rPr>
              <a:t>79</a:t>
            </a:r>
          </a:p>
          <a:p>
            <a:pPr lvl="1">
              <a:lnSpc>
                <a:spcPct val="120000"/>
              </a:lnSpc>
            </a:pPr>
            <a:r>
              <a:rPr lang="zh-CN" altLang="en-US" sz="2200" dirty="0">
                <a:latin typeface="微软雅黑" panose="020B0503020204020204" pitchFamily="34" charset="-122"/>
                <a:ea typeface="微软雅黑" panose="020B0503020204020204" pitchFamily="34" charset="-122"/>
              </a:rPr>
              <a:t>确认序号为</a:t>
            </a:r>
            <a:r>
              <a:rPr lang="en-US" altLang="zh-CN" sz="2200" dirty="0">
                <a:latin typeface="Arial" panose="020B0604020202020204" pitchFamily="34" charset="0"/>
                <a:ea typeface="宋体" panose="02010600030101010101" pitchFamily="2" charset="-122"/>
              </a:rPr>
              <a:t>43</a:t>
            </a:r>
            <a:r>
              <a:rPr lang="zh-CN" altLang="en-US" sz="2200" dirty="0">
                <a:latin typeface="微软雅黑" panose="020B0503020204020204" pitchFamily="34" charset="-122"/>
                <a:ea typeface="微软雅黑" panose="020B0503020204020204" pitchFamily="34" charset="-122"/>
              </a:rPr>
              <a:t>（对收到‘Ｃ’的确认）</a:t>
            </a:r>
            <a:endParaRPr lang="en-US" altLang="zh-CN" sz="2200" dirty="0">
              <a:latin typeface="微软雅黑" panose="020B0503020204020204" pitchFamily="34" charset="-122"/>
              <a:ea typeface="微软雅黑" panose="020B0503020204020204" pitchFamily="34" charset="-122"/>
            </a:endParaRPr>
          </a:p>
          <a:p>
            <a:pPr>
              <a:lnSpc>
                <a:spcPct val="120000"/>
              </a:lnSpc>
            </a:pPr>
            <a:r>
              <a:rPr lang="zh-CN" altLang="en-US" sz="2400" dirty="0">
                <a:latin typeface="微软雅黑" panose="020B0503020204020204" pitchFamily="34" charset="-122"/>
                <a:ea typeface="微软雅黑" panose="020B0503020204020204" pitchFamily="34" charset="-122"/>
              </a:rPr>
              <a:t>主机</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向主机</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发送确认报文段（不包含数据）：</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200" dirty="0">
                <a:latin typeface="微软雅黑" panose="020B0503020204020204" pitchFamily="34" charset="-122"/>
                <a:ea typeface="微软雅黑" panose="020B0503020204020204" pitchFamily="34" charset="-122"/>
              </a:rPr>
              <a:t>确认序号为</a:t>
            </a:r>
            <a:r>
              <a:rPr lang="en-US" altLang="zh-CN" sz="2200" dirty="0">
                <a:latin typeface="微软雅黑" panose="020B0503020204020204" pitchFamily="34" charset="-122"/>
                <a:ea typeface="微软雅黑" panose="020B0503020204020204" pitchFamily="34" charset="-122"/>
              </a:rPr>
              <a:t>80</a:t>
            </a:r>
            <a:r>
              <a:rPr lang="zh-CN" altLang="en-US" sz="2200" dirty="0">
                <a:latin typeface="微软雅黑" panose="020B0503020204020204" pitchFamily="34" charset="-122"/>
                <a:ea typeface="微软雅黑" panose="020B0503020204020204" pitchFamily="34" charset="-122"/>
              </a:rPr>
              <a:t> （对收到‘Ｃ’的确认）</a:t>
            </a:r>
            <a:endParaRPr lang="en-US" altLang="zh-CN" sz="2200" dirty="0">
              <a:latin typeface="微软雅黑" panose="020B0503020204020204" pitchFamily="34" charset="-122"/>
              <a:ea typeface="微软雅黑" panose="020B0503020204020204" pitchFamily="34" charset="-122"/>
            </a:endParaRPr>
          </a:p>
          <a:p>
            <a:pPr lvl="1"/>
            <a:endParaRPr lang="en-US" altLang="zh-CN" sz="2400" dirty="0">
              <a:latin typeface="微软雅黑" panose="020B0503020204020204" pitchFamily="34" charset="-122"/>
              <a:ea typeface="微软雅黑" panose="020B0503020204020204" pitchFamily="34" charset="-122"/>
            </a:endParaRPr>
          </a:p>
          <a:p>
            <a:pPr lvl="1"/>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64</a:t>
            </a:fld>
            <a:endParaRPr kumimoji="1" lang="zh-CN" altLang="en-US" dirty="0"/>
          </a:p>
        </p:txBody>
      </p:sp>
      <p:grpSp>
        <p:nvGrpSpPr>
          <p:cNvPr id="5" name="组合 4"/>
          <p:cNvGrpSpPr/>
          <p:nvPr/>
        </p:nvGrpSpPr>
        <p:grpSpPr>
          <a:xfrm>
            <a:off x="6379527" y="1735097"/>
            <a:ext cx="4974273" cy="4230132"/>
            <a:chOff x="2490311" y="1578195"/>
            <a:chExt cx="4974273" cy="4230132"/>
          </a:xfrm>
        </p:grpSpPr>
        <p:sp>
          <p:nvSpPr>
            <p:cNvPr id="6" name="Line 3"/>
            <p:cNvSpPr/>
            <p:nvPr/>
          </p:nvSpPr>
          <p:spPr>
            <a:xfrm>
              <a:off x="3549491" y="4630957"/>
              <a:ext cx="2590800" cy="506413"/>
            </a:xfrm>
            <a:prstGeom prst="line">
              <a:avLst/>
            </a:prstGeom>
            <a:ln w="28575" cap="flat" cmpd="sng">
              <a:solidFill>
                <a:schemeClr val="accent2"/>
              </a:solidFill>
              <a:prstDash val="solid"/>
              <a:headEnd type="none" w="med" len="med"/>
              <a:tailEnd type="triangle" w="med" len="med"/>
            </a:ln>
          </p:spPr>
        </p:sp>
        <p:sp>
          <p:nvSpPr>
            <p:cNvPr id="7" name="Line 4"/>
            <p:cNvSpPr/>
            <p:nvPr/>
          </p:nvSpPr>
          <p:spPr>
            <a:xfrm>
              <a:off x="3563779" y="2862482"/>
              <a:ext cx="2586037" cy="571500"/>
            </a:xfrm>
            <a:prstGeom prst="line">
              <a:avLst/>
            </a:prstGeom>
            <a:ln w="28575" cap="flat" cmpd="sng">
              <a:solidFill>
                <a:schemeClr val="accent2"/>
              </a:solidFill>
              <a:prstDash val="solid"/>
              <a:headEnd type="none" w="med" len="med"/>
              <a:tailEnd type="triangle" w="med" len="med"/>
            </a:ln>
          </p:spPr>
        </p:sp>
        <p:sp>
          <p:nvSpPr>
            <p:cNvPr id="8" name="Text Box 7"/>
            <p:cNvSpPr txBox="1"/>
            <p:nvPr/>
          </p:nvSpPr>
          <p:spPr>
            <a:xfrm>
              <a:off x="2754154" y="2468782"/>
              <a:ext cx="809625" cy="75501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stStyle>
            <a:p>
              <a:pPr marL="0" lvl="0" indent="0" algn="r">
                <a:lnSpc>
                  <a:spcPct val="90000"/>
                </a:lnSpc>
                <a:spcBef>
                  <a:spcPct val="0"/>
                </a:spcBef>
                <a:buClrTx/>
                <a:buSzTx/>
                <a:buFontTx/>
                <a:buNone/>
              </a:pPr>
              <a:r>
                <a:rPr lang="en-US" altLang="zh-CN" sz="1600" dirty="0">
                  <a:ea typeface="宋体" panose="02010600030101010101" pitchFamily="2" charset="-122"/>
                </a:rPr>
                <a:t>User</a:t>
              </a:r>
            </a:p>
            <a:p>
              <a:pPr marL="0" lvl="0" indent="0" algn="r">
                <a:lnSpc>
                  <a:spcPct val="90000"/>
                </a:lnSpc>
                <a:spcBef>
                  <a:spcPct val="0"/>
                </a:spcBef>
                <a:buClrTx/>
                <a:buSzTx/>
                <a:buFontTx/>
                <a:buNone/>
              </a:pPr>
              <a:r>
                <a:rPr lang="en-US" altLang="zh-CN" sz="1600" dirty="0">
                  <a:ea typeface="宋体" panose="02010600030101010101" pitchFamily="2" charset="-122"/>
                </a:rPr>
                <a:t>types</a:t>
              </a:r>
            </a:p>
            <a:p>
              <a:pPr marL="0" lvl="0" indent="0" algn="r">
                <a:lnSpc>
                  <a:spcPct val="90000"/>
                </a:lnSpc>
                <a:spcBef>
                  <a:spcPct val="0"/>
                </a:spcBef>
                <a:buClrTx/>
                <a:buSzTx/>
                <a:buFontTx/>
                <a:buNone/>
              </a:pPr>
              <a:r>
                <a:rPr lang="ja-JP" altLang="en-US" sz="1600" dirty="0">
                  <a:ea typeface="MS PGothic" panose="020B0600070205080204" pitchFamily="34" charset="-128"/>
                </a:rPr>
                <a:t>‘</a:t>
              </a:r>
              <a:r>
                <a:rPr lang="en-US" altLang="ja-JP" sz="1600" dirty="0">
                  <a:ea typeface="MS PGothic" panose="020B0600070205080204" pitchFamily="34" charset="-128"/>
                </a:rPr>
                <a:t>C</a:t>
              </a:r>
              <a:r>
                <a:rPr lang="ja-JP" altLang="en-US" sz="1600" dirty="0">
                  <a:ea typeface="MS PGothic" panose="020B0600070205080204" pitchFamily="34" charset="-128"/>
                </a:rPr>
                <a:t>’</a:t>
              </a:r>
              <a:endParaRPr lang="en-US" altLang="zh-CN" sz="1000" dirty="0">
                <a:ea typeface="宋体" panose="02010600030101010101" pitchFamily="2" charset="-122"/>
              </a:endParaRPr>
            </a:p>
          </p:txBody>
        </p:sp>
        <p:sp>
          <p:nvSpPr>
            <p:cNvPr id="9" name="Text Box 8"/>
            <p:cNvSpPr txBox="1"/>
            <p:nvPr/>
          </p:nvSpPr>
          <p:spPr>
            <a:xfrm>
              <a:off x="2490311" y="4081682"/>
              <a:ext cx="1097280" cy="9759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stStyle>
            <a:p>
              <a:pPr marL="0" lvl="0" indent="0" algn="r">
                <a:lnSpc>
                  <a:spcPct val="90000"/>
                </a:lnSpc>
                <a:spcBef>
                  <a:spcPct val="0"/>
                </a:spcBef>
                <a:buClrTx/>
                <a:buSzTx/>
                <a:buFontTx/>
                <a:buNone/>
              </a:pPr>
              <a:r>
                <a:rPr lang="en-US" altLang="zh-CN" sz="1600" dirty="0">
                  <a:ea typeface="宋体" panose="02010600030101010101" pitchFamily="2" charset="-122"/>
                </a:rPr>
                <a:t>host ACKs</a:t>
              </a:r>
            </a:p>
            <a:p>
              <a:pPr marL="0" lvl="0" indent="0" algn="r">
                <a:lnSpc>
                  <a:spcPct val="90000"/>
                </a:lnSpc>
                <a:spcBef>
                  <a:spcPct val="0"/>
                </a:spcBef>
                <a:buClrTx/>
                <a:buSzTx/>
                <a:buFontTx/>
                <a:buNone/>
              </a:pPr>
              <a:r>
                <a:rPr lang="en-US" altLang="zh-CN" sz="1600" dirty="0">
                  <a:ea typeface="宋体" panose="02010600030101010101" pitchFamily="2" charset="-122"/>
                </a:rPr>
                <a:t>receipt </a:t>
              </a:r>
            </a:p>
            <a:p>
              <a:pPr marL="0" lvl="0" indent="0" algn="r">
                <a:lnSpc>
                  <a:spcPct val="90000"/>
                </a:lnSpc>
                <a:spcBef>
                  <a:spcPct val="0"/>
                </a:spcBef>
                <a:buClrTx/>
                <a:buSzTx/>
                <a:buFontTx/>
                <a:buNone/>
              </a:pPr>
              <a:r>
                <a:rPr lang="en-US" altLang="zh-CN" sz="1600" dirty="0">
                  <a:ea typeface="宋体" panose="02010600030101010101" pitchFamily="2" charset="-122"/>
                </a:rPr>
                <a:t>of echoed</a:t>
              </a:r>
            </a:p>
            <a:p>
              <a:pPr marL="0" lvl="0" indent="0" algn="r">
                <a:lnSpc>
                  <a:spcPct val="90000"/>
                </a:lnSpc>
                <a:spcBef>
                  <a:spcPct val="0"/>
                </a:spcBef>
                <a:buClrTx/>
                <a:buSzTx/>
                <a:buFontTx/>
                <a:buNone/>
              </a:pPr>
              <a:r>
                <a:rPr lang="ja-JP" altLang="en-US" sz="1600" dirty="0">
                  <a:ea typeface="MS PGothic" panose="020B0600070205080204" pitchFamily="34" charset="-128"/>
                </a:rPr>
                <a:t>‘</a:t>
              </a:r>
              <a:r>
                <a:rPr lang="en-US" altLang="ja-JP" sz="1600" dirty="0">
                  <a:ea typeface="MS PGothic" panose="020B0600070205080204" pitchFamily="34" charset="-128"/>
                </a:rPr>
                <a:t>C</a:t>
              </a:r>
              <a:r>
                <a:rPr lang="ja-JP" altLang="en-US" sz="1600" dirty="0">
                  <a:ea typeface="MS PGothic" panose="020B0600070205080204" pitchFamily="34" charset="-128"/>
                </a:rPr>
                <a:t>’</a:t>
              </a:r>
              <a:endParaRPr lang="en-US" altLang="zh-CN" sz="1000" dirty="0">
                <a:ea typeface="宋体" panose="02010600030101010101" pitchFamily="2" charset="-122"/>
              </a:endParaRPr>
            </a:p>
          </p:txBody>
        </p:sp>
        <p:sp>
          <p:nvSpPr>
            <p:cNvPr id="10" name="Text Box 9"/>
            <p:cNvSpPr txBox="1"/>
            <p:nvPr/>
          </p:nvSpPr>
          <p:spPr>
            <a:xfrm>
              <a:off x="6164104" y="3203795"/>
              <a:ext cx="1300480" cy="10763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stStyle>
            <a:p>
              <a:pPr marL="0" lvl="0" indent="0">
                <a:spcBef>
                  <a:spcPct val="0"/>
                </a:spcBef>
                <a:buClrTx/>
                <a:buSzTx/>
                <a:buFontTx/>
                <a:buNone/>
              </a:pPr>
              <a:r>
                <a:rPr lang="en-US" altLang="zh-CN" sz="1600" dirty="0">
                  <a:ea typeface="宋体" panose="02010600030101010101" pitchFamily="2" charset="-122"/>
                </a:rPr>
                <a:t>host ACKs</a:t>
              </a:r>
            </a:p>
            <a:p>
              <a:pPr marL="0" lvl="0" indent="0">
                <a:spcBef>
                  <a:spcPct val="0"/>
                </a:spcBef>
                <a:buClrTx/>
                <a:buSzTx/>
                <a:buFontTx/>
                <a:buNone/>
              </a:pPr>
              <a:r>
                <a:rPr lang="en-US" altLang="zh-CN" sz="1600" dirty="0">
                  <a:ea typeface="宋体" panose="02010600030101010101" pitchFamily="2" charset="-122"/>
                </a:rPr>
                <a:t>receipt of</a:t>
              </a:r>
            </a:p>
            <a:p>
              <a:pPr marL="0" lvl="0" indent="0">
                <a:spcBef>
                  <a:spcPct val="0"/>
                </a:spcBef>
                <a:buClrTx/>
                <a:buSzTx/>
                <a:buFontTx/>
                <a:buNone/>
              </a:pPr>
              <a:r>
                <a:rPr lang="ja-JP" altLang="en-US" sz="1600" dirty="0">
                  <a:ea typeface="MS PGothic" panose="020B0600070205080204" pitchFamily="34" charset="-128"/>
                </a:rPr>
                <a:t>‘</a:t>
              </a:r>
              <a:r>
                <a:rPr lang="en-US" altLang="ja-JP" sz="1600" dirty="0">
                  <a:ea typeface="MS PGothic" panose="020B0600070205080204" pitchFamily="34" charset="-128"/>
                </a:rPr>
                <a:t>C</a:t>
              </a:r>
              <a:r>
                <a:rPr lang="ja-JP" altLang="en-US" sz="1600" dirty="0">
                  <a:ea typeface="MS PGothic" panose="020B0600070205080204" pitchFamily="34" charset="-128"/>
                </a:rPr>
                <a:t>’</a:t>
              </a:r>
              <a:r>
                <a:rPr lang="en-US" altLang="ja-JP" sz="1600" dirty="0">
                  <a:ea typeface="MS PGothic" panose="020B0600070205080204" pitchFamily="34" charset="-128"/>
                </a:rPr>
                <a:t>, echoes</a:t>
              </a:r>
            </a:p>
            <a:p>
              <a:pPr marL="0" lvl="0" indent="0">
                <a:spcBef>
                  <a:spcPct val="0"/>
                </a:spcBef>
                <a:buClrTx/>
                <a:buSzTx/>
                <a:buFontTx/>
                <a:buNone/>
              </a:pPr>
              <a:r>
                <a:rPr lang="en-US" altLang="zh-CN" sz="1600" dirty="0">
                  <a:ea typeface="宋体" panose="02010600030101010101" pitchFamily="2" charset="-122"/>
                </a:rPr>
                <a:t>back </a:t>
              </a:r>
              <a:r>
                <a:rPr lang="ja-JP" altLang="en-US" sz="1600" dirty="0">
                  <a:ea typeface="MS PGothic" panose="020B0600070205080204" pitchFamily="34" charset="-128"/>
                </a:rPr>
                <a:t>‘</a:t>
              </a:r>
              <a:r>
                <a:rPr lang="en-US" altLang="ja-JP" sz="1600" dirty="0">
                  <a:ea typeface="MS PGothic" panose="020B0600070205080204" pitchFamily="34" charset="-128"/>
                </a:rPr>
                <a:t>C</a:t>
              </a:r>
              <a:r>
                <a:rPr lang="ja-JP" altLang="en-US" sz="1600" dirty="0">
                  <a:ea typeface="MS PGothic" panose="020B0600070205080204" pitchFamily="34" charset="-128"/>
                </a:rPr>
                <a:t>’</a:t>
              </a:r>
              <a:endParaRPr lang="en-US" altLang="zh-CN" sz="1600" dirty="0">
                <a:ea typeface="宋体" panose="02010600030101010101" pitchFamily="2" charset="-122"/>
              </a:endParaRPr>
            </a:p>
          </p:txBody>
        </p:sp>
        <p:sp>
          <p:nvSpPr>
            <p:cNvPr id="11" name="Line 10"/>
            <p:cNvSpPr/>
            <p:nvPr/>
          </p:nvSpPr>
          <p:spPr>
            <a:xfrm flipH="1">
              <a:off x="3554254" y="3635595"/>
              <a:ext cx="2554287" cy="800100"/>
            </a:xfrm>
            <a:prstGeom prst="line">
              <a:avLst/>
            </a:prstGeom>
            <a:ln w="28575" cap="flat" cmpd="sng">
              <a:solidFill>
                <a:schemeClr val="accent2"/>
              </a:solidFill>
              <a:prstDash val="solid"/>
              <a:headEnd type="none" w="med" len="med"/>
              <a:tailEnd type="triangle" w="med" len="med"/>
            </a:ln>
          </p:spPr>
        </p:sp>
        <p:sp>
          <p:nvSpPr>
            <p:cNvPr id="12" name="Text Box 11"/>
            <p:cNvSpPr txBox="1"/>
            <p:nvPr/>
          </p:nvSpPr>
          <p:spPr>
            <a:xfrm>
              <a:off x="3653593" y="5438995"/>
              <a:ext cx="2568332"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stStyle>
            <a:p>
              <a:pPr marL="0" lvl="0" indent="0" algn="ctr">
                <a:spcBef>
                  <a:spcPct val="0"/>
                </a:spcBef>
                <a:buClrTx/>
                <a:buSzTx/>
                <a:buFontTx/>
                <a:buNone/>
              </a:pPr>
              <a:r>
                <a:rPr lang="zh-CN" altLang="en-US" sz="1800" dirty="0">
                  <a:solidFill>
                    <a:srgbClr val="000099"/>
                  </a:solidFill>
                  <a:ea typeface="宋体" panose="02010600030101010101" pitchFamily="2" charset="-122"/>
                </a:rPr>
                <a:t>ａ</a:t>
              </a:r>
              <a:r>
                <a:rPr lang="en-US" altLang="zh-CN" sz="1800" dirty="0">
                  <a:solidFill>
                    <a:srgbClr val="000099"/>
                  </a:solidFill>
                  <a:ea typeface="宋体" panose="02010600030101010101" pitchFamily="2" charset="-122"/>
                </a:rPr>
                <a:t>simple telnet scenario</a:t>
              </a:r>
              <a:endParaRPr lang="en-US" altLang="zh-CN" sz="1000" dirty="0">
                <a:solidFill>
                  <a:srgbClr val="000099"/>
                </a:solidFill>
                <a:ea typeface="宋体" panose="02010600030101010101" pitchFamily="2" charset="-122"/>
              </a:endParaRPr>
            </a:p>
          </p:txBody>
        </p:sp>
        <p:sp>
          <p:nvSpPr>
            <p:cNvPr id="13" name="Text Box 13"/>
            <p:cNvSpPr txBox="1"/>
            <p:nvPr/>
          </p:nvSpPr>
          <p:spPr>
            <a:xfrm>
              <a:off x="5728970" y="1578195"/>
              <a:ext cx="792480" cy="33718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stStyle>
            <a:p>
              <a:pPr marL="0" lvl="0" indent="0" algn="ctr">
                <a:spcBef>
                  <a:spcPct val="0"/>
                </a:spcBef>
                <a:buClrTx/>
                <a:buSzTx/>
                <a:buFontTx/>
                <a:buNone/>
              </a:pPr>
              <a:r>
                <a:rPr lang="en-US" altLang="zh-CN" sz="1600" dirty="0">
                  <a:ea typeface="宋体" panose="02010600030101010101" pitchFamily="2" charset="-122"/>
                </a:rPr>
                <a:t>Host B</a:t>
              </a:r>
            </a:p>
          </p:txBody>
        </p:sp>
        <p:sp>
          <p:nvSpPr>
            <p:cNvPr id="14" name="Text Box 17"/>
            <p:cNvSpPr txBox="1"/>
            <p:nvPr/>
          </p:nvSpPr>
          <p:spPr>
            <a:xfrm>
              <a:off x="3158808" y="1584545"/>
              <a:ext cx="792480" cy="33718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stStyle>
            <a:p>
              <a:pPr marL="0" lvl="0" indent="0" algn="ctr">
                <a:spcBef>
                  <a:spcPct val="0"/>
                </a:spcBef>
                <a:buClrTx/>
                <a:buSzTx/>
                <a:buFontTx/>
                <a:buNone/>
              </a:pPr>
              <a:r>
                <a:rPr lang="en-US" altLang="zh-CN" sz="1600" dirty="0">
                  <a:ea typeface="宋体" panose="02010600030101010101" pitchFamily="2" charset="-122"/>
                </a:rPr>
                <a:t>Host A</a:t>
              </a:r>
            </a:p>
          </p:txBody>
        </p:sp>
        <p:sp>
          <p:nvSpPr>
            <p:cNvPr id="15" name="Rectangle 18"/>
            <p:cNvSpPr/>
            <p:nvPr/>
          </p:nvSpPr>
          <p:spPr>
            <a:xfrm>
              <a:off x="4376579" y="2954557"/>
              <a:ext cx="814387" cy="379413"/>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stStyle>
            <a:p>
              <a:pPr marL="0" lvl="0" indent="0" algn="ctr">
                <a:spcBef>
                  <a:spcPct val="0"/>
                </a:spcBef>
                <a:buClrTx/>
                <a:buSzTx/>
                <a:buFontTx/>
                <a:buNone/>
              </a:pPr>
              <a:endParaRPr lang="zh-CN" altLang="zh-CN" sz="1600" dirty="0">
                <a:ea typeface="宋体" panose="02010600030101010101" pitchFamily="2" charset="-122"/>
              </a:endParaRPr>
            </a:p>
          </p:txBody>
        </p:sp>
        <p:sp>
          <p:nvSpPr>
            <p:cNvPr id="16" name="Text Box 19"/>
            <p:cNvSpPr txBox="1"/>
            <p:nvPr/>
          </p:nvSpPr>
          <p:spPr>
            <a:xfrm>
              <a:off x="3632677" y="3006945"/>
              <a:ext cx="2494280" cy="30670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stStyle>
            <a:p>
              <a:pPr marL="0" lvl="0" indent="0" algn="ctr">
                <a:spcBef>
                  <a:spcPct val="0"/>
                </a:spcBef>
                <a:buClrTx/>
                <a:buSzTx/>
                <a:buFontTx/>
                <a:buNone/>
              </a:pPr>
              <a:r>
                <a:rPr lang="en-US" altLang="zh-CN" sz="1400" b="1" dirty="0">
                  <a:solidFill>
                    <a:srgbClr val="C00000"/>
                  </a:solidFill>
                  <a:ea typeface="宋体" panose="02010600030101010101" pitchFamily="2" charset="-122"/>
                </a:rPr>
                <a:t>Seq=42</a:t>
              </a:r>
              <a:r>
                <a:rPr lang="en-US" altLang="zh-CN" sz="1400" dirty="0">
                  <a:ea typeface="宋体" panose="02010600030101010101" pitchFamily="2" charset="-122"/>
                </a:rPr>
                <a:t>, </a:t>
              </a:r>
              <a:r>
                <a:rPr lang="en-US" altLang="zh-CN" sz="1400" b="1" dirty="0">
                  <a:solidFill>
                    <a:srgbClr val="C00000"/>
                  </a:solidFill>
                  <a:ea typeface="宋体" panose="02010600030101010101" pitchFamily="2" charset="-122"/>
                </a:rPr>
                <a:t>ACK=79</a:t>
              </a:r>
              <a:r>
                <a:rPr lang="en-US" altLang="zh-CN" sz="1400" dirty="0">
                  <a:ea typeface="宋体" panose="02010600030101010101" pitchFamily="2" charset="-122"/>
                </a:rPr>
                <a:t>, data = </a:t>
              </a:r>
              <a:r>
                <a:rPr lang="ja-JP" altLang="en-US" sz="1400" dirty="0">
                  <a:ea typeface="MS PGothic" panose="020B0600070205080204" pitchFamily="34" charset="-128"/>
                </a:rPr>
                <a:t>‘</a:t>
              </a:r>
              <a:r>
                <a:rPr lang="en-US" altLang="ja-JP" sz="1400" dirty="0">
                  <a:ea typeface="MS PGothic" panose="020B0600070205080204" pitchFamily="34" charset="-128"/>
                </a:rPr>
                <a:t>C</a:t>
              </a:r>
              <a:r>
                <a:rPr lang="ja-JP" altLang="en-US" sz="1400" dirty="0">
                  <a:ea typeface="MS PGothic" panose="020B0600070205080204" pitchFamily="34" charset="-128"/>
                </a:rPr>
                <a:t>’</a:t>
              </a:r>
              <a:endParaRPr lang="en-US" altLang="zh-CN" sz="1400" dirty="0">
                <a:ea typeface="宋体" panose="02010600030101010101" pitchFamily="2" charset="-122"/>
              </a:endParaRPr>
            </a:p>
          </p:txBody>
        </p:sp>
        <p:sp>
          <p:nvSpPr>
            <p:cNvPr id="17" name="Rectangle 20"/>
            <p:cNvSpPr/>
            <p:nvPr/>
          </p:nvSpPr>
          <p:spPr>
            <a:xfrm>
              <a:off x="4411504" y="3913407"/>
              <a:ext cx="823912" cy="246063"/>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stStyle>
            <a:p>
              <a:pPr marL="0" lvl="0" indent="0" algn="ctr">
                <a:spcBef>
                  <a:spcPct val="0"/>
                </a:spcBef>
                <a:buClrTx/>
                <a:buSzTx/>
                <a:buFontTx/>
                <a:buNone/>
              </a:pPr>
              <a:endParaRPr lang="zh-CN" altLang="zh-CN" sz="1600" dirty="0">
                <a:ea typeface="宋体" panose="02010600030101010101" pitchFamily="2" charset="-122"/>
              </a:endParaRPr>
            </a:p>
          </p:txBody>
        </p:sp>
        <p:sp>
          <p:nvSpPr>
            <p:cNvPr id="18" name="Text Box 21"/>
            <p:cNvSpPr txBox="1"/>
            <p:nvPr/>
          </p:nvSpPr>
          <p:spPr>
            <a:xfrm>
              <a:off x="3599778" y="3902295"/>
              <a:ext cx="2561663" cy="30777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stStyle>
            <a:p>
              <a:pPr marL="0" lvl="0" indent="0" algn="ctr">
                <a:spcBef>
                  <a:spcPct val="0"/>
                </a:spcBef>
                <a:buClrTx/>
                <a:buSzTx/>
                <a:buFontTx/>
                <a:buNone/>
              </a:pPr>
              <a:r>
                <a:rPr lang="en-US" altLang="zh-CN" sz="1400" b="1" dirty="0">
                  <a:solidFill>
                    <a:srgbClr val="C00000"/>
                  </a:solidFill>
                  <a:latin typeface="Arial" panose="020B0604020202020204" pitchFamily="34" charset="0"/>
                  <a:ea typeface="宋体" panose="02010600030101010101" pitchFamily="2" charset="-122"/>
                </a:rPr>
                <a:t>Seq=79, ACK=43</a:t>
              </a:r>
              <a:r>
                <a:rPr lang="en-US" altLang="zh-CN" sz="1400" dirty="0">
                  <a:latin typeface="Arial" panose="020B0604020202020204" pitchFamily="34" charset="0"/>
                  <a:ea typeface="宋体" panose="02010600030101010101" pitchFamily="2" charset="-122"/>
                </a:rPr>
                <a:t>, data = </a:t>
              </a:r>
              <a:r>
                <a:rPr lang="ja-JP" altLang="en-US" sz="1400" dirty="0">
                  <a:latin typeface="Arial" panose="020B0604020202020204" pitchFamily="34" charset="0"/>
                  <a:ea typeface="MS PGothic" panose="020B0600070205080204" pitchFamily="34" charset="-128"/>
                </a:rPr>
                <a:t>‘</a:t>
              </a:r>
              <a:r>
                <a:rPr lang="en-US" altLang="ja-JP" sz="1400" dirty="0">
                  <a:latin typeface="Arial" panose="020B0604020202020204" pitchFamily="34" charset="0"/>
                  <a:ea typeface="MS PGothic" panose="020B0600070205080204" pitchFamily="34" charset="-128"/>
                </a:rPr>
                <a:t>C</a:t>
              </a:r>
              <a:r>
                <a:rPr lang="ja-JP" altLang="en-US" sz="1400" dirty="0">
                  <a:latin typeface="Arial" panose="020B0604020202020204" pitchFamily="34" charset="0"/>
                  <a:ea typeface="MS PGothic" panose="020B0600070205080204" pitchFamily="34" charset="-128"/>
                </a:rPr>
                <a:t>’</a:t>
              </a:r>
              <a:endParaRPr lang="en-US" altLang="zh-CN" sz="1000" dirty="0">
                <a:latin typeface="Times New Roman" panose="02020603050405020304" pitchFamily="18" charset="0"/>
                <a:ea typeface="宋体" panose="02010600030101010101" pitchFamily="2" charset="-122"/>
              </a:endParaRPr>
            </a:p>
          </p:txBody>
        </p:sp>
        <p:sp>
          <p:nvSpPr>
            <p:cNvPr id="19" name="Rectangle 22"/>
            <p:cNvSpPr/>
            <p:nvPr/>
          </p:nvSpPr>
          <p:spPr>
            <a:xfrm>
              <a:off x="4478179" y="4761132"/>
              <a:ext cx="958850" cy="357188"/>
            </a:xfrm>
            <a:prstGeom prst="rect">
              <a:avLst/>
            </a:prstGeom>
            <a:solidFill>
              <a:schemeClr val="bg1"/>
            </a:solidFill>
            <a:ln w="9525">
              <a:noFill/>
            </a:ln>
          </p:spPr>
          <p:txBody>
            <a:bodyPr wrap="none" anchor="ct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stStyle>
            <a:p>
              <a:pPr marL="0" lvl="0" indent="0" algn="ctr">
                <a:spcBef>
                  <a:spcPct val="0"/>
                </a:spcBef>
                <a:buClrTx/>
                <a:buSzTx/>
                <a:buFontTx/>
                <a:buNone/>
              </a:pPr>
              <a:endParaRPr lang="zh-CN" altLang="zh-CN" sz="1600" dirty="0">
                <a:ea typeface="宋体" panose="02010600030101010101" pitchFamily="2" charset="-122"/>
              </a:endParaRPr>
            </a:p>
          </p:txBody>
        </p:sp>
        <p:sp>
          <p:nvSpPr>
            <p:cNvPr id="20" name="Text Box 23"/>
            <p:cNvSpPr txBox="1"/>
            <p:nvPr/>
          </p:nvSpPr>
          <p:spPr>
            <a:xfrm>
              <a:off x="4157504" y="4775420"/>
              <a:ext cx="1601464" cy="30777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stStyle>
            <a:p>
              <a:pPr marL="0" lvl="0" indent="0">
                <a:spcBef>
                  <a:spcPct val="0"/>
                </a:spcBef>
                <a:buClrTx/>
                <a:buSzTx/>
                <a:buFontTx/>
                <a:buNone/>
              </a:pPr>
              <a:r>
                <a:rPr lang="en-US" altLang="zh-CN" sz="1400" b="1" dirty="0">
                  <a:solidFill>
                    <a:srgbClr val="C00000"/>
                  </a:solidFill>
                  <a:latin typeface="Arial" panose="020B0604020202020204" pitchFamily="34" charset="0"/>
                  <a:ea typeface="宋体" panose="02010600030101010101" pitchFamily="2" charset="-122"/>
                </a:rPr>
                <a:t>Seq=43, ACK=80</a:t>
              </a:r>
              <a:endParaRPr lang="en-US" altLang="zh-CN" sz="1000" b="1" dirty="0">
                <a:solidFill>
                  <a:srgbClr val="C00000"/>
                </a:solidFill>
                <a:latin typeface="Times New Roman" panose="02020603050405020304" pitchFamily="18" charset="0"/>
                <a:ea typeface="宋体" panose="02010600030101010101" pitchFamily="2" charset="-122"/>
              </a:endParaRPr>
            </a:p>
          </p:txBody>
        </p:sp>
        <p:sp>
          <p:nvSpPr>
            <p:cNvPr id="21" name="Line 24"/>
            <p:cNvSpPr/>
            <p:nvPr/>
          </p:nvSpPr>
          <p:spPr>
            <a:xfrm>
              <a:off x="3541554" y="2621182"/>
              <a:ext cx="0" cy="2587625"/>
            </a:xfrm>
            <a:prstGeom prst="line">
              <a:avLst/>
            </a:prstGeom>
            <a:ln w="9525" cap="flat" cmpd="sng">
              <a:solidFill>
                <a:schemeClr val="bg2"/>
              </a:solidFill>
              <a:prstDash val="solid"/>
              <a:headEnd type="none" w="med" len="med"/>
              <a:tailEnd type="none" w="med" len="med"/>
            </a:ln>
          </p:spPr>
        </p:sp>
        <p:sp>
          <p:nvSpPr>
            <p:cNvPr id="22" name="Line 25"/>
            <p:cNvSpPr/>
            <p:nvPr/>
          </p:nvSpPr>
          <p:spPr>
            <a:xfrm>
              <a:off x="6203791" y="2673570"/>
              <a:ext cx="0" cy="2587625"/>
            </a:xfrm>
            <a:prstGeom prst="line">
              <a:avLst/>
            </a:prstGeom>
            <a:ln w="9525" cap="flat" cmpd="sng">
              <a:solidFill>
                <a:schemeClr val="bg2"/>
              </a:solidFill>
              <a:prstDash val="solid"/>
              <a:headEnd type="none" w="med" len="med"/>
              <a:tailEnd type="none" w="med" len="med"/>
            </a:ln>
          </p:spPr>
        </p:sp>
        <p:grpSp>
          <p:nvGrpSpPr>
            <p:cNvPr id="23" name="Group 27"/>
            <p:cNvGrpSpPr/>
            <p:nvPr/>
          </p:nvGrpSpPr>
          <p:grpSpPr>
            <a:xfrm>
              <a:off x="3033554" y="1800445"/>
              <a:ext cx="755650" cy="782637"/>
              <a:chOff x="-44" y="1473"/>
              <a:chExt cx="981" cy="1105"/>
            </a:xfrm>
          </p:grpSpPr>
          <p:pic>
            <p:nvPicPr>
              <p:cNvPr id="27" name="Picture 28"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28" name="Freeform 29"/>
              <p:cNvSpPr/>
              <p:nvPr/>
            </p:nvSpPr>
            <p:spPr>
              <a:xfrm flipH="1">
                <a:off x="374" y="1579"/>
                <a:ext cx="477" cy="506"/>
              </a:xfrm>
              <a:custGeom>
                <a:avLst/>
                <a:gdLst>
                  <a:gd name="txL" fmla="*/ 0 w 356"/>
                  <a:gd name="txT" fmla="*/ 0 h 368"/>
                  <a:gd name="txR" fmla="*/ 356 w 356"/>
                  <a:gd name="txB" fmla="*/ 368 h 368"/>
                </a:gdLst>
                <a:ahLst/>
                <a:cxnLst>
                  <a:cxn ang="0">
                    <a:pos x="0" y="0"/>
                  </a:cxn>
                  <a:cxn ang="0">
                    <a:pos x="210036223" y="32510658"/>
                  </a:cxn>
                  <a:cxn ang="0">
                    <a:pos x="249163809" y="677556378"/>
                  </a:cxn>
                  <a:cxn ang="0">
                    <a:pos x="54911964" y="847358093"/>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24" name="Group 30"/>
            <p:cNvGrpSpPr/>
            <p:nvPr/>
          </p:nvGrpSpPr>
          <p:grpSpPr>
            <a:xfrm flipH="1">
              <a:off x="5895816" y="1840132"/>
              <a:ext cx="788988" cy="862013"/>
              <a:chOff x="-44" y="1473"/>
              <a:chExt cx="981" cy="1105"/>
            </a:xfrm>
          </p:grpSpPr>
          <p:pic>
            <p:nvPicPr>
              <p:cNvPr id="25" name="Picture 31"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26" name="Freeform 32"/>
              <p:cNvSpPr/>
              <p:nvPr/>
            </p:nvSpPr>
            <p:spPr>
              <a:xfrm flipH="1">
                <a:off x="374" y="1579"/>
                <a:ext cx="477" cy="506"/>
              </a:xfrm>
              <a:custGeom>
                <a:avLst/>
                <a:gdLst>
                  <a:gd name="txL" fmla="*/ 0 w 356"/>
                  <a:gd name="txT" fmla="*/ 0 h 368"/>
                  <a:gd name="txR" fmla="*/ 356 w 356"/>
                  <a:gd name="txB" fmla="*/ 368 h 368"/>
                </a:gdLst>
                <a:ahLst/>
                <a:cxnLst>
                  <a:cxn ang="0">
                    <a:pos x="0" y="0"/>
                  </a:cxn>
                  <a:cxn ang="0">
                    <a:pos x="210036223" y="32510658"/>
                  </a:cxn>
                  <a:cxn ang="0">
                    <a:pos x="249163809" y="677556378"/>
                  </a:cxn>
                  <a:cxn ang="0">
                    <a:pos x="54911964" y="847358093"/>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sp>
        <p:nvSpPr>
          <p:cNvPr id="29"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6.3.2  </a:t>
            </a:r>
            <a:r>
              <a:rPr kumimoji="1" lang="zh-CN" altLang="en-US" dirty="0"/>
              <a:t>面向连接的传输：</a:t>
            </a:r>
            <a:r>
              <a:rPr kumimoji="1" lang="en-US" altLang="zh-CN" dirty="0"/>
              <a:t>TCP</a:t>
            </a:r>
            <a:r>
              <a:rPr kumimoji="1" lang="zh-CN" altLang="en-US" dirty="0"/>
              <a:t>报文段结构</a:t>
            </a:r>
          </a:p>
        </p:txBody>
      </p:sp>
    </p:spTree>
    <p:extLst>
      <p:ext uri="{BB962C8B-B14F-4D97-AF65-F5344CB8AC3E}">
        <p14:creationId xmlns:p14="http://schemas.microsoft.com/office/powerpoint/2010/main" val="17302549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547650" y="1510758"/>
            <a:ext cx="5501457" cy="4845592"/>
          </a:xfrm>
        </p:spPr>
        <p:txBody>
          <a:bodyPr>
            <a:normAutofit fontScale="92500" lnSpcReduction="20000"/>
          </a:bodyPr>
          <a:lstStyle/>
          <a:p>
            <a:pPr marL="0" indent="0">
              <a:lnSpc>
                <a:spcPct val="130000"/>
              </a:lnSpc>
              <a:buNone/>
            </a:pPr>
            <a:r>
              <a:rPr kumimoji="1" lang="en-US" altLang="zh-CN" dirty="0"/>
              <a:t>6.1 </a:t>
            </a:r>
            <a:r>
              <a:rPr kumimoji="1" lang="zh-CN" altLang="en-US" dirty="0"/>
              <a:t>概述和传输层服务</a:t>
            </a:r>
            <a:endParaRPr kumimoji="1" lang="en-US" altLang="zh-CN" dirty="0"/>
          </a:p>
          <a:p>
            <a:pPr marL="0" indent="0">
              <a:lnSpc>
                <a:spcPct val="130000"/>
              </a:lnSpc>
              <a:buNone/>
            </a:pPr>
            <a:r>
              <a:rPr kumimoji="1" lang="en-US" altLang="zh-CN" dirty="0"/>
              <a:t>6.2 </a:t>
            </a:r>
            <a:r>
              <a:rPr kumimoji="1" lang="zh-CN" altLang="en-US" dirty="0"/>
              <a:t>套接字编程</a:t>
            </a:r>
            <a:endParaRPr kumimoji="1" lang="en-US" altLang="zh-CN" dirty="0"/>
          </a:p>
          <a:p>
            <a:pPr marL="0" indent="0">
              <a:lnSpc>
                <a:spcPct val="130000"/>
              </a:lnSpc>
              <a:buNone/>
            </a:pPr>
            <a:r>
              <a:rPr kumimoji="1" lang="en-US" altLang="zh-CN" dirty="0"/>
              <a:t>6.3 </a:t>
            </a:r>
            <a:r>
              <a:rPr kumimoji="1" lang="zh-CN" altLang="en-US" dirty="0"/>
              <a:t>传输层复用和分用</a:t>
            </a:r>
            <a:endParaRPr kumimoji="1" lang="en-US" altLang="zh-CN" dirty="0"/>
          </a:p>
          <a:p>
            <a:pPr marL="0" indent="0">
              <a:lnSpc>
                <a:spcPct val="130000"/>
              </a:lnSpc>
              <a:buNone/>
            </a:pPr>
            <a:r>
              <a:rPr kumimoji="1" lang="en-US" altLang="zh-CN" dirty="0"/>
              <a:t>6.4 </a:t>
            </a:r>
            <a:r>
              <a:rPr kumimoji="1" lang="zh-CN" altLang="en-US" dirty="0"/>
              <a:t>无连接传输：</a:t>
            </a:r>
            <a:r>
              <a:rPr kumimoji="1" lang="en-US" altLang="zh-CN" dirty="0"/>
              <a:t>UDP</a:t>
            </a:r>
          </a:p>
          <a:p>
            <a:pPr marL="0" indent="0">
              <a:lnSpc>
                <a:spcPct val="130000"/>
              </a:lnSpc>
              <a:buNone/>
            </a:pPr>
            <a:r>
              <a:rPr kumimoji="1" lang="en-US" altLang="zh-CN" dirty="0">
                <a:solidFill>
                  <a:srgbClr val="C00000"/>
                </a:solidFill>
              </a:rPr>
              <a:t>6.5 </a:t>
            </a:r>
            <a:r>
              <a:rPr kumimoji="1" lang="zh-CN" altLang="en-US" dirty="0">
                <a:solidFill>
                  <a:srgbClr val="C00000"/>
                </a:solidFill>
              </a:rPr>
              <a:t>面向连接的传输：</a:t>
            </a:r>
            <a:r>
              <a:rPr kumimoji="1" lang="en-US" altLang="zh-CN" dirty="0">
                <a:solidFill>
                  <a:srgbClr val="C00000"/>
                </a:solidFill>
              </a:rPr>
              <a:t>TCP</a:t>
            </a:r>
          </a:p>
          <a:p>
            <a:pPr marL="0" indent="0">
              <a:lnSpc>
                <a:spcPct val="130000"/>
              </a:lnSpc>
              <a:buNone/>
            </a:pPr>
            <a:r>
              <a:rPr kumimoji="1" lang="en-US" altLang="zh-CN" dirty="0"/>
              <a:t>6.6 </a:t>
            </a:r>
            <a:r>
              <a:rPr kumimoji="1" lang="zh-CN" altLang="en-US" dirty="0"/>
              <a:t>理解网络拥塞</a:t>
            </a:r>
            <a:endParaRPr kumimoji="1" lang="en-US" altLang="zh-CN" dirty="0"/>
          </a:p>
          <a:p>
            <a:pPr marL="0" indent="0">
              <a:lnSpc>
                <a:spcPct val="130000"/>
              </a:lnSpc>
              <a:buNone/>
            </a:pPr>
            <a:r>
              <a:rPr kumimoji="1" lang="en-US" altLang="zh-CN" dirty="0"/>
              <a:t>6.7 TCP拥塞控制</a:t>
            </a:r>
          </a:p>
          <a:p>
            <a:pPr marL="0" indent="0">
              <a:lnSpc>
                <a:spcPct val="130000"/>
              </a:lnSpc>
              <a:buNone/>
            </a:pPr>
            <a:r>
              <a:rPr kumimoji="1" lang="en-US" altLang="zh-CN" dirty="0"/>
              <a:t>6.8 </a:t>
            </a:r>
            <a:r>
              <a:rPr kumimoji="1" lang="zh-CN" altLang="en-US" dirty="0"/>
              <a:t>拥塞控制的发展</a:t>
            </a:r>
            <a:endParaRPr kumimoji="1" lang="en-US" altLang="zh-CN" dirty="0"/>
          </a:p>
          <a:p>
            <a:pPr marL="0" indent="0">
              <a:lnSpc>
                <a:spcPct val="130000"/>
              </a:lnSpc>
              <a:buNone/>
            </a:pPr>
            <a:r>
              <a:rPr kumimoji="1" lang="en-US" altLang="zh-CN" dirty="0"/>
              <a:t>6.9 传输层协议的发展</a:t>
            </a:r>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65</a:t>
            </a:fld>
            <a:endParaRPr kumimoji="1" lang="zh-CN" altLang="en-US" dirty="0"/>
          </a:p>
        </p:txBody>
      </p:sp>
      <p:sp>
        <p:nvSpPr>
          <p:cNvPr id="5" name="矩形标注 4">
            <a:extLst>
              <a:ext uri="{FF2B5EF4-FFF2-40B4-BE49-F238E27FC236}">
                <a16:creationId xmlns:a16="http://schemas.microsoft.com/office/drawing/2014/main" id="{E4BFCB96-0FA1-7740-8F94-683CEFB67F89}"/>
              </a:ext>
            </a:extLst>
          </p:cNvPr>
          <p:cNvSpPr/>
          <p:nvPr/>
        </p:nvSpPr>
        <p:spPr>
          <a:xfrm>
            <a:off x="5672461" y="2348650"/>
            <a:ext cx="3583394" cy="2885677"/>
          </a:xfrm>
          <a:prstGeom prst="wedgeRectCallout">
            <a:avLst>
              <a:gd name="adj1" fmla="val -82577"/>
              <a:gd name="adj2" fmla="val -85"/>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lvl="0" indent="-438150">
              <a:lnSpc>
                <a:spcPct val="130000"/>
              </a:lnSpc>
              <a:spcBef>
                <a:spcPts val="600"/>
              </a:spcBef>
              <a:buFont typeface="+mj-lt"/>
              <a:buAutoNum type="arabicPeriod"/>
            </a:pPr>
            <a:r>
              <a:rPr kumimoji="1" lang="en-US" altLang="zh-CN" sz="2400" dirty="0">
                <a:solidFill>
                  <a:schemeClr val="tx1"/>
                </a:solidFill>
                <a:latin typeface="Microsoft YaHei" panose="020B0503020204020204" pitchFamily="34" charset="-122"/>
                <a:ea typeface="Microsoft YaHei" panose="020B0503020204020204" pitchFamily="34" charset="-122"/>
              </a:rPr>
              <a:t>TCP</a:t>
            </a:r>
            <a:r>
              <a:rPr kumimoji="1" lang="zh-CN" altLang="en-US" sz="2400" dirty="0">
                <a:solidFill>
                  <a:schemeClr val="tx1"/>
                </a:solidFill>
                <a:latin typeface="Microsoft YaHei" panose="020B0503020204020204" pitchFamily="34" charset="-122"/>
                <a:ea typeface="Microsoft YaHei" panose="020B0503020204020204" pitchFamily="34" charset="-122"/>
              </a:rPr>
              <a:t>概述</a:t>
            </a:r>
          </a:p>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TCP</a:t>
            </a:r>
            <a:r>
              <a:rPr kumimoji="1" lang="zh-CN" altLang="en-US" sz="2400" dirty="0">
                <a:solidFill>
                  <a:prstClr val="black"/>
                </a:solidFill>
                <a:latin typeface="Microsoft YaHei" panose="020B0503020204020204" pitchFamily="34" charset="-122"/>
                <a:ea typeface="Microsoft YaHei" panose="020B0503020204020204" pitchFamily="34" charset="-122"/>
              </a:rPr>
              <a:t>报文段结构</a:t>
            </a:r>
          </a:p>
          <a:p>
            <a:pPr marL="587375" lvl="0" indent="-438150">
              <a:lnSpc>
                <a:spcPct val="130000"/>
              </a:lnSpc>
              <a:spcBef>
                <a:spcPts val="600"/>
              </a:spcBef>
              <a:buFont typeface="+mj-lt"/>
              <a:buAutoNum type="arabicPeriod"/>
            </a:pPr>
            <a:r>
              <a:rPr kumimoji="1" lang="en-US" altLang="zh-CN" sz="2400" dirty="0">
                <a:solidFill>
                  <a:srgbClr val="C00000"/>
                </a:solidFill>
                <a:latin typeface="Microsoft YaHei" panose="020B0503020204020204" pitchFamily="34" charset="-122"/>
                <a:ea typeface="Microsoft YaHei" panose="020B0503020204020204" pitchFamily="34" charset="-122"/>
              </a:rPr>
              <a:t>TCP</a:t>
            </a:r>
            <a:r>
              <a:rPr kumimoji="1" lang="zh-CN" altLang="en-US" sz="2400" dirty="0">
                <a:solidFill>
                  <a:srgbClr val="C00000"/>
                </a:solidFill>
                <a:latin typeface="Microsoft YaHei" panose="020B0503020204020204" pitchFamily="34" charset="-122"/>
                <a:ea typeface="Microsoft YaHei" panose="020B0503020204020204" pitchFamily="34" charset="-122"/>
              </a:rPr>
              <a:t>可靠数据传输</a:t>
            </a:r>
          </a:p>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TCP</a:t>
            </a:r>
            <a:r>
              <a:rPr kumimoji="1" lang="zh-CN" altLang="en-US" sz="2400" dirty="0">
                <a:solidFill>
                  <a:prstClr val="black"/>
                </a:solidFill>
                <a:latin typeface="Microsoft YaHei" panose="020B0503020204020204" pitchFamily="34" charset="-122"/>
                <a:ea typeface="Microsoft YaHei" panose="020B0503020204020204" pitchFamily="34" charset="-122"/>
              </a:rPr>
              <a:t>流量控制</a:t>
            </a:r>
          </a:p>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TCP</a:t>
            </a:r>
            <a:r>
              <a:rPr kumimoji="1" lang="zh-CN" altLang="en-US" sz="2400" dirty="0">
                <a:solidFill>
                  <a:prstClr val="black"/>
                </a:solidFill>
                <a:latin typeface="Microsoft YaHei" panose="020B0503020204020204" pitchFamily="34" charset="-122"/>
                <a:ea typeface="Microsoft YaHei" panose="020B0503020204020204" pitchFamily="34" charset="-122"/>
              </a:rPr>
              <a:t>连接管理</a:t>
            </a: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  </a:t>
            </a:r>
            <a:r>
              <a:rPr kumimoji="1" lang="zh-CN" altLang="en-US" dirty="0"/>
              <a:t>传输层</a:t>
            </a:r>
            <a:r>
              <a:rPr kumimoji="1" lang="en-US" altLang="zh-CN" dirty="0"/>
              <a:t> </a:t>
            </a:r>
            <a:endParaRPr kumimoji="1" lang="zh-CN" altLang="en-US" dirty="0"/>
          </a:p>
        </p:txBody>
      </p:sp>
    </p:spTree>
    <p:extLst>
      <p:ext uri="{BB962C8B-B14F-4D97-AF65-F5344CB8AC3E}">
        <p14:creationId xmlns:p14="http://schemas.microsoft.com/office/powerpoint/2010/main" val="12627436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a:t>
            </a:r>
            <a:r>
              <a:rPr lang="zh-CN" altLang="en-US" dirty="0"/>
              <a:t>可靠数据传输概述</a:t>
            </a:r>
          </a:p>
        </p:txBody>
      </p:sp>
      <p:sp>
        <p:nvSpPr>
          <p:cNvPr id="3" name="内容占位符 2"/>
          <p:cNvSpPr>
            <a:spLocks noGrp="1"/>
          </p:cNvSpPr>
          <p:nvPr>
            <p:ph idx="1"/>
          </p:nvPr>
        </p:nvSpPr>
        <p:spPr/>
        <p:txBody>
          <a:bodyPr>
            <a:normAutofit/>
          </a:bodyPr>
          <a:lstStyle/>
          <a:p>
            <a:pPr marL="266700" indent="-266700">
              <a:lnSpc>
                <a:spcPct val="130000"/>
              </a:lnSpc>
              <a:buClr>
                <a:srgbClr val="2A09B7"/>
              </a:buClr>
            </a:pPr>
            <a:r>
              <a:rPr lang="en-US" altLang="zh-CN" dirty="0">
                <a:latin typeface="微软雅黑" panose="020B0503020204020204" pitchFamily="34" charset="-122"/>
                <a:ea typeface="微软雅黑" panose="020B0503020204020204" pitchFamily="34" charset="-122"/>
              </a:rPr>
              <a:t>TCP </a:t>
            </a:r>
            <a:r>
              <a:rPr lang="en-US" altLang="zh-CN" dirty="0" err="1">
                <a:latin typeface="微软雅黑" panose="020B0503020204020204" pitchFamily="34" charset="-122"/>
                <a:ea typeface="微软雅黑" panose="020B0503020204020204" pitchFamily="34" charset="-122"/>
              </a:rPr>
              <a:t>在不可靠的IP服务上建立可靠的数据传输</a:t>
            </a:r>
            <a:endParaRPr lang="en-US" altLang="zh-CN" dirty="0">
              <a:latin typeface="微软雅黑" panose="020B0503020204020204" pitchFamily="34" charset="-122"/>
              <a:ea typeface="微软雅黑" panose="020B0503020204020204" pitchFamily="34" charset="-122"/>
            </a:endParaRPr>
          </a:p>
          <a:p>
            <a:pPr marL="266700" indent="-266700">
              <a:lnSpc>
                <a:spcPct val="130000"/>
              </a:lnSpc>
              <a:buClr>
                <a:srgbClr val="2A09B7"/>
              </a:buCl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基本机制</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625475" lvl="1" indent="-168275">
              <a:lnSpc>
                <a:spcPct val="130000"/>
              </a:lnSpc>
              <a:buClr>
                <a:schemeClr val="tx1"/>
              </a:buClr>
              <a:buFont typeface="Times New Roman" panose="02020603050405020304" pitchFamily="18"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发送端：流水线式发送数据、等待确认、超时重传</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625475" lvl="1" indent="-168275">
              <a:lnSpc>
                <a:spcPct val="130000"/>
              </a:lnSpc>
              <a:buClr>
                <a:schemeClr val="tx1"/>
              </a:buClr>
              <a:buFont typeface="Times New Roman" panose="02020603050405020304" pitchFamily="18"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接收端：进行差错检测，采用累积确认机制</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266700" indent="-266700">
              <a:lnSpc>
                <a:spcPct val="130000"/>
              </a:lnSpc>
              <a:buClr>
                <a:srgbClr val="2A09B7"/>
              </a:buCl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乱序段处理：协议没有明确规定</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625475" lvl="1" indent="-168275">
              <a:lnSpc>
                <a:spcPct val="130000"/>
              </a:lnSpc>
              <a:buClr>
                <a:schemeClr val="tx1"/>
              </a:buClr>
              <a:buFont typeface="Times New Roman" panose="02020603050405020304" pitchFamily="18"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接收端不缓存：可以正常工作，处理简单，但效率低</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625475" lvl="1" indent="-168275">
              <a:lnSpc>
                <a:spcPct val="130000"/>
              </a:lnSpc>
              <a:buClr>
                <a:schemeClr val="tx1"/>
              </a:buClr>
              <a:buFont typeface="Times New Roman" panose="02020603050405020304" pitchFamily="18"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接收端缓存：效率高，但处理复杂</a:t>
            </a:r>
            <a:endParaRPr lang="en-US" altLang="zh-CN"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66</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6.3.3  </a:t>
            </a:r>
            <a:r>
              <a:rPr kumimoji="1" lang="zh-CN" altLang="en-US" dirty="0"/>
              <a:t>面向连接的传输：可靠传输</a:t>
            </a:r>
          </a:p>
        </p:txBody>
      </p:sp>
    </p:spTree>
    <p:extLst>
      <p:ext uri="{BB962C8B-B14F-4D97-AF65-F5344CB8AC3E}">
        <p14:creationId xmlns:p14="http://schemas.microsoft.com/office/powerpoint/2010/main" val="40488978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一个高度简化的</a:t>
            </a:r>
            <a:r>
              <a:rPr lang="en-US" altLang="zh-CN" dirty="0"/>
              <a:t>TCP</a:t>
            </a:r>
            <a:r>
              <a:rPr lang="zh-CN" altLang="en-US" dirty="0"/>
              <a:t>协议</a:t>
            </a:r>
          </a:p>
        </p:txBody>
      </p:sp>
      <p:sp>
        <p:nvSpPr>
          <p:cNvPr id="3" name="内容占位符 2"/>
          <p:cNvSpPr>
            <a:spLocks noGrp="1"/>
          </p:cNvSpPr>
          <p:nvPr>
            <p:ph idx="1"/>
          </p:nvPr>
        </p:nvSpPr>
        <p:spPr>
          <a:xfrm>
            <a:off x="899746" y="1988935"/>
            <a:ext cx="10454054" cy="4303821"/>
          </a:xfrm>
        </p:spPr>
        <p:txBody>
          <a:bodyPr/>
          <a:lstStyle/>
          <a:p>
            <a:pPr>
              <a:lnSpc>
                <a:spcPct val="120000"/>
              </a:lnSpc>
            </a:pPr>
            <a:r>
              <a:rPr lang="zh-CN" altLang="zh-CN" sz="2400" dirty="0">
                <a:latin typeface="微软雅黑" panose="020B0503020204020204" pitchFamily="34" charset="-122"/>
                <a:ea typeface="微软雅黑" panose="020B0503020204020204" pitchFamily="34" charset="-122"/>
              </a:rPr>
              <a:t>接收方</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200" dirty="0">
                <a:latin typeface="微软雅黑" panose="020B0503020204020204" pitchFamily="34" charset="-122"/>
                <a:ea typeface="微软雅黑" panose="020B0503020204020204" pitchFamily="34" charset="-122"/>
              </a:rPr>
              <a:t>确认方式：采用累积确认，仅在</a:t>
            </a:r>
            <a:r>
              <a:rPr lang="zh-CN" altLang="zh-CN" sz="2200" dirty="0">
                <a:latin typeface="微软雅黑" panose="020B0503020204020204" pitchFamily="34" charset="-122"/>
                <a:ea typeface="微软雅黑" panose="020B0503020204020204" pitchFamily="34" charset="-122"/>
              </a:rPr>
              <a:t>正确</a:t>
            </a:r>
            <a:r>
              <a:rPr lang="zh-CN" altLang="en-US" sz="2200" dirty="0">
                <a:latin typeface="微软雅黑" panose="020B0503020204020204" pitchFamily="34" charset="-122"/>
                <a:ea typeface="微软雅黑" panose="020B0503020204020204" pitchFamily="34" charset="-122"/>
              </a:rPr>
              <a:t>、</a:t>
            </a:r>
            <a:r>
              <a:rPr lang="zh-CN" altLang="zh-CN" sz="2200" dirty="0">
                <a:latin typeface="微软雅黑" panose="020B0503020204020204" pitchFamily="34" charset="-122"/>
                <a:ea typeface="微软雅黑" panose="020B0503020204020204" pitchFamily="34" charset="-122"/>
              </a:rPr>
              <a:t>按序收</a:t>
            </a:r>
            <a:r>
              <a:rPr lang="zh-CN" altLang="en-US" sz="2200" dirty="0">
                <a:latin typeface="微软雅黑" panose="020B0503020204020204" pitchFamily="34" charset="-122"/>
                <a:ea typeface="微软雅黑" panose="020B0503020204020204" pitchFamily="34" charset="-122"/>
              </a:rPr>
              <a:t>到报文段后，更新</a:t>
            </a:r>
            <a:r>
              <a:rPr lang="en-US" altLang="zh-CN" sz="2200" dirty="0" err="1">
                <a:latin typeface="微软雅黑" panose="020B0503020204020204" pitchFamily="34" charset="-122"/>
                <a:ea typeface="微软雅黑" panose="020B0503020204020204" pitchFamily="34" charset="-122"/>
              </a:rPr>
              <a:t>确认序号</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其余情况，重复前一次的确认序号</a:t>
            </a:r>
            <a:r>
              <a:rPr lang="zh-CN" altLang="en-US" sz="2200" dirty="0">
                <a:solidFill>
                  <a:srgbClr val="C00000"/>
                </a:solidFill>
                <a:latin typeface="微软雅黑" panose="020B0503020204020204" pitchFamily="34" charset="-122"/>
                <a:ea typeface="微软雅黑" panose="020B0503020204020204" pitchFamily="34" charset="-122"/>
              </a:rPr>
              <a:t>（与</a:t>
            </a:r>
            <a:r>
              <a:rPr lang="en-US" altLang="zh-CN" sz="2200" dirty="0" err="1">
                <a:solidFill>
                  <a:srgbClr val="C00000"/>
                </a:solidFill>
                <a:latin typeface="微软雅黑" panose="020B0503020204020204" pitchFamily="34" charset="-122"/>
                <a:ea typeface="微软雅黑" panose="020B0503020204020204" pitchFamily="34" charset="-122"/>
              </a:rPr>
              <a:t>GBN类似</a:t>
            </a:r>
            <a:r>
              <a:rPr lang="zh-CN" altLang="en-US" sz="2200" dirty="0">
                <a:solidFill>
                  <a:srgbClr val="C00000"/>
                </a:solidFill>
                <a:latin typeface="微软雅黑" panose="020B0503020204020204" pitchFamily="34" charset="-122"/>
                <a:ea typeface="微软雅黑" panose="020B0503020204020204" pitchFamily="34" charset="-122"/>
              </a:rPr>
              <a:t>）</a:t>
            </a:r>
            <a:endParaRPr lang="en-US" altLang="zh-CN" sz="2200" dirty="0">
              <a:solidFill>
                <a:srgbClr val="C00000"/>
              </a:solidFill>
              <a:latin typeface="微软雅黑" panose="020B0503020204020204" pitchFamily="34" charset="-122"/>
              <a:ea typeface="微软雅黑" panose="020B0503020204020204" pitchFamily="34" charset="-122"/>
            </a:endParaRPr>
          </a:p>
          <a:p>
            <a:pPr lvl="1">
              <a:lnSpc>
                <a:spcPct val="120000"/>
              </a:lnSpc>
            </a:pPr>
            <a:r>
              <a:rPr lang="zh-CN" altLang="en-US" sz="2200" dirty="0">
                <a:latin typeface="微软雅黑" panose="020B0503020204020204" pitchFamily="34" charset="-122"/>
                <a:ea typeface="微软雅黑" panose="020B0503020204020204" pitchFamily="34" charset="-122"/>
              </a:rPr>
              <a:t>失序报文段处理：缓存失序的报文段</a:t>
            </a:r>
            <a:r>
              <a:rPr lang="zh-CN" altLang="en-US" sz="2200" dirty="0">
                <a:solidFill>
                  <a:srgbClr val="C00000"/>
                </a:solidFill>
                <a:latin typeface="微软雅黑" panose="020B0503020204020204" pitchFamily="34" charset="-122"/>
                <a:ea typeface="微软雅黑" panose="020B0503020204020204" pitchFamily="34" charset="-122"/>
              </a:rPr>
              <a:t>（与</a:t>
            </a:r>
            <a:r>
              <a:rPr lang="en-US" altLang="zh-CN" sz="2200" dirty="0" err="1">
                <a:solidFill>
                  <a:srgbClr val="C00000"/>
                </a:solidFill>
                <a:latin typeface="微软雅黑" panose="020B0503020204020204" pitchFamily="34" charset="-122"/>
                <a:ea typeface="微软雅黑" panose="020B0503020204020204" pitchFamily="34" charset="-122"/>
              </a:rPr>
              <a:t>SR类似</a:t>
            </a:r>
            <a:r>
              <a:rPr lang="en-US" altLang="zh-CN" sz="2200" dirty="0">
                <a:solidFill>
                  <a:srgbClr val="C00000"/>
                </a:solidFill>
                <a:latin typeface="微软雅黑" panose="020B0503020204020204" pitchFamily="34" charset="-122"/>
                <a:ea typeface="微软雅黑" panose="020B0503020204020204" pitchFamily="34" charset="-122"/>
              </a:rPr>
              <a:t>）</a:t>
            </a:r>
          </a:p>
          <a:p>
            <a:pPr>
              <a:lnSpc>
                <a:spcPct val="120000"/>
              </a:lnSpc>
            </a:pPr>
            <a:r>
              <a:rPr lang="zh-CN" altLang="zh-CN" sz="2400" dirty="0">
                <a:latin typeface="微软雅黑" panose="020B0503020204020204" pitchFamily="34" charset="-122"/>
                <a:ea typeface="微软雅黑" panose="020B0503020204020204" pitchFamily="34" charset="-122"/>
              </a:rPr>
              <a:t>发送方</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200" dirty="0">
                <a:latin typeface="微软雅黑" panose="020B0503020204020204" pitchFamily="34" charset="-122"/>
                <a:ea typeface="微软雅黑" panose="020B0503020204020204" pitchFamily="34" charset="-122"/>
              </a:rPr>
              <a:t>发送策略：流水线式发送报文段</a:t>
            </a:r>
            <a:endParaRPr lang="en-US" altLang="zh-CN" sz="2200" dirty="0">
              <a:latin typeface="微软雅黑" panose="020B0503020204020204" pitchFamily="34" charset="-122"/>
              <a:ea typeface="微软雅黑" panose="020B0503020204020204" pitchFamily="34" charset="-122"/>
            </a:endParaRPr>
          </a:p>
          <a:p>
            <a:pPr lvl="1">
              <a:lnSpc>
                <a:spcPct val="120000"/>
              </a:lnSpc>
            </a:pPr>
            <a:r>
              <a:rPr lang="zh-CN" altLang="en-US" sz="2200" dirty="0">
                <a:latin typeface="微软雅黑" panose="020B0503020204020204" pitchFamily="34" charset="-122"/>
                <a:ea typeface="微软雅黑" panose="020B0503020204020204" pitchFamily="34" charset="-122"/>
              </a:rPr>
              <a:t>定时器的使用：仅对最早未确认的报文段</a:t>
            </a:r>
            <a:r>
              <a:rPr lang="en-US" altLang="zh-CN" sz="2200" dirty="0" err="1">
                <a:latin typeface="微软雅黑" panose="020B0503020204020204" pitchFamily="34" charset="-122"/>
                <a:ea typeface="微软雅黑" panose="020B0503020204020204" pitchFamily="34" charset="-122"/>
              </a:rPr>
              <a:t>使用</a:t>
            </a:r>
            <a:r>
              <a:rPr lang="zh-CN" altLang="en-US" sz="2200" dirty="0">
                <a:latin typeface="微软雅黑" panose="020B0503020204020204" pitchFamily="34" charset="-122"/>
                <a:ea typeface="微软雅黑" panose="020B0503020204020204" pitchFamily="34" charset="-122"/>
              </a:rPr>
              <a:t>一个重传定时器</a:t>
            </a:r>
            <a:r>
              <a:rPr lang="zh-CN" altLang="en-US" sz="2200" dirty="0">
                <a:solidFill>
                  <a:srgbClr val="C00000"/>
                </a:solidFill>
                <a:latin typeface="微软雅黑" panose="020B0503020204020204" pitchFamily="34" charset="-122"/>
                <a:ea typeface="微软雅黑" panose="020B0503020204020204" pitchFamily="34" charset="-122"/>
              </a:rPr>
              <a:t>（与</a:t>
            </a:r>
            <a:r>
              <a:rPr lang="en-US" altLang="zh-CN" sz="2200" dirty="0" err="1">
                <a:solidFill>
                  <a:srgbClr val="C00000"/>
                </a:solidFill>
                <a:latin typeface="微软雅黑" panose="020B0503020204020204" pitchFamily="34" charset="-122"/>
                <a:ea typeface="微软雅黑" panose="020B0503020204020204" pitchFamily="34" charset="-122"/>
              </a:rPr>
              <a:t>GBN类似</a:t>
            </a:r>
            <a:r>
              <a:rPr lang="en-US" altLang="zh-CN" sz="2200" dirty="0">
                <a:solidFill>
                  <a:srgbClr val="C00000"/>
                </a:solidFill>
                <a:latin typeface="微软雅黑" panose="020B0503020204020204" pitchFamily="34" charset="-122"/>
                <a:ea typeface="微软雅黑" panose="020B0503020204020204" pitchFamily="34" charset="-122"/>
              </a:rPr>
              <a:t>）</a:t>
            </a:r>
          </a:p>
          <a:p>
            <a:pPr lvl="1">
              <a:lnSpc>
                <a:spcPct val="120000"/>
              </a:lnSpc>
            </a:pPr>
            <a:r>
              <a:rPr lang="zh-CN" altLang="en-US" sz="2200" dirty="0">
                <a:latin typeface="微软雅黑" panose="020B0503020204020204" pitchFamily="34" charset="-122"/>
                <a:ea typeface="微软雅黑" panose="020B0503020204020204" pitchFamily="34" charset="-122"/>
              </a:rPr>
              <a:t>重发策略：仅在超时后重发最早未确认的报文段</a:t>
            </a:r>
            <a:r>
              <a:rPr lang="zh-CN" altLang="en-US" sz="2200" dirty="0">
                <a:solidFill>
                  <a:srgbClr val="C00000"/>
                </a:solidFill>
                <a:latin typeface="微软雅黑" panose="020B0503020204020204" pitchFamily="34" charset="-122"/>
                <a:ea typeface="微软雅黑" panose="020B0503020204020204" pitchFamily="34" charset="-122"/>
              </a:rPr>
              <a:t>（与</a:t>
            </a:r>
            <a:r>
              <a:rPr lang="en-US" altLang="zh-CN" sz="2200" dirty="0">
                <a:solidFill>
                  <a:srgbClr val="C00000"/>
                </a:solidFill>
                <a:latin typeface="微软雅黑" panose="020B0503020204020204" pitchFamily="34" charset="-122"/>
                <a:ea typeface="微软雅黑" panose="020B0503020204020204" pitchFamily="34" charset="-122"/>
              </a:rPr>
              <a:t>SR</a:t>
            </a:r>
            <a:r>
              <a:rPr lang="zh-CN" altLang="en-US" sz="2200" dirty="0">
                <a:solidFill>
                  <a:srgbClr val="C00000"/>
                </a:solidFill>
                <a:latin typeface="微软雅黑" panose="020B0503020204020204" pitchFamily="34" charset="-122"/>
                <a:ea typeface="微软雅黑" panose="020B0503020204020204" pitchFamily="34" charset="-122"/>
              </a:rPr>
              <a:t>类似，因为接收端缓存了失序的报文段）</a:t>
            </a:r>
            <a:endParaRPr lang="en-US" altLang="zh-CN" sz="2200" dirty="0">
              <a:solidFill>
                <a:srgbClr val="C00000"/>
              </a:solidFill>
              <a:latin typeface="微软雅黑" panose="020B0503020204020204" pitchFamily="34" charset="-122"/>
              <a:ea typeface="微软雅黑" panose="020B0503020204020204" pitchFamily="34" charset="-122"/>
            </a:endParaRPr>
          </a:p>
          <a:p>
            <a:pPr marL="0" indent="0">
              <a:buNone/>
            </a:pP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67</a:t>
            </a:fld>
            <a:endParaRPr kumimoji="1" lang="zh-CN" altLang="en-US" dirty="0"/>
          </a:p>
        </p:txBody>
      </p:sp>
      <p:sp>
        <p:nvSpPr>
          <p:cNvPr id="5" name="矩形 4"/>
          <p:cNvSpPr/>
          <p:nvPr/>
        </p:nvSpPr>
        <p:spPr>
          <a:xfrm>
            <a:off x="899746" y="1463676"/>
            <a:ext cx="9972153" cy="461665"/>
          </a:xfrm>
          <a:prstGeom prst="rect">
            <a:avLst/>
          </a:prstGeom>
        </p:spPr>
        <p:txBody>
          <a:bodyPr wrap="none">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高度简化的</a:t>
            </a:r>
            <a:r>
              <a:rPr lang="en-US" altLang="zh-CN" sz="2400" dirty="0">
                <a:solidFill>
                  <a:srgbClr val="C00000"/>
                </a:solidFill>
                <a:latin typeface="微软雅黑" panose="020B0503020204020204" pitchFamily="34" charset="-122"/>
                <a:ea typeface="微软雅黑" panose="020B0503020204020204" pitchFamily="34" charset="-122"/>
              </a:rPr>
              <a:t>TCP</a:t>
            </a:r>
            <a:r>
              <a:rPr lang="zh-CN" altLang="en-US" sz="2400" dirty="0">
                <a:solidFill>
                  <a:srgbClr val="C00000"/>
                </a:solidFill>
                <a:latin typeface="微软雅黑" panose="020B0503020204020204" pitchFamily="34" charset="-122"/>
                <a:ea typeface="微软雅黑" panose="020B0503020204020204" pitchFamily="34" charset="-122"/>
              </a:rPr>
              <a:t>协议：仅考虑可靠传输机制，且数据仅在一个方向上传输</a:t>
            </a: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6.3.3  </a:t>
            </a:r>
            <a:r>
              <a:rPr kumimoji="1" lang="zh-CN" altLang="en-US" dirty="0"/>
              <a:t>面向连接的传输：可靠传输</a:t>
            </a:r>
          </a:p>
        </p:txBody>
      </p:sp>
    </p:spTree>
    <p:extLst>
      <p:ext uri="{BB962C8B-B14F-4D97-AF65-F5344CB8AC3E}">
        <p14:creationId xmlns:p14="http://schemas.microsoft.com/office/powerpoint/2010/main" val="16814356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a:t>
            </a:r>
            <a:r>
              <a:rPr lang="zh-CN" altLang="en-US" dirty="0"/>
              <a:t>发送方要处理的事件</a:t>
            </a:r>
          </a:p>
        </p:txBody>
      </p:sp>
      <p:sp>
        <p:nvSpPr>
          <p:cNvPr id="3" name="内容占位符 2"/>
          <p:cNvSpPr>
            <a:spLocks noGrp="1"/>
          </p:cNvSpPr>
          <p:nvPr>
            <p:ph idx="1"/>
          </p:nvPr>
        </p:nvSpPr>
        <p:spPr/>
        <p:txBody>
          <a:bodyPr>
            <a:normAutofit/>
          </a:bodyPr>
          <a:lstStyle/>
          <a:p>
            <a:pPr>
              <a:lnSpc>
                <a:spcPct val="110000"/>
              </a:lnSpc>
            </a:pPr>
            <a:r>
              <a:rPr lang="zh-CN" altLang="en-US" sz="2400" dirty="0">
                <a:latin typeface="微软雅黑" panose="020B0503020204020204" pitchFamily="34" charset="-122"/>
                <a:ea typeface="微软雅黑" panose="020B0503020204020204" pitchFamily="34" charset="-122"/>
              </a:rPr>
              <a:t>收到应用数据：</a:t>
            </a:r>
            <a:endParaRPr lang="en-US" altLang="zh-CN" sz="2400" dirty="0">
              <a:latin typeface="微软雅黑" panose="020B0503020204020204" pitchFamily="34" charset="-122"/>
              <a:ea typeface="微软雅黑" panose="020B0503020204020204" pitchFamily="34" charset="-122"/>
            </a:endParaRPr>
          </a:p>
          <a:p>
            <a:pPr lvl="1">
              <a:lnSpc>
                <a:spcPct val="110000"/>
              </a:lnSpc>
            </a:pPr>
            <a:r>
              <a:rPr lang="zh-CN" altLang="en-US" sz="2000" dirty="0">
                <a:latin typeface="微软雅黑" panose="020B0503020204020204" pitchFamily="34" charset="-122"/>
                <a:ea typeface="微软雅黑" panose="020B0503020204020204" pitchFamily="34" charset="-122"/>
              </a:rPr>
              <a:t>创建并发送</a:t>
            </a:r>
            <a:r>
              <a:rPr lang="en-US" altLang="zh-CN" sz="2000" dirty="0">
                <a:latin typeface="微软雅黑" panose="020B0503020204020204" pitchFamily="34" charset="-122"/>
                <a:ea typeface="微软雅黑" panose="020B0503020204020204" pitchFamily="34" charset="-122"/>
              </a:rPr>
              <a:t>TCP</a:t>
            </a:r>
            <a:r>
              <a:rPr lang="zh-CN" altLang="en-US" sz="2000" dirty="0">
                <a:latin typeface="微软雅黑" panose="020B0503020204020204" pitchFamily="34" charset="-122"/>
                <a:ea typeface="微软雅黑" panose="020B0503020204020204" pitchFamily="34" charset="-122"/>
              </a:rPr>
              <a:t>报文段</a:t>
            </a:r>
            <a:endParaRPr lang="en-US" altLang="zh-CN" sz="2000" dirty="0">
              <a:latin typeface="微软雅黑" panose="020B0503020204020204" pitchFamily="34" charset="-122"/>
              <a:ea typeface="微软雅黑" panose="020B0503020204020204" pitchFamily="34" charset="-122"/>
            </a:endParaRPr>
          </a:p>
          <a:p>
            <a:pPr lvl="1">
              <a:lnSpc>
                <a:spcPct val="110000"/>
              </a:lnSpc>
            </a:pPr>
            <a:r>
              <a:rPr lang="zh-CN" altLang="en-US" sz="2000" dirty="0">
                <a:latin typeface="微软雅黑" panose="020B0503020204020204" pitchFamily="34" charset="-122"/>
                <a:ea typeface="微软雅黑" panose="020B0503020204020204" pitchFamily="34" charset="-122"/>
              </a:rPr>
              <a:t>若当前没有定时器在运行（没有已发送、未确认的报文段），启动定时器</a:t>
            </a:r>
            <a:endParaRPr lang="en-US" altLang="zh-CN" sz="2000" dirty="0">
              <a:latin typeface="微软雅黑" panose="020B0503020204020204" pitchFamily="34" charset="-122"/>
              <a:ea typeface="微软雅黑" panose="020B0503020204020204" pitchFamily="34" charset="-122"/>
            </a:endParaRPr>
          </a:p>
          <a:p>
            <a:pPr>
              <a:lnSpc>
                <a:spcPct val="110000"/>
              </a:lnSpc>
            </a:pPr>
            <a:r>
              <a:rPr lang="zh-CN" altLang="en-US" sz="2400" dirty="0">
                <a:latin typeface="微软雅黑" panose="020B0503020204020204" pitchFamily="34" charset="-122"/>
                <a:ea typeface="微软雅黑" panose="020B0503020204020204" pitchFamily="34" charset="-122"/>
              </a:rPr>
              <a:t>超时</a:t>
            </a:r>
            <a:r>
              <a:rPr lang="en-US" altLang="zh-CN" sz="2400" dirty="0">
                <a:latin typeface="微软雅黑" panose="020B0503020204020204" pitchFamily="34" charset="-122"/>
                <a:ea typeface="微软雅黑" panose="020B0503020204020204" pitchFamily="34" charset="-122"/>
              </a:rPr>
              <a:t>:</a:t>
            </a:r>
          </a:p>
          <a:p>
            <a:pPr lvl="1">
              <a:lnSpc>
                <a:spcPct val="110000"/>
              </a:lnSpc>
            </a:pPr>
            <a:r>
              <a:rPr lang="zh-CN" altLang="en-US" sz="2000" dirty="0">
                <a:latin typeface="微软雅黑" panose="020B0503020204020204" pitchFamily="34" charset="-122"/>
                <a:ea typeface="微软雅黑" panose="020B0503020204020204" pitchFamily="34" charset="-122"/>
              </a:rPr>
              <a:t>重传包含最小序号的、未确认的报文段</a:t>
            </a:r>
            <a:endParaRPr lang="en-US" altLang="zh-CN" sz="2000" dirty="0">
              <a:latin typeface="微软雅黑" panose="020B0503020204020204" pitchFamily="34" charset="-122"/>
              <a:ea typeface="微软雅黑" panose="020B0503020204020204" pitchFamily="34" charset="-122"/>
            </a:endParaRPr>
          </a:p>
          <a:p>
            <a:pPr lvl="1">
              <a:lnSpc>
                <a:spcPct val="110000"/>
              </a:lnSpc>
            </a:pPr>
            <a:r>
              <a:rPr lang="zh-CN" altLang="en-US" sz="2000" dirty="0">
                <a:latin typeface="微软雅黑" panose="020B0503020204020204" pitchFamily="34" charset="-122"/>
                <a:ea typeface="微软雅黑" panose="020B0503020204020204" pitchFamily="34" charset="-122"/>
              </a:rPr>
              <a:t>重启定时器</a:t>
            </a:r>
            <a:endParaRPr lang="en-US" altLang="zh-CN" sz="2000" dirty="0">
              <a:latin typeface="微软雅黑" panose="020B0503020204020204" pitchFamily="34" charset="-122"/>
              <a:ea typeface="微软雅黑" panose="020B0503020204020204" pitchFamily="34" charset="-122"/>
            </a:endParaRPr>
          </a:p>
          <a:p>
            <a:pPr>
              <a:lnSpc>
                <a:spcPct val="110000"/>
              </a:lnSpc>
            </a:pPr>
            <a:r>
              <a:rPr lang="zh-CN" altLang="en-US" sz="2400" dirty="0">
                <a:latin typeface="微软雅黑" panose="020B0503020204020204" pitchFamily="34" charset="-122"/>
                <a:ea typeface="微软雅黑" panose="020B0503020204020204" pitchFamily="34" charset="-122"/>
              </a:rPr>
              <a:t>收到</a:t>
            </a:r>
            <a:r>
              <a:rPr lang="en-US" altLang="zh-CN" sz="2400" dirty="0">
                <a:latin typeface="微软雅黑" panose="020B0503020204020204" pitchFamily="34" charset="-122"/>
                <a:ea typeface="微软雅黑" panose="020B0503020204020204" pitchFamily="34" charset="-122"/>
              </a:rPr>
              <a:t>ACK</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vl="1">
              <a:lnSpc>
                <a:spcPct val="110000"/>
              </a:lnSpc>
            </a:pPr>
            <a:r>
              <a:rPr lang="zh-CN" altLang="en-US" sz="2000" dirty="0">
                <a:latin typeface="微软雅黑" panose="020B0503020204020204" pitchFamily="34" charset="-122"/>
                <a:ea typeface="微软雅黑" panose="020B0503020204020204" pitchFamily="34" charset="-122"/>
              </a:rPr>
              <a:t>如果确认序号大于基序号（已发送未确认的最小序号）：</a:t>
            </a:r>
            <a:endParaRPr lang="en-US" altLang="zh-CN" sz="2000" dirty="0">
              <a:latin typeface="微软雅黑" panose="020B0503020204020204" pitchFamily="34" charset="-122"/>
              <a:ea typeface="微软雅黑" panose="020B0503020204020204" pitchFamily="34" charset="-122"/>
            </a:endParaRPr>
          </a:p>
          <a:p>
            <a:pPr lvl="2">
              <a:lnSpc>
                <a:spcPct val="110000"/>
              </a:lnSpc>
            </a:pPr>
            <a:r>
              <a:rPr lang="zh-CN" altLang="en-US" dirty="0">
                <a:latin typeface="微软雅黑" panose="020B0503020204020204" pitchFamily="34" charset="-122"/>
                <a:ea typeface="微软雅黑" panose="020B0503020204020204" pitchFamily="34" charset="-122"/>
              </a:rPr>
              <a:t>推进发送窗口（更新基序号）</a:t>
            </a:r>
            <a:endParaRPr lang="en-US" altLang="zh-CN" dirty="0">
              <a:latin typeface="微软雅黑" panose="020B0503020204020204" pitchFamily="34" charset="-122"/>
              <a:ea typeface="微软雅黑" panose="020B0503020204020204" pitchFamily="34" charset="-122"/>
            </a:endParaRPr>
          </a:p>
          <a:p>
            <a:pPr lvl="2">
              <a:lnSpc>
                <a:spcPct val="110000"/>
              </a:lnSpc>
            </a:pPr>
            <a:r>
              <a:rPr lang="zh-CN" altLang="en-US" dirty="0">
                <a:latin typeface="微软雅黑" panose="020B0503020204020204" pitchFamily="34" charset="-122"/>
                <a:ea typeface="微软雅黑" panose="020B0503020204020204" pitchFamily="34" charset="-122"/>
              </a:rPr>
              <a:t>如果发送窗口中还有未确认的报文段，启动定时器，否则终止定时器</a:t>
            </a:r>
            <a:endParaRPr lang="en-US" altLang="zh-CN" dirty="0">
              <a:latin typeface="微软雅黑" panose="020B0503020204020204" pitchFamily="34" charset="-122"/>
              <a:ea typeface="微软雅黑" panose="020B0503020204020204" pitchFamily="34" charset="-122"/>
            </a:endParaRPr>
          </a:p>
          <a:p>
            <a:pPr lvl="1"/>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68</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6.3.3  </a:t>
            </a:r>
            <a:r>
              <a:rPr kumimoji="1" lang="zh-CN" altLang="en-US" dirty="0"/>
              <a:t>面向连接的传输：可靠传输</a:t>
            </a:r>
          </a:p>
        </p:txBody>
      </p:sp>
    </p:spTree>
    <p:extLst>
      <p:ext uri="{BB962C8B-B14F-4D97-AF65-F5344CB8AC3E}">
        <p14:creationId xmlns:p14="http://schemas.microsoft.com/office/powerpoint/2010/main" val="1096750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Oval 7"/>
          <p:cNvSpPr>
            <a:spLocks noChangeArrowheads="1"/>
          </p:cNvSpPr>
          <p:nvPr/>
        </p:nvSpPr>
        <p:spPr bwMode="auto">
          <a:xfrm>
            <a:off x="4421188" y="2730500"/>
            <a:ext cx="1071562" cy="971550"/>
          </a:xfrm>
          <a:prstGeom prst="ellipse">
            <a:avLst/>
          </a:pr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98309" name="Oval 6"/>
          <p:cNvSpPr>
            <a:spLocks noChangeArrowheads="1"/>
          </p:cNvSpPr>
          <p:nvPr/>
        </p:nvSpPr>
        <p:spPr bwMode="auto">
          <a:xfrm>
            <a:off x="4346576" y="2778125"/>
            <a:ext cx="1071563" cy="971550"/>
          </a:xfrm>
          <a:prstGeom prst="ellipse">
            <a:avLst/>
          </a:prstGeom>
          <a:solidFill>
            <a:schemeClr val="bg1"/>
          </a:soli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98310" name="Rectangle 2"/>
          <p:cNvSpPr>
            <a:spLocks noGrp="1" noChangeArrowheads="1"/>
          </p:cNvSpPr>
          <p:nvPr>
            <p:ph type="title"/>
          </p:nvPr>
        </p:nvSpPr>
        <p:spPr>
          <a:xfrm>
            <a:off x="1309078" y="353893"/>
            <a:ext cx="7734300" cy="898525"/>
          </a:xfrm>
        </p:spPr>
        <p:txBody>
          <a:bodyPr>
            <a:normAutofit/>
          </a:bodyPr>
          <a:lstStyle/>
          <a:p>
            <a:r>
              <a:rPr lang="en-US" altLang="zh-CN" sz="4000" dirty="0">
                <a:latin typeface="微软雅黑" panose="020B0503020204020204" pitchFamily="34" charset="-122"/>
                <a:ea typeface="微软雅黑" panose="020B0503020204020204" pitchFamily="34" charset="-122"/>
              </a:rPr>
              <a:t>TCP</a:t>
            </a:r>
            <a:r>
              <a:rPr lang="zh-CN" altLang="en-US" sz="4000" dirty="0">
                <a:latin typeface="微软雅黑" panose="020B0503020204020204" pitchFamily="34" charset="-122"/>
                <a:ea typeface="微软雅黑" panose="020B0503020204020204" pitchFamily="34" charset="-122"/>
              </a:rPr>
              <a:t>发送端状态机（简化版）</a:t>
            </a:r>
            <a:endParaRPr lang="en-US" altLang="zh-CN" sz="4000" dirty="0">
              <a:latin typeface="微软雅黑" panose="020B0503020204020204" pitchFamily="34" charset="-122"/>
              <a:ea typeface="微软雅黑" panose="020B0503020204020204" pitchFamily="34" charset="-122"/>
            </a:endParaRPr>
          </a:p>
        </p:txBody>
      </p:sp>
      <p:sp>
        <p:nvSpPr>
          <p:cNvPr id="98311" name="Text Box 5"/>
          <p:cNvSpPr txBox="1">
            <a:spLocks noChangeArrowheads="1"/>
          </p:cNvSpPr>
          <p:nvPr/>
        </p:nvSpPr>
        <p:spPr bwMode="auto">
          <a:xfrm>
            <a:off x="4503738" y="2781300"/>
            <a:ext cx="7429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800">
                <a:latin typeface="Arial" panose="020B0604020202020204" pitchFamily="34" charset="0"/>
                <a:ea typeface="宋体" panose="02010600030101010101" pitchFamily="2" charset="-122"/>
              </a:rPr>
              <a:t>wait</a:t>
            </a:r>
          </a:p>
          <a:p>
            <a:pPr algn="ctr">
              <a:spcBef>
                <a:spcPct val="0"/>
              </a:spcBef>
              <a:buClrTx/>
              <a:buSzTx/>
              <a:buFontTx/>
              <a:buNone/>
            </a:pPr>
            <a:r>
              <a:rPr lang="en-US" altLang="zh-CN" sz="1800">
                <a:latin typeface="Arial" panose="020B0604020202020204" pitchFamily="34" charset="0"/>
                <a:ea typeface="宋体" panose="02010600030101010101" pitchFamily="2" charset="-122"/>
              </a:rPr>
              <a:t>for </a:t>
            </a:r>
          </a:p>
          <a:p>
            <a:pPr algn="ctr">
              <a:spcBef>
                <a:spcPct val="0"/>
              </a:spcBef>
              <a:buClrTx/>
              <a:buSzTx/>
              <a:buFontTx/>
              <a:buNone/>
            </a:pPr>
            <a:r>
              <a:rPr lang="en-US" altLang="zh-CN" sz="1800">
                <a:latin typeface="Arial" panose="020B0604020202020204" pitchFamily="34" charset="0"/>
                <a:ea typeface="宋体" panose="02010600030101010101" pitchFamily="2" charset="-122"/>
              </a:rPr>
              <a:t>event</a:t>
            </a:r>
          </a:p>
        </p:txBody>
      </p:sp>
      <p:sp>
        <p:nvSpPr>
          <p:cNvPr id="98312" name="Line 8"/>
          <p:cNvSpPr>
            <a:spLocks noChangeShapeType="1"/>
          </p:cNvSpPr>
          <p:nvPr/>
        </p:nvSpPr>
        <p:spPr bwMode="auto">
          <a:xfrm>
            <a:off x="3379788" y="2247901"/>
            <a:ext cx="1071562" cy="688975"/>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8313" name="Text Box 9"/>
          <p:cNvSpPr txBox="1">
            <a:spLocks noChangeArrowheads="1"/>
          </p:cNvSpPr>
          <p:nvPr/>
        </p:nvSpPr>
        <p:spPr bwMode="auto">
          <a:xfrm>
            <a:off x="1838325" y="2874963"/>
            <a:ext cx="25699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zh-CN" sz="1400">
                <a:latin typeface="Arial" panose="020B0604020202020204" pitchFamily="34" charset="0"/>
                <a:ea typeface="宋体" panose="02010600030101010101" pitchFamily="2" charset="-122"/>
              </a:rPr>
              <a:t>NextSeqNum = InitialSeqNum</a:t>
            </a:r>
          </a:p>
          <a:p>
            <a:pPr>
              <a:spcBef>
                <a:spcPct val="0"/>
              </a:spcBef>
              <a:buClrTx/>
              <a:buSzTx/>
              <a:buFontTx/>
              <a:buNone/>
            </a:pPr>
            <a:r>
              <a:rPr lang="en-US" altLang="zh-CN" sz="1400">
                <a:latin typeface="Arial" panose="020B0604020202020204" pitchFamily="34" charset="0"/>
                <a:ea typeface="宋体" panose="02010600030101010101" pitchFamily="2" charset="-122"/>
              </a:rPr>
              <a:t>SendBase = InitialSeqNum</a:t>
            </a:r>
          </a:p>
        </p:txBody>
      </p:sp>
      <p:sp>
        <p:nvSpPr>
          <p:cNvPr id="98314" name="Line 10"/>
          <p:cNvSpPr>
            <a:spLocks noChangeShapeType="1"/>
          </p:cNvSpPr>
          <p:nvPr/>
        </p:nvSpPr>
        <p:spPr bwMode="auto">
          <a:xfrm>
            <a:off x="1941514" y="2889250"/>
            <a:ext cx="2179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8315" name="Text Box 11"/>
          <p:cNvSpPr txBox="1">
            <a:spLocks noChangeArrowheads="1"/>
          </p:cNvSpPr>
          <p:nvPr/>
        </p:nvSpPr>
        <p:spPr bwMode="auto">
          <a:xfrm>
            <a:off x="2811463" y="2571751"/>
            <a:ext cx="3413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800">
                <a:latin typeface="Symbol" panose="05050102010706020507" pitchFamily="18" charset="2"/>
                <a:ea typeface="宋体" panose="02010600030101010101" pitchFamily="2" charset="-122"/>
              </a:rPr>
              <a:t>L</a:t>
            </a:r>
          </a:p>
        </p:txBody>
      </p:sp>
      <p:grpSp>
        <p:nvGrpSpPr>
          <p:cNvPr id="98316" name="Group 23"/>
          <p:cNvGrpSpPr>
            <a:grpSpLocks/>
          </p:cNvGrpSpPr>
          <p:nvPr/>
        </p:nvGrpSpPr>
        <p:grpSpPr bwMode="auto">
          <a:xfrm>
            <a:off x="6024563" y="1333500"/>
            <a:ext cx="4572000" cy="1938338"/>
            <a:chOff x="2937" y="1263"/>
            <a:chExt cx="2880" cy="1221"/>
          </a:xfrm>
        </p:grpSpPr>
        <p:sp>
          <p:nvSpPr>
            <p:cNvPr id="98328" name="Text Box 12"/>
            <p:cNvSpPr txBox="1">
              <a:spLocks noChangeArrowheads="1"/>
            </p:cNvSpPr>
            <p:nvPr/>
          </p:nvSpPr>
          <p:spPr bwMode="auto">
            <a:xfrm>
              <a:off x="3019" y="1456"/>
              <a:ext cx="2798" cy="1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05000"/>
                </a:lnSpc>
                <a:spcBef>
                  <a:spcPct val="0"/>
                </a:spcBef>
                <a:buClrTx/>
                <a:buSzTx/>
                <a:buFontTx/>
                <a:buNone/>
              </a:pPr>
              <a:r>
                <a:rPr lang="en-US" altLang="zh-CN" sz="1600">
                  <a:ea typeface="宋体" panose="02010600030101010101" pitchFamily="2" charset="-122"/>
                </a:rPr>
                <a:t>create segment, seq. #: NextSeqNum</a:t>
              </a:r>
            </a:p>
            <a:p>
              <a:pPr>
                <a:lnSpc>
                  <a:spcPct val="105000"/>
                </a:lnSpc>
                <a:spcBef>
                  <a:spcPct val="0"/>
                </a:spcBef>
                <a:buClrTx/>
                <a:buSzTx/>
                <a:buFontTx/>
                <a:buNone/>
              </a:pPr>
              <a:r>
                <a:rPr lang="en-US" altLang="zh-CN" sz="1600">
                  <a:ea typeface="宋体" panose="02010600030101010101" pitchFamily="2" charset="-122"/>
                </a:rPr>
                <a:t>pass segment to IP (i.e., </a:t>
              </a:r>
              <a:r>
                <a:rPr lang="ja-JP" altLang="en-US" sz="1600">
                  <a:ea typeface="MS PGothic" panose="020B0600070205080204" pitchFamily="34" charset="-128"/>
                </a:rPr>
                <a:t>“</a:t>
              </a:r>
              <a:r>
                <a:rPr lang="en-US" altLang="ja-JP" sz="1600">
                  <a:ea typeface="MS PGothic" panose="020B0600070205080204" pitchFamily="34" charset="-128"/>
                </a:rPr>
                <a:t>send</a:t>
              </a:r>
              <a:r>
                <a:rPr lang="ja-JP" altLang="en-US" sz="1600">
                  <a:ea typeface="MS PGothic" panose="020B0600070205080204" pitchFamily="34" charset="-128"/>
                </a:rPr>
                <a:t>”</a:t>
              </a:r>
              <a:r>
                <a:rPr lang="en-US" altLang="ja-JP" sz="1600">
                  <a:ea typeface="MS PGothic" panose="020B0600070205080204" pitchFamily="34" charset="-128"/>
                </a:rPr>
                <a:t>)</a:t>
              </a:r>
            </a:p>
            <a:p>
              <a:pPr>
                <a:lnSpc>
                  <a:spcPct val="105000"/>
                </a:lnSpc>
                <a:spcBef>
                  <a:spcPct val="0"/>
                </a:spcBef>
                <a:buClrTx/>
                <a:buSzTx/>
                <a:buFontTx/>
                <a:buNone/>
              </a:pPr>
              <a:r>
                <a:rPr lang="en-US" altLang="zh-CN" sz="1600">
                  <a:ea typeface="宋体" panose="02010600030101010101" pitchFamily="2" charset="-122"/>
                </a:rPr>
                <a:t>NextSeqNum = NextSeqNum + length(data) </a:t>
              </a:r>
            </a:p>
            <a:p>
              <a:pPr>
                <a:lnSpc>
                  <a:spcPct val="105000"/>
                </a:lnSpc>
                <a:spcBef>
                  <a:spcPct val="0"/>
                </a:spcBef>
                <a:buClrTx/>
                <a:buSzTx/>
                <a:buFontTx/>
                <a:buNone/>
              </a:pPr>
              <a:r>
                <a:rPr lang="en-US" altLang="zh-CN" sz="1600">
                  <a:ea typeface="宋体" panose="02010600030101010101" pitchFamily="2" charset="-122"/>
                </a:rPr>
                <a:t>if (timer currently not running)</a:t>
              </a:r>
            </a:p>
            <a:p>
              <a:pPr>
                <a:lnSpc>
                  <a:spcPct val="105000"/>
                </a:lnSpc>
                <a:spcBef>
                  <a:spcPct val="0"/>
                </a:spcBef>
                <a:buClrTx/>
                <a:buSzTx/>
                <a:buFontTx/>
                <a:buNone/>
              </a:pPr>
              <a:r>
                <a:rPr lang="en-US" altLang="zh-CN" sz="1600">
                  <a:ea typeface="宋体" panose="02010600030101010101" pitchFamily="2" charset="-122"/>
                </a:rPr>
                <a:t>    start timer</a:t>
              </a:r>
            </a:p>
            <a:p>
              <a:pPr>
                <a:spcBef>
                  <a:spcPct val="0"/>
                </a:spcBef>
                <a:buClrTx/>
                <a:buSzTx/>
                <a:buFontTx/>
                <a:buNone/>
              </a:pPr>
              <a:r>
                <a:rPr lang="en-US" altLang="zh-CN" sz="1600">
                  <a:ea typeface="宋体" panose="02010600030101010101" pitchFamily="2" charset="-122"/>
                </a:rPr>
                <a:t>                 </a:t>
              </a:r>
            </a:p>
          </p:txBody>
        </p:sp>
        <p:sp>
          <p:nvSpPr>
            <p:cNvPr id="98329" name="Text Box 13"/>
            <p:cNvSpPr txBox="1">
              <a:spLocks noChangeArrowheads="1"/>
            </p:cNvSpPr>
            <p:nvPr/>
          </p:nvSpPr>
          <p:spPr bwMode="auto">
            <a:xfrm>
              <a:off x="2937" y="1263"/>
              <a:ext cx="233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data received from application above</a:t>
              </a:r>
            </a:p>
          </p:txBody>
        </p:sp>
        <p:sp>
          <p:nvSpPr>
            <p:cNvPr id="98330" name="Line 15"/>
            <p:cNvSpPr>
              <a:spLocks noChangeShapeType="1"/>
            </p:cNvSpPr>
            <p:nvPr/>
          </p:nvSpPr>
          <p:spPr bwMode="auto">
            <a:xfrm>
              <a:off x="3081" y="1490"/>
              <a:ext cx="174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8317" name="Group 20"/>
          <p:cNvGrpSpPr>
            <a:grpSpLocks/>
          </p:cNvGrpSpPr>
          <p:nvPr/>
        </p:nvGrpSpPr>
        <p:grpSpPr bwMode="auto">
          <a:xfrm>
            <a:off x="6303964" y="3406776"/>
            <a:ext cx="3324225" cy="1152525"/>
            <a:chOff x="1254" y="3518"/>
            <a:chExt cx="2094" cy="726"/>
          </a:xfrm>
        </p:grpSpPr>
        <p:sp>
          <p:nvSpPr>
            <p:cNvPr id="98325" name="Text Box 16"/>
            <p:cNvSpPr txBox="1">
              <a:spLocks noChangeArrowheads="1"/>
            </p:cNvSpPr>
            <p:nvPr/>
          </p:nvSpPr>
          <p:spPr bwMode="auto">
            <a:xfrm>
              <a:off x="1275" y="3721"/>
              <a:ext cx="2073"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zh-CN" sz="1600">
                  <a:ea typeface="宋体" panose="02010600030101010101" pitchFamily="2" charset="-122"/>
                </a:rPr>
                <a:t>retransmit not-yet-acked segment with smallest seq. #</a:t>
              </a:r>
            </a:p>
            <a:p>
              <a:pPr>
                <a:spcBef>
                  <a:spcPct val="0"/>
                </a:spcBef>
                <a:buClrTx/>
                <a:buSzTx/>
                <a:buFontTx/>
                <a:buNone/>
              </a:pPr>
              <a:r>
                <a:rPr lang="en-US" altLang="zh-CN" sz="1600">
                  <a:ea typeface="宋体" panose="02010600030101010101" pitchFamily="2" charset="-122"/>
                </a:rPr>
                <a:t>start timer</a:t>
              </a:r>
            </a:p>
          </p:txBody>
        </p:sp>
        <p:sp>
          <p:nvSpPr>
            <p:cNvPr id="98326" name="Text Box 17"/>
            <p:cNvSpPr txBox="1">
              <a:spLocks noChangeArrowheads="1"/>
            </p:cNvSpPr>
            <p:nvPr/>
          </p:nvSpPr>
          <p:spPr bwMode="auto">
            <a:xfrm>
              <a:off x="1254" y="3518"/>
              <a:ext cx="5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timeout</a:t>
              </a:r>
            </a:p>
          </p:txBody>
        </p:sp>
        <p:sp>
          <p:nvSpPr>
            <p:cNvPr id="98327" name="Line 18"/>
            <p:cNvSpPr>
              <a:spLocks noChangeShapeType="1"/>
            </p:cNvSpPr>
            <p:nvPr/>
          </p:nvSpPr>
          <p:spPr bwMode="auto">
            <a:xfrm>
              <a:off x="1342" y="3741"/>
              <a:ext cx="188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8318" name="Group 24"/>
          <p:cNvGrpSpPr>
            <a:grpSpLocks/>
          </p:cNvGrpSpPr>
          <p:nvPr/>
        </p:nvGrpSpPr>
        <p:grpSpPr bwMode="auto">
          <a:xfrm>
            <a:off x="2400822" y="4490640"/>
            <a:ext cx="4783138" cy="2181225"/>
            <a:chOff x="628" y="2592"/>
            <a:chExt cx="3013" cy="1374"/>
          </a:xfrm>
        </p:grpSpPr>
        <p:sp>
          <p:nvSpPr>
            <p:cNvPr id="98322" name="Text Box 3"/>
            <p:cNvSpPr txBox="1">
              <a:spLocks noChangeArrowheads="1"/>
            </p:cNvSpPr>
            <p:nvPr/>
          </p:nvSpPr>
          <p:spPr bwMode="auto">
            <a:xfrm>
              <a:off x="678" y="2830"/>
              <a:ext cx="2963" cy="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zh-CN" sz="1600" dirty="0">
                  <a:latin typeface="Arial" panose="020B0604020202020204" pitchFamily="34" charset="0"/>
                  <a:ea typeface="宋体" panose="02010600030101010101" pitchFamily="2" charset="-122"/>
                </a:rPr>
                <a:t>if (y &gt; </a:t>
              </a:r>
              <a:r>
                <a:rPr lang="en-US" altLang="zh-CN" sz="1600" dirty="0" err="1">
                  <a:latin typeface="Arial" panose="020B0604020202020204" pitchFamily="34" charset="0"/>
                  <a:ea typeface="宋体" panose="02010600030101010101" pitchFamily="2" charset="-122"/>
                </a:rPr>
                <a:t>SendBase</a:t>
              </a:r>
              <a:r>
                <a:rPr lang="en-US" altLang="zh-CN" sz="1600" dirty="0">
                  <a:latin typeface="Arial" panose="020B0604020202020204" pitchFamily="34" charset="0"/>
                  <a:ea typeface="宋体" panose="02010600030101010101" pitchFamily="2" charset="-122"/>
                </a:rPr>
                <a:t>) { </a:t>
              </a:r>
            </a:p>
            <a:p>
              <a:pPr>
                <a:spcBef>
                  <a:spcPct val="0"/>
                </a:spcBef>
                <a:buClrTx/>
                <a:buSzTx/>
                <a:buFontTx/>
                <a:buNone/>
              </a:pPr>
              <a:r>
                <a:rPr lang="en-US" altLang="zh-CN" sz="1600" dirty="0">
                  <a:latin typeface="Arial" panose="020B0604020202020204" pitchFamily="34" charset="0"/>
                  <a:ea typeface="宋体" panose="02010600030101010101" pitchFamily="2" charset="-122"/>
                </a:rPr>
                <a:t>    </a:t>
              </a:r>
              <a:r>
                <a:rPr lang="en-US" altLang="zh-CN" sz="1600" dirty="0" err="1">
                  <a:latin typeface="Arial" panose="020B0604020202020204" pitchFamily="34" charset="0"/>
                  <a:ea typeface="宋体" panose="02010600030101010101" pitchFamily="2" charset="-122"/>
                </a:rPr>
                <a:t>SendBase</a:t>
              </a:r>
              <a:r>
                <a:rPr lang="en-US" altLang="zh-CN" sz="1600" dirty="0">
                  <a:latin typeface="Arial" panose="020B0604020202020204" pitchFamily="34" charset="0"/>
                  <a:ea typeface="宋体" panose="02010600030101010101" pitchFamily="2" charset="-122"/>
                </a:rPr>
                <a:t> = y </a:t>
              </a:r>
            </a:p>
            <a:p>
              <a:pPr>
                <a:spcBef>
                  <a:spcPct val="0"/>
                </a:spcBef>
                <a:buClrTx/>
                <a:buSzTx/>
                <a:buFontTx/>
                <a:buNone/>
              </a:pPr>
              <a:r>
                <a:rPr lang="en-US" altLang="zh-CN" sz="1600" dirty="0">
                  <a:latin typeface="Arial" panose="020B0604020202020204" pitchFamily="34" charset="0"/>
                  <a:ea typeface="宋体" panose="02010600030101010101" pitchFamily="2" charset="-122"/>
                </a:rPr>
                <a:t>    /* </a:t>
              </a:r>
              <a:r>
                <a:rPr lang="en-US" altLang="zh-CN" sz="1600" dirty="0" err="1">
                  <a:latin typeface="Arial" panose="020B0604020202020204" pitchFamily="34" charset="0"/>
                  <a:ea typeface="宋体" panose="02010600030101010101" pitchFamily="2" charset="-122"/>
                </a:rPr>
                <a:t>SendBase</a:t>
              </a:r>
              <a:r>
                <a:rPr lang="en-US" altLang="zh-CN" sz="1600" dirty="0">
                  <a:latin typeface="Arial" panose="020B0604020202020204" pitchFamily="34" charset="0"/>
                  <a:ea typeface="宋体" panose="02010600030101010101" pitchFamily="2" charset="-122"/>
                </a:rPr>
                <a:t>–1: last cumulatively </a:t>
              </a:r>
              <a:r>
                <a:rPr lang="en-US" altLang="zh-CN" sz="1600" dirty="0" err="1">
                  <a:latin typeface="Arial" panose="020B0604020202020204" pitchFamily="34" charset="0"/>
                  <a:ea typeface="宋体" panose="02010600030101010101" pitchFamily="2" charset="-122"/>
                </a:rPr>
                <a:t>ACKed</a:t>
              </a:r>
              <a:r>
                <a:rPr lang="en-US" altLang="zh-CN" sz="1600" dirty="0">
                  <a:latin typeface="Arial" panose="020B0604020202020204" pitchFamily="34" charset="0"/>
                  <a:ea typeface="宋体" panose="02010600030101010101" pitchFamily="2" charset="-122"/>
                </a:rPr>
                <a:t> byte */</a:t>
              </a:r>
            </a:p>
            <a:p>
              <a:pPr>
                <a:spcBef>
                  <a:spcPct val="0"/>
                </a:spcBef>
                <a:buClrTx/>
                <a:buSzTx/>
                <a:buFontTx/>
                <a:buNone/>
              </a:pPr>
              <a:r>
                <a:rPr lang="en-US" altLang="zh-CN" sz="1600" dirty="0">
                  <a:latin typeface="Arial" panose="020B0604020202020204" pitchFamily="34" charset="0"/>
                  <a:ea typeface="宋体" panose="02010600030101010101" pitchFamily="2" charset="-122"/>
                </a:rPr>
                <a:t>    if (there are currently not-yet-</a:t>
              </a:r>
              <a:r>
                <a:rPr lang="en-US" altLang="zh-CN" sz="1600" dirty="0" err="1">
                  <a:latin typeface="Arial" panose="020B0604020202020204" pitchFamily="34" charset="0"/>
                  <a:ea typeface="宋体" panose="02010600030101010101" pitchFamily="2" charset="-122"/>
                </a:rPr>
                <a:t>acked</a:t>
              </a:r>
              <a:r>
                <a:rPr lang="en-US" altLang="zh-CN" sz="1600" dirty="0">
                  <a:latin typeface="Arial" panose="020B0604020202020204" pitchFamily="34" charset="0"/>
                  <a:ea typeface="宋体" panose="02010600030101010101" pitchFamily="2" charset="-122"/>
                </a:rPr>
                <a:t> segments)</a:t>
              </a:r>
            </a:p>
            <a:p>
              <a:pPr>
                <a:spcBef>
                  <a:spcPct val="0"/>
                </a:spcBef>
                <a:buClrTx/>
                <a:buSzTx/>
                <a:buFontTx/>
                <a:buNone/>
              </a:pPr>
              <a:r>
                <a:rPr lang="en-US" altLang="zh-CN" sz="1600" dirty="0">
                  <a:latin typeface="Arial" panose="020B0604020202020204" pitchFamily="34" charset="0"/>
                  <a:ea typeface="宋体" panose="02010600030101010101" pitchFamily="2" charset="-122"/>
                </a:rPr>
                <a:t>         start timer</a:t>
              </a:r>
            </a:p>
            <a:p>
              <a:pPr>
                <a:spcBef>
                  <a:spcPct val="0"/>
                </a:spcBef>
                <a:buClrTx/>
                <a:buSzTx/>
                <a:buFontTx/>
                <a:buNone/>
              </a:pPr>
              <a:r>
                <a:rPr lang="en-US" altLang="zh-CN" sz="1600" dirty="0">
                  <a:latin typeface="Arial" panose="020B0604020202020204" pitchFamily="34" charset="0"/>
                  <a:ea typeface="宋体" panose="02010600030101010101" pitchFamily="2" charset="-122"/>
                </a:rPr>
                <a:t>       else stop timer } </a:t>
              </a:r>
            </a:p>
            <a:p>
              <a:pPr>
                <a:spcBef>
                  <a:spcPct val="0"/>
                </a:spcBef>
                <a:buClrTx/>
                <a:buSzTx/>
                <a:buFontTx/>
                <a:buNone/>
              </a:pPr>
              <a:r>
                <a:rPr lang="en-US" altLang="zh-CN" sz="1600" dirty="0">
                  <a:latin typeface="Arial" panose="020B0604020202020204" pitchFamily="34" charset="0"/>
                  <a:ea typeface="宋体" panose="02010600030101010101" pitchFamily="2" charset="-122"/>
                </a:rPr>
                <a:t>      </a:t>
              </a:r>
            </a:p>
          </p:txBody>
        </p:sp>
        <p:sp>
          <p:nvSpPr>
            <p:cNvPr id="98323" name="Text Box 21"/>
            <p:cNvSpPr txBox="1">
              <a:spLocks noChangeArrowheads="1"/>
            </p:cNvSpPr>
            <p:nvPr/>
          </p:nvSpPr>
          <p:spPr bwMode="auto">
            <a:xfrm>
              <a:off x="628" y="2592"/>
              <a:ext cx="235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ACK received, with ACK field value y </a:t>
              </a:r>
            </a:p>
          </p:txBody>
        </p:sp>
        <p:sp>
          <p:nvSpPr>
            <p:cNvPr id="98324" name="Line 22"/>
            <p:cNvSpPr>
              <a:spLocks noChangeShapeType="1"/>
            </p:cNvSpPr>
            <p:nvPr/>
          </p:nvSpPr>
          <p:spPr bwMode="auto">
            <a:xfrm>
              <a:off x="748" y="2815"/>
              <a:ext cx="20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98319" name="Freeform 26"/>
          <p:cNvSpPr>
            <a:spLocks/>
          </p:cNvSpPr>
          <p:nvPr/>
        </p:nvSpPr>
        <p:spPr bwMode="auto">
          <a:xfrm>
            <a:off x="5173664" y="1644650"/>
            <a:ext cx="1254125" cy="1258888"/>
          </a:xfrm>
          <a:custGeom>
            <a:avLst/>
            <a:gdLst>
              <a:gd name="T0" fmla="*/ 2147483646 w 1052"/>
              <a:gd name="T1" fmla="*/ 2147483646 h 990"/>
              <a:gd name="T2" fmla="*/ 2147483646 w 1052"/>
              <a:gd name="T3" fmla="*/ 2147483646 h 990"/>
              <a:gd name="T4" fmla="*/ 2147483646 w 1052"/>
              <a:gd name="T5" fmla="*/ 2147483646 h 990"/>
              <a:gd name="T6" fmla="*/ 0 60000 65536"/>
              <a:gd name="T7" fmla="*/ 0 60000 65536"/>
              <a:gd name="T8" fmla="*/ 0 60000 65536"/>
              <a:gd name="T9" fmla="*/ 0 w 1052"/>
              <a:gd name="T10" fmla="*/ 0 h 990"/>
              <a:gd name="T11" fmla="*/ 1052 w 1052"/>
              <a:gd name="T12" fmla="*/ 990 h 990"/>
            </a:gdLst>
            <a:ahLst/>
            <a:cxnLst>
              <a:cxn ang="T6">
                <a:pos x="T0" y="T1"/>
              </a:cxn>
              <a:cxn ang="T7">
                <a:pos x="T2" y="T3"/>
              </a:cxn>
              <a:cxn ang="T8">
                <a:pos x="T4" y="T5"/>
              </a:cxn>
            </a:cxnLst>
            <a:rect l="T9" t="T10" r="T11" b="T12"/>
            <a:pathLst>
              <a:path w="1052" h="990">
                <a:moveTo>
                  <a:pt x="26" y="825"/>
                </a:moveTo>
                <a:cubicBezTo>
                  <a:pt x="0" y="569"/>
                  <a:pt x="98" y="0"/>
                  <a:pt x="575" y="386"/>
                </a:cubicBezTo>
                <a:cubicBezTo>
                  <a:pt x="1052" y="772"/>
                  <a:pt x="404" y="968"/>
                  <a:pt x="208" y="99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8320" name="Freeform 27"/>
          <p:cNvSpPr>
            <a:spLocks/>
          </p:cNvSpPr>
          <p:nvPr/>
        </p:nvSpPr>
        <p:spPr bwMode="auto">
          <a:xfrm rot="4468137">
            <a:off x="5496720" y="3117058"/>
            <a:ext cx="1254125" cy="1258887"/>
          </a:xfrm>
          <a:custGeom>
            <a:avLst/>
            <a:gdLst>
              <a:gd name="T0" fmla="*/ 2147483646 w 1052"/>
              <a:gd name="T1" fmla="*/ 2147483646 h 990"/>
              <a:gd name="T2" fmla="*/ 2147483646 w 1052"/>
              <a:gd name="T3" fmla="*/ 2147483646 h 990"/>
              <a:gd name="T4" fmla="*/ 2147483646 w 1052"/>
              <a:gd name="T5" fmla="*/ 2147483646 h 990"/>
              <a:gd name="T6" fmla="*/ 0 60000 65536"/>
              <a:gd name="T7" fmla="*/ 0 60000 65536"/>
              <a:gd name="T8" fmla="*/ 0 60000 65536"/>
              <a:gd name="T9" fmla="*/ 0 w 1052"/>
              <a:gd name="T10" fmla="*/ 0 h 990"/>
              <a:gd name="T11" fmla="*/ 1052 w 1052"/>
              <a:gd name="T12" fmla="*/ 990 h 990"/>
            </a:gdLst>
            <a:ahLst/>
            <a:cxnLst>
              <a:cxn ang="T6">
                <a:pos x="T0" y="T1"/>
              </a:cxn>
              <a:cxn ang="T7">
                <a:pos x="T2" y="T3"/>
              </a:cxn>
              <a:cxn ang="T8">
                <a:pos x="T4" y="T5"/>
              </a:cxn>
            </a:cxnLst>
            <a:rect l="T9" t="T10" r="T11" b="T12"/>
            <a:pathLst>
              <a:path w="1052" h="990">
                <a:moveTo>
                  <a:pt x="26" y="825"/>
                </a:moveTo>
                <a:cubicBezTo>
                  <a:pt x="0" y="569"/>
                  <a:pt x="98" y="0"/>
                  <a:pt x="575" y="386"/>
                </a:cubicBezTo>
                <a:cubicBezTo>
                  <a:pt x="1052" y="772"/>
                  <a:pt x="404" y="968"/>
                  <a:pt x="208" y="99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8321" name="Freeform 28"/>
          <p:cNvSpPr>
            <a:spLocks/>
          </p:cNvSpPr>
          <p:nvPr/>
        </p:nvSpPr>
        <p:spPr bwMode="auto">
          <a:xfrm rot="10674503">
            <a:off x="3438526" y="3616325"/>
            <a:ext cx="1254125" cy="1258888"/>
          </a:xfrm>
          <a:custGeom>
            <a:avLst/>
            <a:gdLst>
              <a:gd name="T0" fmla="*/ 2147483646 w 1052"/>
              <a:gd name="T1" fmla="*/ 2147483646 h 990"/>
              <a:gd name="T2" fmla="*/ 2147483646 w 1052"/>
              <a:gd name="T3" fmla="*/ 2147483646 h 990"/>
              <a:gd name="T4" fmla="*/ 2147483646 w 1052"/>
              <a:gd name="T5" fmla="*/ 2147483646 h 990"/>
              <a:gd name="T6" fmla="*/ 0 60000 65536"/>
              <a:gd name="T7" fmla="*/ 0 60000 65536"/>
              <a:gd name="T8" fmla="*/ 0 60000 65536"/>
              <a:gd name="T9" fmla="*/ 0 w 1052"/>
              <a:gd name="T10" fmla="*/ 0 h 990"/>
              <a:gd name="T11" fmla="*/ 1052 w 1052"/>
              <a:gd name="T12" fmla="*/ 990 h 990"/>
            </a:gdLst>
            <a:ahLst/>
            <a:cxnLst>
              <a:cxn ang="T6">
                <a:pos x="T0" y="T1"/>
              </a:cxn>
              <a:cxn ang="T7">
                <a:pos x="T2" y="T3"/>
              </a:cxn>
              <a:cxn ang="T8">
                <a:pos x="T4" y="T5"/>
              </a:cxn>
            </a:cxnLst>
            <a:rect l="T9" t="T10" r="T11" b="T12"/>
            <a:pathLst>
              <a:path w="1052" h="990">
                <a:moveTo>
                  <a:pt x="26" y="825"/>
                </a:moveTo>
                <a:cubicBezTo>
                  <a:pt x="0" y="569"/>
                  <a:pt x="98" y="0"/>
                  <a:pt x="575" y="386"/>
                </a:cubicBezTo>
                <a:cubicBezTo>
                  <a:pt x="1052" y="772"/>
                  <a:pt x="404" y="968"/>
                  <a:pt x="208" y="990"/>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7"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6.3.3  </a:t>
            </a:r>
            <a:r>
              <a:rPr kumimoji="1" lang="zh-CN" altLang="en-US" dirty="0"/>
              <a:t>面向连接的传输：可靠传输</a:t>
            </a:r>
          </a:p>
        </p:txBody>
      </p:sp>
      <p:sp>
        <p:nvSpPr>
          <p:cNvPr id="29" name="灯片编号占位符 3">
            <a:extLst>
              <a:ext uri="{FF2B5EF4-FFF2-40B4-BE49-F238E27FC236}">
                <a16:creationId xmlns:a16="http://schemas.microsoft.com/office/drawing/2014/main" id="{127F6DD9-B697-E94B-B905-F0A5F1265C39}"/>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69</a:t>
            </a:fld>
            <a:endParaRPr kumimoji="1" lang="zh-CN" altLang="en-US" dirty="0"/>
          </a:p>
        </p:txBody>
      </p:sp>
    </p:spTree>
    <p:extLst>
      <p:ext uri="{BB962C8B-B14F-4D97-AF65-F5344CB8AC3E}">
        <p14:creationId xmlns:p14="http://schemas.microsoft.com/office/powerpoint/2010/main" val="3142512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547650" y="1510758"/>
            <a:ext cx="5501457" cy="4845592"/>
          </a:xfrm>
        </p:spPr>
        <p:txBody>
          <a:bodyPr>
            <a:normAutofit fontScale="92500" lnSpcReduction="20000"/>
          </a:bodyPr>
          <a:lstStyle/>
          <a:p>
            <a:pPr marL="0" indent="0">
              <a:lnSpc>
                <a:spcPct val="130000"/>
              </a:lnSpc>
              <a:buNone/>
            </a:pPr>
            <a:r>
              <a:rPr kumimoji="1" lang="en-US" altLang="zh-CN" dirty="0">
                <a:solidFill>
                  <a:srgbClr val="C00000"/>
                </a:solidFill>
              </a:rPr>
              <a:t>6.1 </a:t>
            </a:r>
            <a:r>
              <a:rPr kumimoji="1" lang="zh-CN" altLang="en-US" dirty="0">
                <a:solidFill>
                  <a:srgbClr val="C00000"/>
                </a:solidFill>
              </a:rPr>
              <a:t>概述和传输层服务</a:t>
            </a:r>
            <a:endParaRPr kumimoji="1" lang="en-US" altLang="zh-CN" dirty="0">
              <a:solidFill>
                <a:srgbClr val="C00000"/>
              </a:solidFill>
            </a:endParaRPr>
          </a:p>
          <a:p>
            <a:pPr marL="0" indent="0">
              <a:lnSpc>
                <a:spcPct val="130000"/>
              </a:lnSpc>
              <a:buNone/>
            </a:pPr>
            <a:r>
              <a:rPr kumimoji="1" lang="en-US" altLang="zh-CN" dirty="0"/>
              <a:t>6.2 </a:t>
            </a:r>
            <a:r>
              <a:rPr kumimoji="1" lang="zh-CN" altLang="en-US" dirty="0"/>
              <a:t>套接字编程</a:t>
            </a:r>
            <a:endParaRPr kumimoji="1" lang="en-US" altLang="zh-CN" dirty="0"/>
          </a:p>
          <a:p>
            <a:pPr marL="0" indent="0">
              <a:lnSpc>
                <a:spcPct val="130000"/>
              </a:lnSpc>
              <a:buNone/>
            </a:pPr>
            <a:r>
              <a:rPr kumimoji="1" lang="en-US" altLang="zh-CN" dirty="0"/>
              <a:t>6.3 </a:t>
            </a:r>
            <a:r>
              <a:rPr kumimoji="1" lang="zh-CN" altLang="en-US" dirty="0"/>
              <a:t>传输层复用和分用</a:t>
            </a:r>
            <a:endParaRPr kumimoji="1" lang="en-US" altLang="zh-CN" dirty="0"/>
          </a:p>
          <a:p>
            <a:pPr marL="0" indent="0">
              <a:lnSpc>
                <a:spcPct val="130000"/>
              </a:lnSpc>
              <a:buNone/>
            </a:pPr>
            <a:r>
              <a:rPr kumimoji="1" lang="en-US" altLang="zh-CN" dirty="0"/>
              <a:t>6.4 </a:t>
            </a:r>
            <a:r>
              <a:rPr kumimoji="1" lang="zh-CN" altLang="en-US" dirty="0"/>
              <a:t>无连接传输：</a:t>
            </a:r>
            <a:r>
              <a:rPr kumimoji="1" lang="en-US" altLang="zh-CN" dirty="0"/>
              <a:t>UDP</a:t>
            </a:r>
          </a:p>
          <a:p>
            <a:pPr marL="0" indent="0">
              <a:lnSpc>
                <a:spcPct val="130000"/>
              </a:lnSpc>
              <a:buNone/>
            </a:pPr>
            <a:r>
              <a:rPr kumimoji="1" lang="en-US" altLang="zh-CN" dirty="0"/>
              <a:t>6.5 </a:t>
            </a:r>
            <a:r>
              <a:rPr kumimoji="1" lang="zh-CN" altLang="en-US" dirty="0"/>
              <a:t>面向连接的传输：</a:t>
            </a:r>
            <a:r>
              <a:rPr kumimoji="1" lang="en-US" altLang="zh-CN" dirty="0"/>
              <a:t>TCP</a:t>
            </a:r>
          </a:p>
          <a:p>
            <a:pPr marL="0" indent="0">
              <a:lnSpc>
                <a:spcPct val="130000"/>
              </a:lnSpc>
              <a:buNone/>
            </a:pPr>
            <a:r>
              <a:rPr kumimoji="1" lang="en-US" altLang="zh-CN" dirty="0"/>
              <a:t>6.6 </a:t>
            </a:r>
            <a:r>
              <a:rPr kumimoji="1" lang="zh-CN" altLang="en-US" dirty="0"/>
              <a:t>理解网络拥塞</a:t>
            </a:r>
            <a:endParaRPr kumimoji="1" lang="en-US" altLang="zh-CN" dirty="0"/>
          </a:p>
          <a:p>
            <a:pPr marL="0" indent="0">
              <a:lnSpc>
                <a:spcPct val="130000"/>
              </a:lnSpc>
              <a:buNone/>
            </a:pPr>
            <a:r>
              <a:rPr kumimoji="1" lang="en-US" altLang="zh-CN" dirty="0"/>
              <a:t>6.7 TCP拥塞控制</a:t>
            </a:r>
          </a:p>
          <a:p>
            <a:pPr marL="0" indent="0">
              <a:lnSpc>
                <a:spcPct val="130000"/>
              </a:lnSpc>
              <a:buNone/>
            </a:pPr>
            <a:r>
              <a:rPr kumimoji="1" lang="en-US" altLang="zh-CN" dirty="0"/>
              <a:t>6.8 </a:t>
            </a:r>
            <a:r>
              <a:rPr kumimoji="1" lang="zh-CN" altLang="en-US" dirty="0"/>
              <a:t>拥塞控制的发展</a:t>
            </a:r>
            <a:endParaRPr kumimoji="1" lang="en-US" altLang="zh-CN" dirty="0"/>
          </a:p>
          <a:p>
            <a:pPr marL="0" indent="0">
              <a:lnSpc>
                <a:spcPct val="130000"/>
              </a:lnSpc>
              <a:buNone/>
            </a:pPr>
            <a:r>
              <a:rPr kumimoji="1" lang="en-US" altLang="zh-CN" dirty="0"/>
              <a:t>6.9 传输层协议的发展</a:t>
            </a:r>
          </a:p>
          <a:p>
            <a:pPr marL="0" indent="0">
              <a:lnSpc>
                <a:spcPct val="130000"/>
              </a:lnSpc>
              <a:buNone/>
            </a:pPr>
            <a:endParaRPr kumimoji="1" lang="zh-CN" altLang="en-US" dirty="0"/>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7</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  </a:t>
            </a:r>
            <a:r>
              <a:rPr kumimoji="1" lang="zh-CN" altLang="en-US" dirty="0"/>
              <a:t>传输层</a:t>
            </a:r>
            <a:r>
              <a:rPr kumimoji="1" lang="en-US" altLang="zh-CN" dirty="0"/>
              <a:t> </a:t>
            </a:r>
            <a:endParaRPr kumimoji="1" lang="zh-CN" altLang="en-US" dirty="0"/>
          </a:p>
        </p:txBody>
      </p:sp>
    </p:spTree>
    <p:extLst>
      <p:ext uri="{BB962C8B-B14F-4D97-AF65-F5344CB8AC3E}">
        <p14:creationId xmlns:p14="http://schemas.microsoft.com/office/powerpoint/2010/main" val="16859347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TCP可能的</a:t>
            </a:r>
            <a:r>
              <a:rPr lang="zh-CN" altLang="en-US" sz="4000" dirty="0"/>
              <a:t>重传场景</a:t>
            </a:r>
          </a:p>
        </p:txBody>
      </p:sp>
      <p:sp>
        <p:nvSpPr>
          <p:cNvPr id="5" name="灯片编号占位符 4"/>
          <p:cNvSpPr>
            <a:spLocks noGrp="1"/>
          </p:cNvSpPr>
          <p:nvPr>
            <p:ph type="sldNum" sz="quarter" idx="12"/>
          </p:nvPr>
        </p:nvSpPr>
        <p:spPr/>
        <p:txBody>
          <a:bodyPr/>
          <a:lstStyle/>
          <a:p>
            <a:fld id="{8D4D1E41-7A09-AB4A-A4E1-09765ADA2698}" type="slidenum">
              <a:rPr kumimoji="1" lang="zh-CN" altLang="en-US" smtClean="0"/>
              <a:t>70</a:t>
            </a:fld>
            <a:endParaRPr kumimoji="1" lang="zh-CN" altLang="en-US"/>
          </a:p>
        </p:txBody>
      </p:sp>
      <p:grpSp>
        <p:nvGrpSpPr>
          <p:cNvPr id="8" name="组合 7"/>
          <p:cNvGrpSpPr/>
          <p:nvPr/>
        </p:nvGrpSpPr>
        <p:grpSpPr>
          <a:xfrm>
            <a:off x="380022" y="1513990"/>
            <a:ext cx="3292805" cy="4451351"/>
            <a:chOff x="2034845" y="1082675"/>
            <a:chExt cx="3292805" cy="4451351"/>
          </a:xfrm>
        </p:grpSpPr>
        <p:sp>
          <p:nvSpPr>
            <p:cNvPr id="9" name="Line 99"/>
            <p:cNvSpPr>
              <a:spLocks noChangeShapeType="1"/>
            </p:cNvSpPr>
            <p:nvPr/>
          </p:nvSpPr>
          <p:spPr bwMode="auto">
            <a:xfrm>
              <a:off x="2457450" y="4010026"/>
              <a:ext cx="2351088" cy="506413"/>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00"/>
            <p:cNvSpPr>
              <a:spLocks noChangeShapeType="1"/>
            </p:cNvSpPr>
            <p:nvPr/>
          </p:nvSpPr>
          <p:spPr bwMode="auto">
            <a:xfrm>
              <a:off x="2470151" y="2241550"/>
              <a:ext cx="2346325" cy="5715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04"/>
            <p:cNvSpPr>
              <a:spLocks noChangeShapeType="1"/>
            </p:cNvSpPr>
            <p:nvPr/>
          </p:nvSpPr>
          <p:spPr bwMode="auto">
            <a:xfrm flipH="1">
              <a:off x="3506789" y="2903539"/>
              <a:ext cx="1273175" cy="427037"/>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Text Box 107"/>
            <p:cNvSpPr txBox="1">
              <a:spLocks noChangeArrowheads="1"/>
            </p:cNvSpPr>
            <p:nvPr/>
          </p:nvSpPr>
          <p:spPr bwMode="auto">
            <a:xfrm>
              <a:off x="4377301" y="1082675"/>
              <a:ext cx="8354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Host B</a:t>
              </a:r>
            </a:p>
          </p:txBody>
        </p:sp>
        <p:sp>
          <p:nvSpPr>
            <p:cNvPr id="13" name="Text Box 111"/>
            <p:cNvSpPr txBox="1">
              <a:spLocks noChangeArrowheads="1"/>
            </p:cNvSpPr>
            <p:nvPr/>
          </p:nvSpPr>
          <p:spPr bwMode="auto">
            <a:xfrm>
              <a:off x="2034845" y="1100138"/>
              <a:ext cx="856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Host A</a:t>
              </a:r>
            </a:p>
          </p:txBody>
        </p:sp>
        <p:sp>
          <p:nvSpPr>
            <p:cNvPr id="14" name="Rectangle 112"/>
            <p:cNvSpPr>
              <a:spLocks noChangeArrowheads="1"/>
            </p:cNvSpPr>
            <p:nvPr/>
          </p:nvSpPr>
          <p:spPr bwMode="auto">
            <a:xfrm>
              <a:off x="3173413" y="2322514"/>
              <a:ext cx="869950" cy="40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5" name="Text Box 113"/>
            <p:cNvSpPr txBox="1">
              <a:spLocks noChangeArrowheads="1"/>
            </p:cNvSpPr>
            <p:nvPr/>
          </p:nvSpPr>
          <p:spPr bwMode="auto">
            <a:xfrm>
              <a:off x="2552972" y="2374901"/>
              <a:ext cx="22092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ea typeface="宋体" panose="02010600030101010101" pitchFamily="2" charset="-122"/>
                </a:rPr>
                <a:t>Seq=92, 8 bytes of data</a:t>
              </a:r>
            </a:p>
          </p:txBody>
        </p:sp>
        <p:sp>
          <p:nvSpPr>
            <p:cNvPr id="16" name="Rectangle 114"/>
            <p:cNvSpPr>
              <a:spLocks noChangeArrowheads="1"/>
            </p:cNvSpPr>
            <p:nvPr/>
          </p:nvSpPr>
          <p:spPr bwMode="auto">
            <a:xfrm>
              <a:off x="3741738" y="2989263"/>
              <a:ext cx="747712" cy="2460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7" name="Text Box 115"/>
            <p:cNvSpPr txBox="1">
              <a:spLocks noChangeArrowheads="1"/>
            </p:cNvSpPr>
            <p:nvPr/>
          </p:nvSpPr>
          <p:spPr bwMode="auto">
            <a:xfrm>
              <a:off x="3662364" y="2944813"/>
              <a:ext cx="949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latin typeface="Arial" panose="020B0604020202020204" pitchFamily="34" charset="0"/>
                  <a:ea typeface="宋体" panose="02010600030101010101" pitchFamily="2" charset="-122"/>
                </a:rPr>
                <a:t>ACK=100</a:t>
              </a:r>
              <a:endParaRPr lang="en-US" altLang="zh-CN" sz="1000">
                <a:latin typeface="Times New Roman" panose="02020603050405020304" pitchFamily="18" charset="0"/>
                <a:ea typeface="宋体" panose="02010600030101010101" pitchFamily="2" charset="-122"/>
              </a:endParaRPr>
            </a:p>
          </p:txBody>
        </p:sp>
        <p:sp>
          <p:nvSpPr>
            <p:cNvPr id="18" name="Line 118"/>
            <p:cNvSpPr>
              <a:spLocks noChangeShapeType="1"/>
            </p:cNvSpPr>
            <p:nvPr/>
          </p:nvSpPr>
          <p:spPr bwMode="auto">
            <a:xfrm>
              <a:off x="2449513" y="2000250"/>
              <a:ext cx="0" cy="352583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 name="Line 119"/>
            <p:cNvSpPr>
              <a:spLocks noChangeShapeType="1"/>
            </p:cNvSpPr>
            <p:nvPr/>
          </p:nvSpPr>
          <p:spPr bwMode="auto">
            <a:xfrm>
              <a:off x="4876800" y="1995489"/>
              <a:ext cx="0" cy="35385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 name="Rectangle 122"/>
            <p:cNvSpPr>
              <a:spLocks noChangeArrowheads="1"/>
            </p:cNvSpPr>
            <p:nvPr/>
          </p:nvSpPr>
          <p:spPr bwMode="auto">
            <a:xfrm>
              <a:off x="3067051" y="4003676"/>
              <a:ext cx="989013" cy="430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1" name="Text Box 123"/>
            <p:cNvSpPr txBox="1">
              <a:spLocks noChangeArrowheads="1"/>
            </p:cNvSpPr>
            <p:nvPr/>
          </p:nvSpPr>
          <p:spPr bwMode="auto">
            <a:xfrm>
              <a:off x="2541859" y="4084639"/>
              <a:ext cx="22092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dirty="0" err="1">
                  <a:ea typeface="宋体" panose="02010600030101010101" pitchFamily="2" charset="-122"/>
                </a:rPr>
                <a:t>Seq</a:t>
              </a:r>
              <a:r>
                <a:rPr lang="en-US" altLang="zh-CN" sz="1400" dirty="0">
                  <a:ea typeface="宋体" panose="02010600030101010101" pitchFamily="2" charset="-122"/>
                </a:rPr>
                <a:t>=92, 8 bytes of data</a:t>
              </a:r>
            </a:p>
          </p:txBody>
        </p:sp>
        <p:sp>
          <p:nvSpPr>
            <p:cNvPr id="22" name="Text Box 124"/>
            <p:cNvSpPr txBox="1">
              <a:spLocks noChangeArrowheads="1"/>
            </p:cNvSpPr>
            <p:nvPr/>
          </p:nvSpPr>
          <p:spPr bwMode="auto">
            <a:xfrm>
              <a:off x="3289731" y="3135313"/>
              <a:ext cx="3706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2000" b="1">
                  <a:solidFill>
                    <a:srgbClr val="FF0000"/>
                  </a:solidFill>
                  <a:ea typeface="宋体" panose="02010600030101010101" pitchFamily="2" charset="-122"/>
                </a:rPr>
                <a:t>X</a:t>
              </a:r>
            </a:p>
          </p:txBody>
        </p:sp>
        <p:sp>
          <p:nvSpPr>
            <p:cNvPr id="23" name="Text Box 126"/>
            <p:cNvSpPr txBox="1">
              <a:spLocks noChangeArrowheads="1"/>
            </p:cNvSpPr>
            <p:nvPr/>
          </p:nvSpPr>
          <p:spPr bwMode="auto">
            <a:xfrm rot="10800000">
              <a:off x="2074833" y="2765356"/>
              <a:ext cx="400110" cy="736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ea typeface="宋体" panose="02010600030101010101" pitchFamily="2" charset="-122"/>
                </a:rPr>
                <a:t>timeout</a:t>
              </a:r>
            </a:p>
          </p:txBody>
        </p:sp>
        <p:sp>
          <p:nvSpPr>
            <p:cNvPr id="24" name="Line 127"/>
            <p:cNvSpPr>
              <a:spLocks noChangeShapeType="1"/>
            </p:cNvSpPr>
            <p:nvPr/>
          </p:nvSpPr>
          <p:spPr bwMode="auto">
            <a:xfrm flipH="1">
              <a:off x="2446339" y="4602164"/>
              <a:ext cx="2338387" cy="782637"/>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Rectangle 128"/>
            <p:cNvSpPr>
              <a:spLocks noChangeArrowheads="1"/>
            </p:cNvSpPr>
            <p:nvPr/>
          </p:nvSpPr>
          <p:spPr bwMode="auto">
            <a:xfrm>
              <a:off x="3279776" y="4859338"/>
              <a:ext cx="747713" cy="2460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6" name="Text Box 129"/>
            <p:cNvSpPr txBox="1">
              <a:spLocks noChangeArrowheads="1"/>
            </p:cNvSpPr>
            <p:nvPr/>
          </p:nvSpPr>
          <p:spPr bwMode="auto">
            <a:xfrm>
              <a:off x="3200401" y="4814888"/>
              <a:ext cx="949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latin typeface="Arial" panose="020B0604020202020204" pitchFamily="34" charset="0"/>
                  <a:ea typeface="宋体" panose="02010600030101010101" pitchFamily="2" charset="-122"/>
                </a:rPr>
                <a:t>ACK=100</a:t>
              </a:r>
              <a:endParaRPr lang="en-US" altLang="zh-CN" sz="1000">
                <a:latin typeface="Times New Roman" panose="02020603050405020304" pitchFamily="18" charset="0"/>
                <a:ea typeface="宋体" panose="02010600030101010101" pitchFamily="2" charset="-122"/>
              </a:endParaRPr>
            </a:p>
          </p:txBody>
        </p:sp>
        <p:grpSp>
          <p:nvGrpSpPr>
            <p:cNvPr id="27" name="Group 134"/>
            <p:cNvGrpSpPr>
              <a:grpSpLocks/>
            </p:cNvGrpSpPr>
            <p:nvPr/>
          </p:nvGrpSpPr>
          <p:grpSpPr bwMode="auto">
            <a:xfrm>
              <a:off x="2217739" y="2246313"/>
              <a:ext cx="104775" cy="508000"/>
              <a:chOff x="3099" y="1749"/>
              <a:chExt cx="66" cy="320"/>
            </a:xfrm>
          </p:grpSpPr>
          <p:sp>
            <p:nvSpPr>
              <p:cNvPr id="37" name="Line 132"/>
              <p:cNvSpPr>
                <a:spLocks noChangeShapeType="1"/>
              </p:cNvSpPr>
              <p:nvPr/>
            </p:nvSpPr>
            <p:spPr bwMode="auto">
              <a:xfrm flipV="1">
                <a:off x="3129" y="1749"/>
                <a:ext cx="0" cy="3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8" name="Line 133"/>
              <p:cNvSpPr>
                <a:spLocks noChangeShapeType="1"/>
              </p:cNvSpPr>
              <p:nvPr/>
            </p:nvSpPr>
            <p:spPr bwMode="auto">
              <a:xfrm>
                <a:off x="3099" y="1752"/>
                <a:ext cx="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8" name="Group 135"/>
            <p:cNvGrpSpPr>
              <a:grpSpLocks/>
            </p:cNvGrpSpPr>
            <p:nvPr/>
          </p:nvGrpSpPr>
          <p:grpSpPr bwMode="auto">
            <a:xfrm rot="10800000">
              <a:off x="2212976" y="3489325"/>
              <a:ext cx="104775" cy="508000"/>
              <a:chOff x="3099" y="1749"/>
              <a:chExt cx="66" cy="320"/>
            </a:xfrm>
          </p:grpSpPr>
          <p:sp>
            <p:nvSpPr>
              <p:cNvPr id="35" name="Line 136"/>
              <p:cNvSpPr>
                <a:spLocks noChangeShapeType="1"/>
              </p:cNvSpPr>
              <p:nvPr/>
            </p:nvSpPr>
            <p:spPr bwMode="auto">
              <a:xfrm flipV="1">
                <a:off x="3130" y="1750"/>
                <a:ext cx="0" cy="3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6" name="Line 137"/>
              <p:cNvSpPr>
                <a:spLocks noChangeShapeType="1"/>
              </p:cNvSpPr>
              <p:nvPr/>
            </p:nvSpPr>
            <p:spPr bwMode="auto">
              <a:xfrm>
                <a:off x="3100" y="1753"/>
                <a:ext cx="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9" name="Group 228"/>
            <p:cNvGrpSpPr>
              <a:grpSpLocks/>
            </p:cNvGrpSpPr>
            <p:nvPr/>
          </p:nvGrpSpPr>
          <p:grpSpPr bwMode="auto">
            <a:xfrm>
              <a:off x="2039939" y="1373188"/>
              <a:ext cx="630237" cy="533400"/>
              <a:chOff x="-44" y="1473"/>
              <a:chExt cx="981" cy="1105"/>
            </a:xfrm>
          </p:grpSpPr>
          <p:pic>
            <p:nvPicPr>
              <p:cNvPr id="33" name="Picture 22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Freeform 230"/>
              <p:cNvSpPr>
                <a:spLocks/>
              </p:cNvSpPr>
              <p:nvPr/>
            </p:nvSpPr>
            <p:spPr bwMode="auto">
              <a:xfrm flipH="1">
                <a:off x="374" y="1579"/>
                <a:ext cx="477" cy="506"/>
              </a:xfrm>
              <a:custGeom>
                <a:avLst/>
                <a:gdLst>
                  <a:gd name="T0" fmla="*/ 0 w 356"/>
                  <a:gd name="T1" fmla="*/ 0 h 368"/>
                  <a:gd name="T2" fmla="*/ 156756664 w 356"/>
                  <a:gd name="T3" fmla="*/ 23644115 h 368"/>
                  <a:gd name="T4" fmla="*/ 185958828 w 356"/>
                  <a:gd name="T5" fmla="*/ 492768470 h 368"/>
                  <a:gd name="T6" fmla="*/ 40982514 w 356"/>
                  <a:gd name="T7" fmla="*/ 61626047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30" name="Group 231"/>
            <p:cNvGrpSpPr>
              <a:grpSpLocks/>
            </p:cNvGrpSpPr>
            <p:nvPr/>
          </p:nvGrpSpPr>
          <p:grpSpPr bwMode="auto">
            <a:xfrm flipH="1">
              <a:off x="4618038" y="1357314"/>
              <a:ext cx="709612" cy="600075"/>
              <a:chOff x="-44" y="1473"/>
              <a:chExt cx="981" cy="1105"/>
            </a:xfrm>
          </p:grpSpPr>
          <p:pic>
            <p:nvPicPr>
              <p:cNvPr id="31" name="Picture 23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Freeform 233"/>
              <p:cNvSpPr>
                <a:spLocks/>
              </p:cNvSpPr>
              <p:nvPr/>
            </p:nvSpPr>
            <p:spPr bwMode="auto">
              <a:xfrm flipH="1">
                <a:off x="374" y="1579"/>
                <a:ext cx="477" cy="506"/>
              </a:xfrm>
              <a:custGeom>
                <a:avLst/>
                <a:gdLst>
                  <a:gd name="T0" fmla="*/ 0 w 356"/>
                  <a:gd name="T1" fmla="*/ 0 h 368"/>
                  <a:gd name="T2" fmla="*/ 156756664 w 356"/>
                  <a:gd name="T3" fmla="*/ 23644115 h 368"/>
                  <a:gd name="T4" fmla="*/ 185958828 w 356"/>
                  <a:gd name="T5" fmla="*/ 492768470 h 368"/>
                  <a:gd name="T6" fmla="*/ 40982514 w 356"/>
                  <a:gd name="T7" fmla="*/ 61626047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grpSp>
        <p:nvGrpSpPr>
          <p:cNvPr id="39" name="组合 38"/>
          <p:cNvGrpSpPr/>
          <p:nvPr/>
        </p:nvGrpSpPr>
        <p:grpSpPr>
          <a:xfrm>
            <a:off x="3906580" y="1522344"/>
            <a:ext cx="4155805" cy="4276528"/>
            <a:chOff x="5807346" y="1368425"/>
            <a:chExt cx="4155805" cy="4276528"/>
          </a:xfrm>
        </p:grpSpPr>
        <p:sp>
          <p:nvSpPr>
            <p:cNvPr id="40" name="Line 173"/>
            <p:cNvSpPr>
              <a:spLocks noChangeShapeType="1"/>
            </p:cNvSpPr>
            <p:nvPr/>
          </p:nvSpPr>
          <p:spPr bwMode="auto">
            <a:xfrm>
              <a:off x="7173914" y="4016376"/>
              <a:ext cx="2441575" cy="665163"/>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174"/>
            <p:cNvSpPr>
              <a:spLocks noChangeShapeType="1"/>
            </p:cNvSpPr>
            <p:nvPr/>
          </p:nvSpPr>
          <p:spPr bwMode="auto">
            <a:xfrm>
              <a:off x="7207251" y="2247900"/>
              <a:ext cx="2346325" cy="5715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175"/>
            <p:cNvSpPr>
              <a:spLocks noChangeShapeType="1"/>
            </p:cNvSpPr>
            <p:nvPr/>
          </p:nvSpPr>
          <p:spPr bwMode="auto">
            <a:xfrm flipH="1">
              <a:off x="7181851" y="2909889"/>
              <a:ext cx="2335213" cy="1589087"/>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Rectangle 182"/>
            <p:cNvSpPr>
              <a:spLocks noChangeArrowheads="1"/>
            </p:cNvSpPr>
            <p:nvPr/>
          </p:nvSpPr>
          <p:spPr bwMode="auto">
            <a:xfrm>
              <a:off x="7910513" y="2328864"/>
              <a:ext cx="869950" cy="40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44" name="Text Box 183"/>
            <p:cNvSpPr txBox="1">
              <a:spLocks noChangeArrowheads="1"/>
            </p:cNvSpPr>
            <p:nvPr/>
          </p:nvSpPr>
          <p:spPr bwMode="auto">
            <a:xfrm>
              <a:off x="7290072" y="2381251"/>
              <a:ext cx="22092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dirty="0" err="1">
                  <a:ea typeface="宋体" panose="02010600030101010101" pitchFamily="2" charset="-122"/>
                </a:rPr>
                <a:t>Seq</a:t>
              </a:r>
              <a:r>
                <a:rPr lang="en-US" altLang="zh-CN" sz="1400" dirty="0">
                  <a:ea typeface="宋体" panose="02010600030101010101" pitchFamily="2" charset="-122"/>
                </a:rPr>
                <a:t>=92, 8 bytes of data</a:t>
              </a:r>
            </a:p>
          </p:txBody>
        </p:sp>
        <p:grpSp>
          <p:nvGrpSpPr>
            <p:cNvPr id="45" name="Group 202"/>
            <p:cNvGrpSpPr>
              <a:grpSpLocks/>
            </p:cNvGrpSpPr>
            <p:nvPr/>
          </p:nvGrpSpPr>
          <p:grpSpPr bwMode="auto">
            <a:xfrm>
              <a:off x="8083551" y="3402013"/>
              <a:ext cx="949325" cy="304800"/>
              <a:chOff x="4215" y="2253"/>
              <a:chExt cx="598" cy="192"/>
            </a:xfrm>
          </p:grpSpPr>
          <p:sp>
            <p:nvSpPr>
              <p:cNvPr id="78" name="Rectangle 184"/>
              <p:cNvSpPr>
                <a:spLocks noChangeArrowheads="1"/>
              </p:cNvSpPr>
              <p:nvPr/>
            </p:nvSpPr>
            <p:spPr bwMode="auto">
              <a:xfrm>
                <a:off x="4265" y="2274"/>
                <a:ext cx="471" cy="1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79" name="Text Box 185"/>
              <p:cNvSpPr txBox="1">
                <a:spLocks noChangeArrowheads="1"/>
              </p:cNvSpPr>
              <p:nvPr/>
            </p:nvSpPr>
            <p:spPr bwMode="auto">
              <a:xfrm>
                <a:off x="4215" y="2253"/>
                <a:ext cx="5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latin typeface="Arial" panose="020B0604020202020204" pitchFamily="34" charset="0"/>
                    <a:ea typeface="宋体" panose="02010600030101010101" pitchFamily="2" charset="-122"/>
                  </a:rPr>
                  <a:t>ACK=100</a:t>
                </a:r>
                <a:endParaRPr lang="en-US" altLang="zh-CN" sz="1000">
                  <a:latin typeface="Times New Roman" panose="02020603050405020304" pitchFamily="18" charset="0"/>
                  <a:ea typeface="宋体" panose="02010600030101010101" pitchFamily="2" charset="-122"/>
                </a:endParaRPr>
              </a:p>
            </p:txBody>
          </p:sp>
        </p:grpSp>
        <p:sp>
          <p:nvSpPr>
            <p:cNvPr id="46" name="Line 186"/>
            <p:cNvSpPr>
              <a:spLocks noChangeShapeType="1"/>
            </p:cNvSpPr>
            <p:nvPr/>
          </p:nvSpPr>
          <p:spPr bwMode="auto">
            <a:xfrm>
              <a:off x="7186613" y="2006600"/>
              <a:ext cx="0" cy="352583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7" name="Line 187"/>
            <p:cNvSpPr>
              <a:spLocks noChangeShapeType="1"/>
            </p:cNvSpPr>
            <p:nvPr/>
          </p:nvSpPr>
          <p:spPr bwMode="auto">
            <a:xfrm>
              <a:off x="9591675" y="2001839"/>
              <a:ext cx="0" cy="35385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8" name="Rectangle 188"/>
            <p:cNvSpPr>
              <a:spLocks noChangeArrowheads="1"/>
            </p:cNvSpPr>
            <p:nvPr/>
          </p:nvSpPr>
          <p:spPr bwMode="auto">
            <a:xfrm>
              <a:off x="8199439" y="4133850"/>
              <a:ext cx="1057275" cy="50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49" name="Text Box 189"/>
            <p:cNvSpPr txBox="1">
              <a:spLocks noChangeArrowheads="1"/>
            </p:cNvSpPr>
            <p:nvPr/>
          </p:nvSpPr>
          <p:spPr bwMode="auto">
            <a:xfrm>
              <a:off x="8120063" y="4167188"/>
              <a:ext cx="1319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zh-CN" sz="1400">
                  <a:ea typeface="宋体" panose="02010600030101010101" pitchFamily="2" charset="-122"/>
                </a:rPr>
                <a:t>Seq=92,  8</a:t>
              </a:r>
            </a:p>
            <a:p>
              <a:pPr>
                <a:spcBef>
                  <a:spcPct val="0"/>
                </a:spcBef>
                <a:buClrTx/>
                <a:buSzTx/>
                <a:buFontTx/>
                <a:buNone/>
              </a:pPr>
              <a:r>
                <a:rPr lang="en-US" altLang="zh-CN" sz="1400">
                  <a:ea typeface="宋体" panose="02010600030101010101" pitchFamily="2" charset="-122"/>
                </a:rPr>
                <a:t>bytes of data</a:t>
              </a:r>
            </a:p>
          </p:txBody>
        </p:sp>
        <p:sp>
          <p:nvSpPr>
            <p:cNvPr id="50" name="Text Box 191"/>
            <p:cNvSpPr txBox="1">
              <a:spLocks noChangeArrowheads="1"/>
            </p:cNvSpPr>
            <p:nvPr/>
          </p:nvSpPr>
          <p:spPr bwMode="auto">
            <a:xfrm rot="10800000">
              <a:off x="6811933" y="2771706"/>
              <a:ext cx="400110" cy="736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ea typeface="宋体" panose="02010600030101010101" pitchFamily="2" charset="-122"/>
                </a:rPr>
                <a:t>timeout</a:t>
              </a:r>
            </a:p>
          </p:txBody>
        </p:sp>
        <p:sp>
          <p:nvSpPr>
            <p:cNvPr id="51" name="Line 192"/>
            <p:cNvSpPr>
              <a:spLocks noChangeShapeType="1"/>
            </p:cNvSpPr>
            <p:nvPr/>
          </p:nvSpPr>
          <p:spPr bwMode="auto">
            <a:xfrm flipH="1">
              <a:off x="7205664" y="4719639"/>
              <a:ext cx="2338387" cy="782637"/>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Rectangle 193"/>
            <p:cNvSpPr>
              <a:spLocks noChangeArrowheads="1"/>
            </p:cNvSpPr>
            <p:nvPr/>
          </p:nvSpPr>
          <p:spPr bwMode="auto">
            <a:xfrm>
              <a:off x="8039101" y="4976813"/>
              <a:ext cx="747713" cy="2460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53" name="Text Box 194"/>
            <p:cNvSpPr txBox="1">
              <a:spLocks noChangeArrowheads="1"/>
            </p:cNvSpPr>
            <p:nvPr/>
          </p:nvSpPr>
          <p:spPr bwMode="auto">
            <a:xfrm>
              <a:off x="7959726" y="4932363"/>
              <a:ext cx="949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latin typeface="Arial" panose="020B0604020202020204" pitchFamily="34" charset="0"/>
                  <a:ea typeface="宋体" panose="02010600030101010101" pitchFamily="2" charset="-122"/>
                </a:rPr>
                <a:t>ACK=120</a:t>
              </a:r>
              <a:endParaRPr lang="en-US" altLang="zh-CN" sz="1000">
                <a:latin typeface="Times New Roman" panose="02020603050405020304" pitchFamily="18" charset="0"/>
                <a:ea typeface="宋体" panose="02010600030101010101" pitchFamily="2" charset="-122"/>
              </a:endParaRPr>
            </a:p>
          </p:txBody>
        </p:sp>
        <p:grpSp>
          <p:nvGrpSpPr>
            <p:cNvPr id="54" name="Group 195"/>
            <p:cNvGrpSpPr>
              <a:grpSpLocks/>
            </p:cNvGrpSpPr>
            <p:nvPr/>
          </p:nvGrpSpPr>
          <p:grpSpPr bwMode="auto">
            <a:xfrm>
              <a:off x="6954839" y="2252663"/>
              <a:ext cx="104775" cy="508000"/>
              <a:chOff x="3099" y="1749"/>
              <a:chExt cx="66" cy="320"/>
            </a:xfrm>
          </p:grpSpPr>
          <p:sp>
            <p:nvSpPr>
              <p:cNvPr id="76" name="Line 196"/>
              <p:cNvSpPr>
                <a:spLocks noChangeShapeType="1"/>
              </p:cNvSpPr>
              <p:nvPr/>
            </p:nvSpPr>
            <p:spPr bwMode="auto">
              <a:xfrm flipV="1">
                <a:off x="3129" y="1749"/>
                <a:ext cx="0" cy="3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7" name="Line 197"/>
              <p:cNvSpPr>
                <a:spLocks noChangeShapeType="1"/>
              </p:cNvSpPr>
              <p:nvPr/>
            </p:nvSpPr>
            <p:spPr bwMode="auto">
              <a:xfrm>
                <a:off x="3099" y="1752"/>
                <a:ext cx="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5" name="Group 198"/>
            <p:cNvGrpSpPr>
              <a:grpSpLocks/>
            </p:cNvGrpSpPr>
            <p:nvPr/>
          </p:nvGrpSpPr>
          <p:grpSpPr bwMode="auto">
            <a:xfrm rot="10800000">
              <a:off x="6950076" y="3495675"/>
              <a:ext cx="104775" cy="508000"/>
              <a:chOff x="3099" y="1749"/>
              <a:chExt cx="66" cy="320"/>
            </a:xfrm>
          </p:grpSpPr>
          <p:sp>
            <p:nvSpPr>
              <p:cNvPr id="74" name="Line 199"/>
              <p:cNvSpPr>
                <a:spLocks noChangeShapeType="1"/>
              </p:cNvSpPr>
              <p:nvPr/>
            </p:nvSpPr>
            <p:spPr bwMode="auto">
              <a:xfrm flipV="1">
                <a:off x="3131" y="1750"/>
                <a:ext cx="0" cy="3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5" name="Line 200"/>
              <p:cNvSpPr>
                <a:spLocks noChangeShapeType="1"/>
              </p:cNvSpPr>
              <p:nvPr/>
            </p:nvSpPr>
            <p:spPr bwMode="auto">
              <a:xfrm>
                <a:off x="3101" y="1753"/>
                <a:ext cx="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6" name="Group 206"/>
            <p:cNvGrpSpPr>
              <a:grpSpLocks/>
            </p:cNvGrpSpPr>
            <p:nvPr/>
          </p:nvGrpSpPr>
          <p:grpSpPr bwMode="auto">
            <a:xfrm>
              <a:off x="7183440" y="2633663"/>
              <a:ext cx="2398713" cy="571500"/>
              <a:chOff x="3753" y="1622"/>
              <a:chExt cx="1511" cy="360"/>
            </a:xfrm>
          </p:grpSpPr>
          <p:sp>
            <p:nvSpPr>
              <p:cNvPr id="71" name="Line 203"/>
              <p:cNvSpPr>
                <a:spLocks noChangeShapeType="1"/>
              </p:cNvSpPr>
              <p:nvPr/>
            </p:nvSpPr>
            <p:spPr bwMode="auto">
              <a:xfrm>
                <a:off x="3759" y="1622"/>
                <a:ext cx="1478" cy="36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Rectangle 204"/>
              <p:cNvSpPr>
                <a:spLocks noChangeArrowheads="1"/>
              </p:cNvSpPr>
              <p:nvPr/>
            </p:nvSpPr>
            <p:spPr bwMode="auto">
              <a:xfrm>
                <a:off x="4202" y="1673"/>
                <a:ext cx="548" cy="2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73" name="Text Box 205"/>
              <p:cNvSpPr txBox="1">
                <a:spLocks noChangeArrowheads="1"/>
              </p:cNvSpPr>
              <p:nvPr/>
            </p:nvSpPr>
            <p:spPr bwMode="auto">
              <a:xfrm>
                <a:off x="3753" y="1706"/>
                <a:ext cx="151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ea typeface="宋体" panose="02010600030101010101" pitchFamily="2" charset="-122"/>
                  </a:rPr>
                  <a:t>Seq=100, 20 bytes of data</a:t>
                </a:r>
              </a:p>
            </p:txBody>
          </p:sp>
        </p:grpSp>
        <p:sp>
          <p:nvSpPr>
            <p:cNvPr id="57" name="Line 207"/>
            <p:cNvSpPr>
              <a:spLocks noChangeShapeType="1"/>
            </p:cNvSpPr>
            <p:nvPr/>
          </p:nvSpPr>
          <p:spPr bwMode="auto">
            <a:xfrm flipH="1">
              <a:off x="7186613" y="3265489"/>
              <a:ext cx="2335212" cy="1589087"/>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8" name="Group 208"/>
            <p:cNvGrpSpPr>
              <a:grpSpLocks/>
            </p:cNvGrpSpPr>
            <p:nvPr/>
          </p:nvGrpSpPr>
          <p:grpSpPr bwMode="auto">
            <a:xfrm>
              <a:off x="8323264" y="3678238"/>
              <a:ext cx="949325" cy="304800"/>
              <a:chOff x="4215" y="2253"/>
              <a:chExt cx="598" cy="192"/>
            </a:xfrm>
          </p:grpSpPr>
          <p:sp>
            <p:nvSpPr>
              <p:cNvPr id="69" name="Rectangle 209"/>
              <p:cNvSpPr>
                <a:spLocks noChangeArrowheads="1"/>
              </p:cNvSpPr>
              <p:nvPr/>
            </p:nvSpPr>
            <p:spPr bwMode="auto">
              <a:xfrm>
                <a:off x="4265" y="2274"/>
                <a:ext cx="471" cy="1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70" name="Text Box 210"/>
              <p:cNvSpPr txBox="1">
                <a:spLocks noChangeArrowheads="1"/>
              </p:cNvSpPr>
              <p:nvPr/>
            </p:nvSpPr>
            <p:spPr bwMode="auto">
              <a:xfrm>
                <a:off x="4215" y="2253"/>
                <a:ext cx="5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latin typeface="Arial" panose="020B0604020202020204" pitchFamily="34" charset="0"/>
                    <a:ea typeface="宋体" panose="02010600030101010101" pitchFamily="2" charset="-122"/>
                  </a:rPr>
                  <a:t>ACK=120</a:t>
                </a:r>
                <a:endParaRPr lang="en-US" altLang="zh-CN" sz="1000">
                  <a:latin typeface="Times New Roman" panose="02020603050405020304" pitchFamily="18" charset="0"/>
                  <a:ea typeface="宋体" panose="02010600030101010101" pitchFamily="2" charset="-122"/>
                </a:endParaRPr>
              </a:p>
            </p:txBody>
          </p:sp>
        </p:grpSp>
        <p:sp>
          <p:nvSpPr>
            <p:cNvPr id="59" name="Text Box 211"/>
            <p:cNvSpPr txBox="1">
              <a:spLocks noChangeArrowheads="1"/>
            </p:cNvSpPr>
            <p:nvPr/>
          </p:nvSpPr>
          <p:spPr bwMode="auto">
            <a:xfrm>
              <a:off x="5807346" y="4321176"/>
              <a:ext cx="13885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ea typeface="宋体" panose="02010600030101010101" pitchFamily="2" charset="-122"/>
                </a:rPr>
                <a:t>SendBase=100</a:t>
              </a:r>
            </a:p>
          </p:txBody>
        </p:sp>
        <p:sp>
          <p:nvSpPr>
            <p:cNvPr id="60" name="Text Box 212"/>
            <p:cNvSpPr txBox="1">
              <a:spLocks noChangeArrowheads="1"/>
            </p:cNvSpPr>
            <p:nvPr/>
          </p:nvSpPr>
          <p:spPr bwMode="auto">
            <a:xfrm>
              <a:off x="5826396" y="4662489"/>
              <a:ext cx="13885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ea typeface="宋体" panose="02010600030101010101" pitchFamily="2" charset="-122"/>
                </a:rPr>
                <a:t>SendBase=120</a:t>
              </a:r>
            </a:p>
          </p:txBody>
        </p:sp>
        <p:sp>
          <p:nvSpPr>
            <p:cNvPr id="61" name="Text Box 213"/>
            <p:cNvSpPr txBox="1">
              <a:spLocks noChangeArrowheads="1"/>
            </p:cNvSpPr>
            <p:nvPr/>
          </p:nvSpPr>
          <p:spPr bwMode="auto">
            <a:xfrm>
              <a:off x="5845446" y="5337176"/>
              <a:ext cx="13885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ea typeface="宋体" panose="02010600030101010101" pitchFamily="2" charset="-122"/>
                </a:rPr>
                <a:t>SendBase=120</a:t>
              </a:r>
            </a:p>
          </p:txBody>
        </p:sp>
        <p:sp>
          <p:nvSpPr>
            <p:cNvPr id="62" name="Text Box 214"/>
            <p:cNvSpPr txBox="1">
              <a:spLocks noChangeArrowheads="1"/>
            </p:cNvSpPr>
            <p:nvPr/>
          </p:nvSpPr>
          <p:spPr bwMode="auto">
            <a:xfrm>
              <a:off x="5864091" y="2092326"/>
              <a:ext cx="1308371"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ea typeface="宋体" panose="02010600030101010101" pitchFamily="2" charset="-122"/>
                </a:rPr>
                <a:t>SendBase=92</a:t>
              </a:r>
            </a:p>
          </p:txBody>
        </p:sp>
        <p:grpSp>
          <p:nvGrpSpPr>
            <p:cNvPr id="63" name="Group 219"/>
            <p:cNvGrpSpPr>
              <a:grpSpLocks/>
            </p:cNvGrpSpPr>
            <p:nvPr/>
          </p:nvGrpSpPr>
          <p:grpSpPr bwMode="auto">
            <a:xfrm>
              <a:off x="6764339" y="1368425"/>
              <a:ext cx="630237" cy="533400"/>
              <a:chOff x="-44" y="1473"/>
              <a:chExt cx="981" cy="1105"/>
            </a:xfrm>
          </p:grpSpPr>
          <p:pic>
            <p:nvPicPr>
              <p:cNvPr id="67" name="Picture 22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Freeform 221"/>
              <p:cNvSpPr>
                <a:spLocks/>
              </p:cNvSpPr>
              <p:nvPr/>
            </p:nvSpPr>
            <p:spPr bwMode="auto">
              <a:xfrm flipH="1">
                <a:off x="374" y="1579"/>
                <a:ext cx="477" cy="506"/>
              </a:xfrm>
              <a:custGeom>
                <a:avLst/>
                <a:gdLst>
                  <a:gd name="T0" fmla="*/ 0 w 356"/>
                  <a:gd name="T1" fmla="*/ 0 h 368"/>
                  <a:gd name="T2" fmla="*/ 156756664 w 356"/>
                  <a:gd name="T3" fmla="*/ 23644115 h 368"/>
                  <a:gd name="T4" fmla="*/ 185958828 w 356"/>
                  <a:gd name="T5" fmla="*/ 492768470 h 368"/>
                  <a:gd name="T6" fmla="*/ 40982514 w 356"/>
                  <a:gd name="T7" fmla="*/ 61626047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64" name="Group 225"/>
            <p:cNvGrpSpPr>
              <a:grpSpLocks/>
            </p:cNvGrpSpPr>
            <p:nvPr/>
          </p:nvGrpSpPr>
          <p:grpSpPr bwMode="auto">
            <a:xfrm flipH="1">
              <a:off x="9331326" y="1374775"/>
              <a:ext cx="631825" cy="622300"/>
              <a:chOff x="-44" y="1473"/>
              <a:chExt cx="981" cy="1105"/>
            </a:xfrm>
          </p:grpSpPr>
          <p:pic>
            <p:nvPicPr>
              <p:cNvPr id="65" name="Picture 22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Freeform 227"/>
              <p:cNvSpPr>
                <a:spLocks/>
              </p:cNvSpPr>
              <p:nvPr/>
            </p:nvSpPr>
            <p:spPr bwMode="auto">
              <a:xfrm flipH="1">
                <a:off x="374" y="1579"/>
                <a:ext cx="477" cy="506"/>
              </a:xfrm>
              <a:custGeom>
                <a:avLst/>
                <a:gdLst>
                  <a:gd name="T0" fmla="*/ 0 w 356"/>
                  <a:gd name="T1" fmla="*/ 0 h 368"/>
                  <a:gd name="T2" fmla="*/ 156756664 w 356"/>
                  <a:gd name="T3" fmla="*/ 23644115 h 368"/>
                  <a:gd name="T4" fmla="*/ 185958828 w 356"/>
                  <a:gd name="T5" fmla="*/ 492768470 h 368"/>
                  <a:gd name="T6" fmla="*/ 40982514 w 356"/>
                  <a:gd name="T7" fmla="*/ 61626047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grpSp>
        <p:nvGrpSpPr>
          <p:cNvPr id="80" name="组合 79"/>
          <p:cNvGrpSpPr/>
          <p:nvPr/>
        </p:nvGrpSpPr>
        <p:grpSpPr>
          <a:xfrm>
            <a:off x="8473224" y="1529865"/>
            <a:ext cx="3252787" cy="4464051"/>
            <a:chOff x="2427289" y="1273175"/>
            <a:chExt cx="3252787" cy="4464051"/>
          </a:xfrm>
        </p:grpSpPr>
        <p:sp>
          <p:nvSpPr>
            <p:cNvPr id="81" name="Text Box 22"/>
            <p:cNvSpPr txBox="1">
              <a:spLocks noChangeArrowheads="1"/>
            </p:cNvSpPr>
            <p:nvPr/>
          </p:nvSpPr>
          <p:spPr bwMode="auto">
            <a:xfrm>
              <a:off x="3477056" y="3468688"/>
              <a:ext cx="3706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2000" b="1">
                  <a:solidFill>
                    <a:srgbClr val="FF0000"/>
                  </a:solidFill>
                  <a:ea typeface="宋体" panose="02010600030101010101" pitchFamily="2" charset="-122"/>
                </a:rPr>
                <a:t>X</a:t>
              </a:r>
            </a:p>
          </p:txBody>
        </p:sp>
        <p:sp>
          <p:nvSpPr>
            <p:cNvPr id="82" name="Line 35"/>
            <p:cNvSpPr>
              <a:spLocks noChangeShapeType="1"/>
            </p:cNvSpPr>
            <p:nvPr/>
          </p:nvSpPr>
          <p:spPr bwMode="auto">
            <a:xfrm>
              <a:off x="2892426" y="4540251"/>
              <a:ext cx="2441575" cy="665163"/>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Line 36"/>
            <p:cNvSpPr>
              <a:spLocks noChangeShapeType="1"/>
            </p:cNvSpPr>
            <p:nvPr/>
          </p:nvSpPr>
          <p:spPr bwMode="auto">
            <a:xfrm>
              <a:off x="2868614" y="2444750"/>
              <a:ext cx="2346325" cy="5715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Line 37"/>
            <p:cNvSpPr>
              <a:spLocks noChangeShapeType="1"/>
            </p:cNvSpPr>
            <p:nvPr/>
          </p:nvSpPr>
          <p:spPr bwMode="auto">
            <a:xfrm flipH="1">
              <a:off x="3746501" y="3106739"/>
              <a:ext cx="1431925" cy="573087"/>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Text Box 39"/>
            <p:cNvSpPr txBox="1">
              <a:spLocks noChangeArrowheads="1"/>
            </p:cNvSpPr>
            <p:nvPr/>
          </p:nvSpPr>
          <p:spPr bwMode="auto">
            <a:xfrm>
              <a:off x="4763064" y="1273175"/>
              <a:ext cx="8354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Host B</a:t>
              </a:r>
            </a:p>
          </p:txBody>
        </p:sp>
        <p:sp>
          <p:nvSpPr>
            <p:cNvPr id="86" name="Text Box 43"/>
            <p:cNvSpPr txBox="1">
              <a:spLocks noChangeArrowheads="1"/>
            </p:cNvSpPr>
            <p:nvPr/>
          </p:nvSpPr>
          <p:spPr bwMode="auto">
            <a:xfrm>
              <a:off x="2433308" y="1303338"/>
              <a:ext cx="856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Host A</a:t>
              </a:r>
            </a:p>
          </p:txBody>
        </p:sp>
        <p:sp>
          <p:nvSpPr>
            <p:cNvPr id="87" name="Rectangle 44"/>
            <p:cNvSpPr>
              <a:spLocks noChangeArrowheads="1"/>
            </p:cNvSpPr>
            <p:nvPr/>
          </p:nvSpPr>
          <p:spPr bwMode="auto">
            <a:xfrm>
              <a:off x="3571875" y="2525714"/>
              <a:ext cx="869950" cy="40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88" name="Text Box 45"/>
            <p:cNvSpPr txBox="1">
              <a:spLocks noChangeArrowheads="1"/>
            </p:cNvSpPr>
            <p:nvPr/>
          </p:nvSpPr>
          <p:spPr bwMode="auto">
            <a:xfrm>
              <a:off x="2951434" y="2578101"/>
              <a:ext cx="22092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ea typeface="宋体" panose="02010600030101010101" pitchFamily="2" charset="-122"/>
                </a:rPr>
                <a:t>Seq=92, 8 bytes of data</a:t>
              </a:r>
            </a:p>
          </p:txBody>
        </p:sp>
        <p:grpSp>
          <p:nvGrpSpPr>
            <p:cNvPr id="89" name="Group 46"/>
            <p:cNvGrpSpPr>
              <a:grpSpLocks/>
            </p:cNvGrpSpPr>
            <p:nvPr/>
          </p:nvGrpSpPr>
          <p:grpSpPr bwMode="auto">
            <a:xfrm>
              <a:off x="3768726" y="3306763"/>
              <a:ext cx="949325" cy="304800"/>
              <a:chOff x="4215" y="2253"/>
              <a:chExt cx="598" cy="192"/>
            </a:xfrm>
          </p:grpSpPr>
          <p:sp>
            <p:nvSpPr>
              <p:cNvPr id="117" name="Rectangle 47"/>
              <p:cNvSpPr>
                <a:spLocks noChangeArrowheads="1"/>
              </p:cNvSpPr>
              <p:nvPr/>
            </p:nvSpPr>
            <p:spPr bwMode="auto">
              <a:xfrm>
                <a:off x="4265" y="2274"/>
                <a:ext cx="471" cy="1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18" name="Text Box 48"/>
              <p:cNvSpPr txBox="1">
                <a:spLocks noChangeArrowheads="1"/>
              </p:cNvSpPr>
              <p:nvPr/>
            </p:nvSpPr>
            <p:spPr bwMode="auto">
              <a:xfrm>
                <a:off x="4215" y="2253"/>
                <a:ext cx="5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latin typeface="Arial" panose="020B0604020202020204" pitchFamily="34" charset="0"/>
                    <a:ea typeface="宋体" panose="02010600030101010101" pitchFamily="2" charset="-122"/>
                  </a:rPr>
                  <a:t>ACK=100</a:t>
                </a:r>
                <a:endParaRPr lang="en-US" altLang="zh-CN" sz="1000">
                  <a:latin typeface="Times New Roman" panose="02020603050405020304" pitchFamily="18" charset="0"/>
                  <a:ea typeface="宋体" panose="02010600030101010101" pitchFamily="2" charset="-122"/>
                </a:endParaRPr>
              </a:p>
            </p:txBody>
          </p:sp>
        </p:grpSp>
        <p:sp>
          <p:nvSpPr>
            <p:cNvPr id="90" name="Line 49"/>
            <p:cNvSpPr>
              <a:spLocks noChangeShapeType="1"/>
            </p:cNvSpPr>
            <p:nvPr/>
          </p:nvSpPr>
          <p:spPr bwMode="auto">
            <a:xfrm>
              <a:off x="2847975" y="2203450"/>
              <a:ext cx="0" cy="352583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1" name="Line 50"/>
            <p:cNvSpPr>
              <a:spLocks noChangeShapeType="1"/>
            </p:cNvSpPr>
            <p:nvPr/>
          </p:nvSpPr>
          <p:spPr bwMode="auto">
            <a:xfrm>
              <a:off x="5253038" y="2198689"/>
              <a:ext cx="0" cy="35385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 name="Rectangle 51"/>
            <p:cNvSpPr>
              <a:spLocks noChangeArrowheads="1"/>
            </p:cNvSpPr>
            <p:nvPr/>
          </p:nvSpPr>
          <p:spPr bwMode="auto">
            <a:xfrm>
              <a:off x="3589338" y="4613275"/>
              <a:ext cx="933450" cy="50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93" name="Text Box 52"/>
            <p:cNvSpPr txBox="1">
              <a:spLocks noChangeArrowheads="1"/>
            </p:cNvSpPr>
            <p:nvPr/>
          </p:nvSpPr>
          <p:spPr bwMode="auto">
            <a:xfrm>
              <a:off x="2863851" y="4700588"/>
              <a:ext cx="26527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zh-CN" sz="1400">
                  <a:ea typeface="宋体" panose="02010600030101010101" pitchFamily="2" charset="-122"/>
                </a:rPr>
                <a:t>Seq=120,  15 bytes of data</a:t>
              </a:r>
            </a:p>
          </p:txBody>
        </p:sp>
        <p:sp>
          <p:nvSpPr>
            <p:cNvPr id="94" name="Rectangle 55"/>
            <p:cNvSpPr>
              <a:spLocks noChangeArrowheads="1"/>
            </p:cNvSpPr>
            <p:nvPr/>
          </p:nvSpPr>
          <p:spPr bwMode="auto">
            <a:xfrm>
              <a:off x="3700463" y="5173663"/>
              <a:ext cx="747712" cy="2460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nvGrpSpPr>
            <p:cNvPr id="95" name="Group 75"/>
            <p:cNvGrpSpPr>
              <a:grpSpLocks/>
            </p:cNvGrpSpPr>
            <p:nvPr/>
          </p:nvGrpSpPr>
          <p:grpSpPr bwMode="auto">
            <a:xfrm>
              <a:off x="2471738" y="2449513"/>
              <a:ext cx="400050" cy="2406650"/>
              <a:chOff x="3413" y="1529"/>
              <a:chExt cx="252" cy="1103"/>
            </a:xfrm>
          </p:grpSpPr>
          <p:sp>
            <p:nvSpPr>
              <p:cNvPr id="110" name="Text Box 53"/>
              <p:cNvSpPr txBox="1">
                <a:spLocks noChangeArrowheads="1"/>
              </p:cNvSpPr>
              <p:nvPr/>
            </p:nvSpPr>
            <p:spPr bwMode="auto">
              <a:xfrm rot="10800000">
                <a:off x="3413" y="1920"/>
                <a:ext cx="25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ea typeface="宋体" panose="02010600030101010101" pitchFamily="2" charset="-122"/>
                  </a:rPr>
                  <a:t>timeout</a:t>
                </a:r>
              </a:p>
            </p:txBody>
          </p:sp>
          <p:grpSp>
            <p:nvGrpSpPr>
              <p:cNvPr id="111" name="Group 57"/>
              <p:cNvGrpSpPr>
                <a:grpSpLocks/>
              </p:cNvGrpSpPr>
              <p:nvPr/>
            </p:nvGrpSpPr>
            <p:grpSpPr bwMode="auto">
              <a:xfrm>
                <a:off x="3504" y="1529"/>
                <a:ext cx="66" cy="320"/>
                <a:chOff x="3099" y="1749"/>
                <a:chExt cx="66" cy="320"/>
              </a:xfrm>
            </p:grpSpPr>
            <p:sp>
              <p:nvSpPr>
                <p:cNvPr id="115" name="Line 58"/>
                <p:cNvSpPr>
                  <a:spLocks noChangeShapeType="1"/>
                </p:cNvSpPr>
                <p:nvPr/>
              </p:nvSpPr>
              <p:spPr bwMode="auto">
                <a:xfrm flipV="1">
                  <a:off x="3129" y="1749"/>
                  <a:ext cx="0" cy="3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6" name="Line 59"/>
                <p:cNvSpPr>
                  <a:spLocks noChangeShapeType="1"/>
                </p:cNvSpPr>
                <p:nvPr/>
              </p:nvSpPr>
              <p:spPr bwMode="auto">
                <a:xfrm>
                  <a:off x="3099" y="1752"/>
                  <a:ext cx="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2" name="Group 60"/>
              <p:cNvGrpSpPr>
                <a:grpSpLocks/>
              </p:cNvGrpSpPr>
              <p:nvPr/>
            </p:nvGrpSpPr>
            <p:grpSpPr bwMode="auto">
              <a:xfrm rot="10800000">
                <a:off x="3501" y="2312"/>
                <a:ext cx="66" cy="320"/>
                <a:chOff x="3099" y="1749"/>
                <a:chExt cx="66" cy="320"/>
              </a:xfrm>
            </p:grpSpPr>
            <p:sp>
              <p:nvSpPr>
                <p:cNvPr id="113" name="Line 61"/>
                <p:cNvSpPr>
                  <a:spLocks noChangeShapeType="1"/>
                </p:cNvSpPr>
                <p:nvPr/>
              </p:nvSpPr>
              <p:spPr bwMode="auto">
                <a:xfrm flipV="1">
                  <a:off x="3130" y="1750"/>
                  <a:ext cx="0" cy="3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4" name="Line 62"/>
                <p:cNvSpPr>
                  <a:spLocks noChangeShapeType="1"/>
                </p:cNvSpPr>
                <p:nvPr/>
              </p:nvSpPr>
              <p:spPr bwMode="auto">
                <a:xfrm>
                  <a:off x="3100" y="1753"/>
                  <a:ext cx="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96" name="Group 63"/>
            <p:cNvGrpSpPr>
              <a:grpSpLocks/>
            </p:cNvGrpSpPr>
            <p:nvPr/>
          </p:nvGrpSpPr>
          <p:grpSpPr bwMode="auto">
            <a:xfrm>
              <a:off x="2844802" y="2830513"/>
              <a:ext cx="2398713" cy="571500"/>
              <a:chOff x="3753" y="1622"/>
              <a:chExt cx="1511" cy="360"/>
            </a:xfrm>
          </p:grpSpPr>
          <p:sp>
            <p:nvSpPr>
              <p:cNvPr id="107" name="Line 64"/>
              <p:cNvSpPr>
                <a:spLocks noChangeShapeType="1"/>
              </p:cNvSpPr>
              <p:nvPr/>
            </p:nvSpPr>
            <p:spPr bwMode="auto">
              <a:xfrm>
                <a:off x="3759" y="1622"/>
                <a:ext cx="1478" cy="36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 name="Rectangle 65"/>
              <p:cNvSpPr>
                <a:spLocks noChangeArrowheads="1"/>
              </p:cNvSpPr>
              <p:nvPr/>
            </p:nvSpPr>
            <p:spPr bwMode="auto">
              <a:xfrm>
                <a:off x="4202" y="1673"/>
                <a:ext cx="548" cy="2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09" name="Text Box 66"/>
              <p:cNvSpPr txBox="1">
                <a:spLocks noChangeArrowheads="1"/>
              </p:cNvSpPr>
              <p:nvPr/>
            </p:nvSpPr>
            <p:spPr bwMode="auto">
              <a:xfrm>
                <a:off x="3753" y="1706"/>
                <a:ext cx="151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ea typeface="宋体" panose="02010600030101010101" pitchFamily="2" charset="-122"/>
                  </a:rPr>
                  <a:t>Seq=100, 20 bytes of data</a:t>
                </a:r>
              </a:p>
            </p:txBody>
          </p:sp>
        </p:grpSp>
        <p:sp>
          <p:nvSpPr>
            <p:cNvPr id="97" name="Line 67"/>
            <p:cNvSpPr>
              <a:spLocks noChangeShapeType="1"/>
            </p:cNvSpPr>
            <p:nvPr/>
          </p:nvSpPr>
          <p:spPr bwMode="auto">
            <a:xfrm flipH="1">
              <a:off x="2859088" y="3462339"/>
              <a:ext cx="2324100" cy="102552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8" name="Group 68"/>
            <p:cNvGrpSpPr>
              <a:grpSpLocks/>
            </p:cNvGrpSpPr>
            <p:nvPr/>
          </p:nvGrpSpPr>
          <p:grpSpPr bwMode="auto">
            <a:xfrm>
              <a:off x="3502026" y="3863975"/>
              <a:ext cx="949325" cy="304800"/>
              <a:chOff x="4215" y="2253"/>
              <a:chExt cx="598" cy="192"/>
            </a:xfrm>
          </p:grpSpPr>
          <p:sp>
            <p:nvSpPr>
              <p:cNvPr id="105" name="Rectangle 69"/>
              <p:cNvSpPr>
                <a:spLocks noChangeArrowheads="1"/>
              </p:cNvSpPr>
              <p:nvPr/>
            </p:nvSpPr>
            <p:spPr bwMode="auto">
              <a:xfrm>
                <a:off x="4265" y="2274"/>
                <a:ext cx="471" cy="1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06" name="Text Box 70"/>
              <p:cNvSpPr txBox="1">
                <a:spLocks noChangeArrowheads="1"/>
              </p:cNvSpPr>
              <p:nvPr/>
            </p:nvSpPr>
            <p:spPr bwMode="auto">
              <a:xfrm>
                <a:off x="4215" y="2253"/>
                <a:ext cx="5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latin typeface="Arial" panose="020B0604020202020204" pitchFamily="34" charset="0"/>
                    <a:ea typeface="宋体" panose="02010600030101010101" pitchFamily="2" charset="-122"/>
                  </a:rPr>
                  <a:t>ACK=120</a:t>
                </a:r>
                <a:endParaRPr lang="en-US" altLang="zh-CN" sz="1000">
                  <a:latin typeface="Times New Roman" panose="02020603050405020304" pitchFamily="18" charset="0"/>
                  <a:ea typeface="宋体" panose="02010600030101010101" pitchFamily="2" charset="-122"/>
                </a:endParaRPr>
              </a:p>
            </p:txBody>
          </p:sp>
        </p:grpSp>
        <p:grpSp>
          <p:nvGrpSpPr>
            <p:cNvPr id="99" name="Group 84"/>
            <p:cNvGrpSpPr>
              <a:grpSpLocks/>
            </p:cNvGrpSpPr>
            <p:nvPr/>
          </p:nvGrpSpPr>
          <p:grpSpPr bwMode="auto">
            <a:xfrm>
              <a:off x="2427289" y="1565275"/>
              <a:ext cx="630237" cy="533400"/>
              <a:chOff x="-44" y="1473"/>
              <a:chExt cx="981" cy="1105"/>
            </a:xfrm>
          </p:grpSpPr>
          <p:pic>
            <p:nvPicPr>
              <p:cNvPr id="103" name="Picture 8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Freeform 86"/>
              <p:cNvSpPr>
                <a:spLocks/>
              </p:cNvSpPr>
              <p:nvPr/>
            </p:nvSpPr>
            <p:spPr bwMode="auto">
              <a:xfrm flipH="1">
                <a:off x="374" y="1579"/>
                <a:ext cx="477" cy="506"/>
              </a:xfrm>
              <a:custGeom>
                <a:avLst/>
                <a:gdLst>
                  <a:gd name="T0" fmla="*/ 0 w 356"/>
                  <a:gd name="T1" fmla="*/ 0 h 368"/>
                  <a:gd name="T2" fmla="*/ 156756664 w 356"/>
                  <a:gd name="T3" fmla="*/ 23644115 h 368"/>
                  <a:gd name="T4" fmla="*/ 185958828 w 356"/>
                  <a:gd name="T5" fmla="*/ 492768470 h 368"/>
                  <a:gd name="T6" fmla="*/ 40982514 w 356"/>
                  <a:gd name="T7" fmla="*/ 61626047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00" name="Group 87"/>
            <p:cNvGrpSpPr>
              <a:grpSpLocks/>
            </p:cNvGrpSpPr>
            <p:nvPr/>
          </p:nvGrpSpPr>
          <p:grpSpPr bwMode="auto">
            <a:xfrm flipH="1">
              <a:off x="5005389" y="1560513"/>
              <a:ext cx="674687" cy="590550"/>
              <a:chOff x="-44" y="1473"/>
              <a:chExt cx="981" cy="1105"/>
            </a:xfrm>
          </p:grpSpPr>
          <p:pic>
            <p:nvPicPr>
              <p:cNvPr id="101"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Freeform 89"/>
              <p:cNvSpPr>
                <a:spLocks/>
              </p:cNvSpPr>
              <p:nvPr/>
            </p:nvSpPr>
            <p:spPr bwMode="auto">
              <a:xfrm flipH="1">
                <a:off x="374" y="1579"/>
                <a:ext cx="477" cy="506"/>
              </a:xfrm>
              <a:custGeom>
                <a:avLst/>
                <a:gdLst>
                  <a:gd name="T0" fmla="*/ 0 w 356"/>
                  <a:gd name="T1" fmla="*/ 0 h 368"/>
                  <a:gd name="T2" fmla="*/ 156756664 w 356"/>
                  <a:gd name="T3" fmla="*/ 23644115 h 368"/>
                  <a:gd name="T4" fmla="*/ 185958828 w 356"/>
                  <a:gd name="T5" fmla="*/ 492768470 h 368"/>
                  <a:gd name="T6" fmla="*/ 40982514 w 356"/>
                  <a:gd name="T7" fmla="*/ 61626047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sp>
        <p:nvSpPr>
          <p:cNvPr id="119" name="文本框 118"/>
          <p:cNvSpPr txBox="1"/>
          <p:nvPr/>
        </p:nvSpPr>
        <p:spPr>
          <a:xfrm>
            <a:off x="740159" y="5883099"/>
            <a:ext cx="2577862"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ACK</a:t>
            </a:r>
            <a:r>
              <a:rPr lang="zh-CN" altLang="en-US" dirty="0">
                <a:latin typeface="微软雅黑" panose="020B0503020204020204" pitchFamily="34" charset="-122"/>
                <a:ea typeface="微软雅黑" panose="020B0503020204020204" pitchFamily="34" charset="-122"/>
              </a:rPr>
              <a:t>丢失，重传报文段</a:t>
            </a:r>
          </a:p>
        </p:txBody>
      </p:sp>
      <p:sp>
        <p:nvSpPr>
          <p:cNvPr id="120" name="文本框 119"/>
          <p:cNvSpPr txBox="1"/>
          <p:nvPr/>
        </p:nvSpPr>
        <p:spPr>
          <a:xfrm>
            <a:off x="5108514" y="5820778"/>
            <a:ext cx="2462215" cy="646331"/>
          </a:xfrm>
          <a:prstGeom prst="rect">
            <a:avLst/>
          </a:prstGeom>
          <a:noFill/>
        </p:spPr>
        <p:txBody>
          <a:bodyPr wrap="square" rtlCol="0">
            <a:spAutoFit/>
          </a:bodyPr>
          <a:lstStyle/>
          <a:p>
            <a:pPr algn="ctr"/>
            <a:r>
              <a:rPr lang="zh-CN" altLang="en-US" dirty="0">
                <a:solidFill>
                  <a:srgbClr val="C00000"/>
                </a:solidFill>
                <a:latin typeface="微软雅黑" panose="020B0503020204020204" pitchFamily="34" charset="-122"/>
                <a:ea typeface="微软雅黑" panose="020B0503020204020204" pitchFamily="34" charset="-122"/>
              </a:rPr>
              <a:t>过早超时，仅第一个报文段重传</a:t>
            </a:r>
          </a:p>
        </p:txBody>
      </p:sp>
      <p:sp>
        <p:nvSpPr>
          <p:cNvPr id="121" name="文本框 120"/>
          <p:cNvSpPr txBox="1"/>
          <p:nvPr/>
        </p:nvSpPr>
        <p:spPr>
          <a:xfrm>
            <a:off x="8905023" y="5893387"/>
            <a:ext cx="2345534" cy="369332"/>
          </a:xfrm>
          <a:prstGeom prst="rect">
            <a:avLst/>
          </a:prstGeom>
          <a:noFill/>
        </p:spPr>
        <p:txBody>
          <a:bodyPr wrap="square" rtlCol="0">
            <a:spAutoFit/>
          </a:bodyPr>
          <a:lstStyle/>
          <a:p>
            <a:pPr algn="ctr"/>
            <a:r>
              <a:rPr lang="en-US" altLang="zh-CN" dirty="0">
                <a:solidFill>
                  <a:srgbClr val="C00000"/>
                </a:solidFill>
                <a:latin typeface="微软雅黑" panose="020B0503020204020204" pitchFamily="34" charset="-122"/>
                <a:ea typeface="微软雅黑" panose="020B0503020204020204" pitchFamily="34" charset="-122"/>
              </a:rPr>
              <a:t>ACK</a:t>
            </a:r>
            <a:r>
              <a:rPr lang="zh-CN" altLang="en-US" dirty="0">
                <a:solidFill>
                  <a:srgbClr val="C00000"/>
                </a:solidFill>
                <a:latin typeface="微软雅黑" panose="020B0503020204020204" pitchFamily="34" charset="-122"/>
                <a:ea typeface="微软雅黑" panose="020B0503020204020204" pitchFamily="34" charset="-122"/>
              </a:rPr>
              <a:t>丢失，但未重传</a:t>
            </a:r>
          </a:p>
        </p:txBody>
      </p:sp>
      <p:sp>
        <p:nvSpPr>
          <p:cNvPr id="122"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6.3.3  </a:t>
            </a:r>
            <a:r>
              <a:rPr kumimoji="1" lang="zh-CN" altLang="en-US" dirty="0"/>
              <a:t>面向连接的传输：可靠传输</a:t>
            </a:r>
          </a:p>
        </p:txBody>
      </p:sp>
    </p:spTree>
    <p:extLst>
      <p:ext uri="{BB962C8B-B14F-4D97-AF65-F5344CB8AC3E}">
        <p14:creationId xmlns:p14="http://schemas.microsoft.com/office/powerpoint/2010/main" val="12687882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a:t>
            </a:r>
            <a:r>
              <a:rPr lang="zh-CN" altLang="en-US" dirty="0"/>
              <a:t>可靠数据传输概述</a:t>
            </a:r>
          </a:p>
        </p:txBody>
      </p:sp>
      <p:sp>
        <p:nvSpPr>
          <p:cNvPr id="3" name="内容占位符 2"/>
          <p:cNvSpPr>
            <a:spLocks noGrp="1"/>
          </p:cNvSpPr>
          <p:nvPr>
            <p:ph idx="1"/>
          </p:nvPr>
        </p:nvSpPr>
        <p:spPr/>
        <p:txBody>
          <a:bodyPr>
            <a:normAutofit/>
          </a:bodyPr>
          <a:lstStyle/>
          <a:p>
            <a:pPr marL="266700" indent="-266700">
              <a:lnSpc>
                <a:spcPct val="120000"/>
              </a:lnSpc>
              <a:buClr>
                <a:srgbClr val="2A09B7"/>
              </a:buClr>
            </a:pPr>
            <a:r>
              <a:rPr lang="zh-CN" altLang="en-US" dirty="0">
                <a:solidFill>
                  <a:srgbClr val="C00000"/>
                </a:solidFill>
                <a:latin typeface="微软雅黑" panose="020B0503020204020204" pitchFamily="34" charset="-122"/>
                <a:ea typeface="微软雅黑" panose="020B0503020204020204" pitchFamily="34" charset="-122"/>
              </a:rPr>
              <a:t>思考以下问题：</a:t>
            </a:r>
            <a:endParaRPr lang="en-US" altLang="zh-CN" dirty="0">
              <a:solidFill>
                <a:srgbClr val="C00000"/>
              </a:solidFill>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第二种情形，如果</a:t>
            </a:r>
            <a:r>
              <a:rPr lang="en-US" altLang="zh-CN" dirty="0" err="1">
                <a:latin typeface="微软雅黑" panose="020B0503020204020204" pitchFamily="34" charset="-122"/>
                <a:ea typeface="微软雅黑" panose="020B0503020204020204" pitchFamily="34" charset="-122"/>
              </a:rPr>
              <a:t>TCP像SR一样，每个报文段使用一个定时器，会怎么样</a:t>
            </a:r>
            <a:r>
              <a:rPr lang="en-US" altLang="zh-CN" dirty="0">
                <a:latin typeface="微软雅黑" panose="020B0503020204020204" pitchFamily="34" charset="-122"/>
                <a:ea typeface="微软雅黑" panose="020B0503020204020204" pitchFamily="34" charset="-122"/>
              </a:rPr>
              <a:t>？</a:t>
            </a:r>
          </a:p>
          <a:p>
            <a:pPr lvl="1">
              <a:lnSpc>
                <a:spcPct val="120000"/>
              </a:lnSpc>
            </a:pPr>
            <a:r>
              <a:rPr lang="zh-CN" altLang="en-US" dirty="0">
                <a:latin typeface="微软雅黑" panose="020B0503020204020204" pitchFamily="34" charset="-122"/>
                <a:ea typeface="微软雅黑" panose="020B0503020204020204" pitchFamily="34" charset="-122"/>
              </a:rPr>
              <a:t>第三种情形，采用</a:t>
            </a:r>
            <a:r>
              <a:rPr lang="zh-CN" altLang="zh-CN" dirty="0">
                <a:latin typeface="微软雅黑" panose="020B0503020204020204" pitchFamily="34" charset="-122"/>
                <a:ea typeface="微软雅黑" panose="020B0503020204020204" pitchFamily="34" charset="-122"/>
              </a:rPr>
              <a:t>流水式发送和累积确认，</a:t>
            </a:r>
            <a:r>
              <a:rPr lang="zh-CN" altLang="en-US" dirty="0">
                <a:latin typeface="微软雅黑" panose="020B0503020204020204" pitchFamily="34" charset="-122"/>
                <a:ea typeface="微软雅黑" panose="020B0503020204020204" pitchFamily="34" charset="-122"/>
              </a:rPr>
              <a:t>可以</a:t>
            </a:r>
            <a:r>
              <a:rPr lang="zh-CN" altLang="zh-CN" dirty="0">
                <a:latin typeface="微软雅黑" panose="020B0503020204020204" pitchFamily="34" charset="-122"/>
                <a:ea typeface="微软雅黑" panose="020B0503020204020204" pitchFamily="34" charset="-122"/>
              </a:rPr>
              <a:t>避免重发</a:t>
            </a:r>
            <a:r>
              <a:rPr lang="zh-CN" altLang="en-US" dirty="0">
                <a:latin typeface="微软雅黑" panose="020B0503020204020204" pitchFamily="34" charset="-122"/>
                <a:ea typeface="微软雅黑" panose="020B0503020204020204" pitchFamily="34" charset="-122"/>
              </a:rPr>
              <a:t>哪些报文段？</a:t>
            </a:r>
            <a:endParaRPr lang="en-US" altLang="zh-CN" dirty="0">
              <a:latin typeface="微软雅黑" panose="020B0503020204020204" pitchFamily="34" charset="-122"/>
              <a:ea typeface="微软雅黑" panose="020B0503020204020204" pitchFamily="34" charset="-122"/>
            </a:endParaRPr>
          </a:p>
          <a:p>
            <a:pPr marL="266700" indent="-266700">
              <a:lnSpc>
                <a:spcPct val="120000"/>
              </a:lnSpc>
              <a:buClr>
                <a:srgbClr val="2A09B7"/>
              </a:buClr>
            </a:pPr>
            <a:r>
              <a:rPr lang="zh-CN" altLang="en-US" dirty="0">
                <a:latin typeface="微软雅黑" panose="020B0503020204020204" pitchFamily="34" charset="-122"/>
                <a:ea typeface="微软雅黑" panose="020B0503020204020204" pitchFamily="34" charset="-122"/>
              </a:rPr>
              <a:t>可见，</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通过采用以下机制减少了不必要的重传：</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zh-CN" dirty="0">
                <a:latin typeface="微软雅黑" panose="020B0503020204020204" pitchFamily="34" charset="-122"/>
                <a:ea typeface="微软雅黑" panose="020B0503020204020204" pitchFamily="34" charset="-122"/>
              </a:rPr>
              <a:t>只使用一个定时器，避免</a:t>
            </a:r>
            <a:r>
              <a:rPr lang="zh-CN" altLang="en-US" dirty="0">
                <a:latin typeface="微软雅黑" panose="020B0503020204020204" pitchFamily="34" charset="-122"/>
                <a:ea typeface="微软雅黑" panose="020B0503020204020204" pitchFamily="34" charset="-122"/>
              </a:rPr>
              <a:t>了</a:t>
            </a:r>
            <a:r>
              <a:rPr lang="zh-CN" altLang="zh-CN" dirty="0">
                <a:latin typeface="微软雅黑" panose="020B0503020204020204" pitchFamily="34" charset="-122"/>
                <a:ea typeface="微软雅黑" panose="020B0503020204020204" pitchFamily="34" charset="-122"/>
              </a:rPr>
              <a:t>超时</a:t>
            </a:r>
            <a:r>
              <a:rPr lang="zh-CN" altLang="en-US" dirty="0">
                <a:latin typeface="微软雅黑" panose="020B0503020204020204" pitchFamily="34" charset="-122"/>
                <a:ea typeface="微软雅黑" panose="020B0503020204020204" pitchFamily="34" charset="-122"/>
              </a:rPr>
              <a:t>设置</a:t>
            </a:r>
            <a:r>
              <a:rPr lang="zh-CN" altLang="zh-CN" dirty="0">
                <a:latin typeface="微软雅黑" panose="020B0503020204020204" pitchFamily="34" charset="-122"/>
                <a:ea typeface="微软雅黑" panose="020B0503020204020204" pitchFamily="34" charset="-122"/>
              </a:rPr>
              <a:t>过小时</a:t>
            </a:r>
            <a:r>
              <a:rPr lang="zh-CN" altLang="en-US" dirty="0">
                <a:latin typeface="微软雅黑" panose="020B0503020204020204" pitchFamily="34" charset="-122"/>
                <a:ea typeface="微软雅黑" panose="020B0503020204020204" pitchFamily="34" charset="-122"/>
              </a:rPr>
              <a:t>重发</a:t>
            </a:r>
            <a:r>
              <a:rPr lang="zh-CN" altLang="zh-CN" dirty="0">
                <a:latin typeface="微软雅黑" panose="020B0503020204020204" pitchFamily="34" charset="-122"/>
                <a:ea typeface="微软雅黑" panose="020B0503020204020204" pitchFamily="34" charset="-122"/>
              </a:rPr>
              <a:t>大量报文段</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zh-CN" dirty="0">
                <a:latin typeface="微软雅黑" panose="020B0503020204020204" pitchFamily="34" charset="-122"/>
                <a:ea typeface="微软雅黑" panose="020B0503020204020204" pitchFamily="34" charset="-122"/>
              </a:rPr>
              <a:t>利用流水式发送和累积确认，</a:t>
            </a:r>
            <a:r>
              <a:rPr lang="zh-CN" altLang="en-US" dirty="0">
                <a:latin typeface="微软雅黑" panose="020B0503020204020204" pitchFamily="34" charset="-122"/>
                <a:ea typeface="微软雅黑" panose="020B0503020204020204" pitchFamily="34" charset="-122"/>
              </a:rPr>
              <a:t>可以</a:t>
            </a:r>
            <a:r>
              <a:rPr lang="zh-CN" altLang="zh-CN" dirty="0">
                <a:latin typeface="微软雅黑" panose="020B0503020204020204" pitchFamily="34" charset="-122"/>
                <a:ea typeface="微软雅黑" panose="020B0503020204020204" pitchFamily="34" charset="-122"/>
              </a:rPr>
              <a:t>避免重发某些丢失了</a:t>
            </a:r>
            <a:r>
              <a:rPr lang="en-US" altLang="zh-CN" dirty="0">
                <a:latin typeface="微软雅黑" panose="020B0503020204020204" pitchFamily="34" charset="-122"/>
                <a:ea typeface="微软雅黑" panose="020B0503020204020204" pitchFamily="34" charset="-122"/>
              </a:rPr>
              <a:t>ACK</a:t>
            </a:r>
            <a:r>
              <a:rPr lang="zh-CN" altLang="zh-CN" dirty="0">
                <a:latin typeface="微软雅黑" panose="020B0503020204020204" pitchFamily="34" charset="-122"/>
                <a:ea typeface="微软雅黑" panose="020B0503020204020204" pitchFamily="34" charset="-122"/>
              </a:rPr>
              <a:t>的报文段</a:t>
            </a:r>
            <a:endParaRPr lang="en-US" altLang="zh-CN" dirty="0">
              <a:latin typeface="微软雅黑" panose="020B0503020204020204" pitchFamily="34" charset="-122"/>
              <a:ea typeface="微软雅黑" panose="020B0503020204020204" pitchFamily="34" charset="-122"/>
            </a:endParaRPr>
          </a:p>
          <a:p>
            <a:pPr marL="266700" indent="-266700">
              <a:lnSpc>
                <a:spcPct val="120000"/>
              </a:lnSpc>
              <a:buClr>
                <a:srgbClr val="2A09B7"/>
              </a:buClr>
            </a:pP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想一想：超时值设置多大比较合适呢？</a:t>
            </a:r>
            <a:endParaRPr lang="en-US" altLang="zh-CN"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71</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6.3.3  </a:t>
            </a:r>
            <a:r>
              <a:rPr kumimoji="1" lang="zh-CN" altLang="en-US" dirty="0"/>
              <a:t>面向连接的传输：可靠传输</a:t>
            </a:r>
          </a:p>
        </p:txBody>
      </p:sp>
    </p:spTree>
    <p:extLst>
      <p:ext uri="{BB962C8B-B14F-4D97-AF65-F5344CB8AC3E}">
        <p14:creationId xmlns:p14="http://schemas.microsoft.com/office/powerpoint/2010/main" val="38210526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如何设置超时值</a:t>
            </a:r>
          </a:p>
        </p:txBody>
      </p:sp>
      <p:sp>
        <p:nvSpPr>
          <p:cNvPr id="3" name="内容占位符 2"/>
          <p:cNvSpPr>
            <a:spLocks noGrp="1"/>
          </p:cNvSpPr>
          <p:nvPr>
            <p:ph idx="1"/>
          </p:nvPr>
        </p:nvSpPr>
        <p:spPr>
          <a:xfrm>
            <a:off x="668215" y="1422835"/>
            <a:ext cx="6012284" cy="3755834"/>
          </a:xfrm>
        </p:spPr>
        <p:txBody>
          <a:bodyPr>
            <a:normAutofit/>
          </a:bodyPr>
          <a:lstStyle/>
          <a:p>
            <a:r>
              <a:rPr lang="zh-CN" altLang="en-US" sz="2200" dirty="0">
                <a:latin typeface="微软雅黑" panose="020B0503020204020204" pitchFamily="34" charset="-122"/>
                <a:ea typeface="微软雅黑" panose="020B0503020204020204" pitchFamily="34" charset="-122"/>
              </a:rPr>
              <a:t>为什么设置合理的超时值很重要：</a:t>
            </a:r>
            <a:endParaRPr lang="en-US" altLang="zh-CN" sz="22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若超时值太小，容易产生不必要的重传</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若超时值太大，则丢包恢复的时间太长</a:t>
            </a:r>
            <a:endParaRPr lang="en-US" altLang="zh-CN" sz="2000" dirty="0">
              <a:latin typeface="微软雅黑" panose="020B0503020204020204" pitchFamily="34" charset="-122"/>
              <a:ea typeface="微软雅黑" panose="020B0503020204020204" pitchFamily="34" charset="-122"/>
            </a:endParaRPr>
          </a:p>
          <a:p>
            <a:r>
              <a:rPr lang="zh-CN" altLang="en-US" sz="2200" dirty="0">
                <a:latin typeface="微软雅黑" panose="020B0503020204020204" pitchFamily="34" charset="-122"/>
                <a:ea typeface="微软雅黑" panose="020B0503020204020204" pitchFamily="34" charset="-122"/>
              </a:rPr>
              <a:t>直观上，超时值应大于</a:t>
            </a:r>
            <a:r>
              <a:rPr lang="en-US" altLang="zh-CN" sz="2200" dirty="0">
                <a:latin typeface="微软雅黑" panose="020B0503020204020204" pitchFamily="34" charset="-122"/>
                <a:ea typeface="微软雅黑" panose="020B0503020204020204" pitchFamily="34" charset="-122"/>
              </a:rPr>
              <a:t>RTT</a:t>
            </a:r>
            <a:r>
              <a:rPr lang="zh-CN" altLang="en-US" sz="2200" dirty="0">
                <a:latin typeface="微软雅黑" panose="020B0503020204020204" pitchFamily="34" charset="-122"/>
                <a:ea typeface="微软雅黑" panose="020B0503020204020204" pitchFamily="34" charset="-122"/>
              </a:rPr>
              <a:t>，但</a:t>
            </a:r>
            <a:r>
              <a:rPr lang="en-US" altLang="zh-CN" sz="2200" dirty="0">
                <a:latin typeface="微软雅黑" panose="020B0503020204020204" pitchFamily="34" charset="-122"/>
                <a:ea typeface="微软雅黑" panose="020B0503020204020204" pitchFamily="34" charset="-122"/>
              </a:rPr>
              <a:t>RTT</a:t>
            </a:r>
            <a:r>
              <a:rPr lang="zh-CN" altLang="en-US" sz="2200" dirty="0">
                <a:latin typeface="微软雅黑" panose="020B0503020204020204" pitchFamily="34" charset="-122"/>
                <a:ea typeface="微软雅黑" panose="020B0503020204020204" pitchFamily="34" charset="-122"/>
              </a:rPr>
              <a:t>是变化的</a:t>
            </a:r>
            <a:endParaRPr lang="en-US" altLang="zh-CN" sz="2200" dirty="0">
              <a:latin typeface="微软雅黑" panose="020B0503020204020204" pitchFamily="34" charset="-122"/>
              <a:ea typeface="微软雅黑" panose="020B0503020204020204" pitchFamily="34" charset="-122"/>
            </a:endParaRPr>
          </a:p>
          <a:p>
            <a:r>
              <a:rPr lang="zh-CN" altLang="en-US" sz="2200" dirty="0">
                <a:latin typeface="微软雅黑" panose="020B0503020204020204" pitchFamily="34" charset="-122"/>
                <a:ea typeface="微软雅黑" panose="020B0503020204020204" pitchFamily="34" charset="-122"/>
              </a:rPr>
              <a:t>如何估计</a:t>
            </a:r>
            <a:r>
              <a:rPr lang="en-US" altLang="zh-CN" sz="2200" dirty="0">
                <a:latin typeface="微软雅黑" panose="020B0503020204020204" pitchFamily="34" charset="-122"/>
                <a:ea typeface="微软雅黑" panose="020B0503020204020204" pitchFamily="34" charset="-122"/>
              </a:rPr>
              <a:t>RTT</a:t>
            </a:r>
            <a:r>
              <a:rPr lang="zh-CN" altLang="en-US" sz="2200" dirty="0">
                <a:latin typeface="微软雅黑" panose="020B0503020204020204" pitchFamily="34" charset="-122"/>
                <a:ea typeface="微软雅黑" panose="020B0503020204020204" pitchFamily="34" charset="-122"/>
              </a:rPr>
              <a:t>：</a:t>
            </a:r>
            <a:endParaRPr lang="en-US" altLang="zh-CN" sz="22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RTT</a:t>
            </a:r>
            <a:r>
              <a:rPr lang="zh-CN" altLang="en-US" sz="2000" dirty="0">
                <a:latin typeface="微软雅黑" panose="020B0503020204020204" pitchFamily="34" charset="-122"/>
                <a:ea typeface="微软雅黑" panose="020B0503020204020204" pitchFamily="34" charset="-122"/>
              </a:rPr>
              <a:t>是变化的，需要实时测量从发出某个报文段到收到其确认报文段之间经过的时间（称</a:t>
            </a:r>
            <a:r>
              <a:rPr lang="en-US" altLang="zh-CN" sz="2000" dirty="0" err="1">
                <a:solidFill>
                  <a:srgbClr val="C00000"/>
                </a:solidFill>
                <a:latin typeface="微软雅黑" panose="020B0503020204020204" pitchFamily="34" charset="-122"/>
                <a:ea typeface="微软雅黑" panose="020B0503020204020204" pitchFamily="34" charset="-122"/>
              </a:rPr>
              <a:t>SampleRTT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由于</a:t>
            </a:r>
            <a:r>
              <a:rPr lang="en-US" altLang="zh-CN" sz="2000" dirty="0" err="1">
                <a:latin typeface="微软雅黑" panose="020B0503020204020204" pitchFamily="34" charset="-122"/>
                <a:ea typeface="微软雅黑" panose="020B0503020204020204" pitchFamily="34" charset="-122"/>
              </a:rPr>
              <a:t>SampleRTT</a:t>
            </a:r>
            <a:r>
              <a:rPr lang="zh-CN" altLang="en-US" sz="2000" dirty="0">
                <a:latin typeface="微软雅黑" panose="020B0503020204020204" pitchFamily="34" charset="-122"/>
                <a:ea typeface="微软雅黑" panose="020B0503020204020204" pitchFamily="34" charset="-122"/>
              </a:rPr>
              <a:t>波动很大，更有意义的是计算其平均值（称</a:t>
            </a:r>
            <a:r>
              <a:rPr lang="en-US" altLang="zh-CN" sz="2000" dirty="0" err="1">
                <a:solidFill>
                  <a:srgbClr val="C00000"/>
                </a:solidFill>
                <a:latin typeface="微软雅黑" panose="020B0503020204020204" pitchFamily="34" charset="-122"/>
                <a:ea typeface="微软雅黑" panose="020B0503020204020204" pitchFamily="34" charset="-122"/>
              </a:rPr>
              <a:t>EstimatedRTT</a:t>
            </a:r>
            <a:r>
              <a:rPr lang="zh-CN" altLang="en-US" sz="2000"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72</a:t>
            </a:fld>
            <a:endParaRPr kumimoji="1" lang="zh-CN" altLang="en-US" dirty="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995" y="1770308"/>
            <a:ext cx="4979251" cy="3408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2"/>
          <p:cNvSpPr txBox="1">
            <a:spLocks/>
          </p:cNvSpPr>
          <p:nvPr/>
        </p:nvSpPr>
        <p:spPr>
          <a:xfrm>
            <a:off x="888023" y="5107209"/>
            <a:ext cx="8640297" cy="143170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200" dirty="0">
                <a:latin typeface="微软雅黑" panose="020B0503020204020204" pitchFamily="34" charset="-122"/>
                <a:ea typeface="微软雅黑" panose="020B0503020204020204" pitchFamily="34" charset="-122"/>
              </a:rPr>
              <a:t>平均</a:t>
            </a:r>
            <a:r>
              <a:rPr lang="en-US" altLang="zh-CN" sz="2200" dirty="0">
                <a:latin typeface="微软雅黑" panose="020B0503020204020204" pitchFamily="34" charset="-122"/>
                <a:ea typeface="微软雅黑" panose="020B0503020204020204" pitchFamily="34" charset="-122"/>
              </a:rPr>
              <a:t>RTT</a:t>
            </a:r>
            <a:r>
              <a:rPr lang="zh-CN" altLang="en-US" sz="2200" dirty="0">
                <a:latin typeface="微软雅黑" panose="020B0503020204020204" pitchFamily="34" charset="-122"/>
                <a:ea typeface="微软雅黑" panose="020B0503020204020204" pitchFamily="34" charset="-122"/>
              </a:rPr>
              <a:t>的估算方法（指数加权移动平均）：</a:t>
            </a:r>
            <a:endParaRPr lang="en-US" altLang="zh-CN" sz="2200" dirty="0">
              <a:latin typeface="微软雅黑" panose="020B0503020204020204" pitchFamily="34" charset="-122"/>
              <a:ea typeface="微软雅黑" panose="020B0503020204020204" pitchFamily="34" charset="-122"/>
            </a:endParaRPr>
          </a:p>
          <a:p>
            <a:pPr lvl="1"/>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EstimatedRTT</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 (1-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EstimatedRTT</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SampleRTT</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lvl="1"/>
            <a:r>
              <a:rPr lang="zh-CN" altLang="en-US" sz="2000" dirty="0">
                <a:latin typeface="微软雅黑" panose="020B0503020204020204" pitchFamily="34" charset="-122"/>
                <a:ea typeface="微软雅黑" panose="020B0503020204020204" pitchFamily="34" charset="-122"/>
                <a:sym typeface="Symbol" panose="05050102010706020507" pitchFamily="18" charset="2"/>
              </a:rPr>
              <a:t>典型地，</a:t>
            </a:r>
            <a:r>
              <a:rPr lang="en-US" altLang="zh-CN" sz="2000"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000" dirty="0">
                <a:latin typeface="微软雅黑" panose="020B0503020204020204" pitchFamily="34" charset="-122"/>
                <a:ea typeface="微软雅黑" panose="020B0503020204020204" pitchFamily="34" charset="-122"/>
              </a:rPr>
              <a:t> 0.125</a:t>
            </a:r>
          </a:p>
          <a:p>
            <a:endParaRPr lang="zh-CN" altLang="en-US" dirty="0"/>
          </a:p>
        </p:txBody>
      </p:sp>
      <p:sp>
        <p:nvSpPr>
          <p:cNvPr id="8"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6.3.3  </a:t>
            </a:r>
            <a:r>
              <a:rPr kumimoji="1" lang="zh-CN" altLang="en-US" dirty="0"/>
              <a:t>面向连接的传输：可靠传输</a:t>
            </a:r>
          </a:p>
        </p:txBody>
      </p:sp>
    </p:spTree>
    <p:extLst>
      <p:ext uri="{BB962C8B-B14F-4D97-AF65-F5344CB8AC3E}">
        <p14:creationId xmlns:p14="http://schemas.microsoft.com/office/powerpoint/2010/main" val="30211712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如何设置超时值</a:t>
            </a:r>
          </a:p>
        </p:txBody>
      </p:sp>
      <p:sp>
        <p:nvSpPr>
          <p:cNvPr id="3" name="内容占位符 2"/>
          <p:cNvSpPr>
            <a:spLocks noGrp="1"/>
          </p:cNvSpPr>
          <p:nvPr>
            <p:ph idx="1"/>
          </p:nvPr>
        </p:nvSpPr>
        <p:spPr>
          <a:xfrm>
            <a:off x="627667" y="1510758"/>
            <a:ext cx="6331082" cy="4586694"/>
          </a:xfrm>
        </p:spPr>
        <p:txBody>
          <a:bodyPr>
            <a:normAutofit fontScale="92500" lnSpcReduction="10000"/>
          </a:bodyPr>
          <a:lstStyle/>
          <a:p>
            <a:pPr>
              <a:lnSpc>
                <a:spcPct val="120000"/>
              </a:lnSpc>
            </a:pPr>
            <a:r>
              <a:rPr lang="zh-CN" altLang="en-US" sz="2400" dirty="0">
                <a:latin typeface="微软雅黑" panose="020B0503020204020204" pitchFamily="34" charset="-122"/>
                <a:ea typeface="微软雅黑" panose="020B0503020204020204" pitchFamily="34" charset="-122"/>
              </a:rPr>
              <a:t>瞬时</a:t>
            </a:r>
            <a:r>
              <a:rPr lang="en-US" altLang="zh-CN" sz="2400" dirty="0">
                <a:latin typeface="微软雅黑" panose="020B0503020204020204" pitchFamily="34" charset="-122"/>
                <a:ea typeface="微软雅黑" panose="020B0503020204020204" pitchFamily="34" charset="-122"/>
              </a:rPr>
              <a:t>RTT</a:t>
            </a:r>
            <a:r>
              <a:rPr lang="zh-CN" altLang="en-US" sz="2400" dirty="0">
                <a:latin typeface="微软雅黑" panose="020B0503020204020204" pitchFamily="34" charset="-122"/>
                <a:ea typeface="微软雅黑" panose="020B0503020204020204" pitchFamily="34" charset="-122"/>
              </a:rPr>
              <a:t>和平均</a:t>
            </a:r>
            <a:r>
              <a:rPr lang="en-US" altLang="zh-CN" sz="2400" dirty="0">
                <a:latin typeface="微软雅黑" panose="020B0503020204020204" pitchFamily="34" charset="-122"/>
                <a:ea typeface="微软雅黑" panose="020B0503020204020204" pitchFamily="34" charset="-122"/>
              </a:rPr>
              <a:t>RTT</a:t>
            </a:r>
            <a:r>
              <a:rPr lang="zh-CN" altLang="en-US" sz="2400" dirty="0">
                <a:latin typeface="微软雅黑" panose="020B0503020204020204" pitchFamily="34" charset="-122"/>
                <a:ea typeface="微软雅黑" panose="020B0503020204020204" pitchFamily="34" charset="-122"/>
              </a:rPr>
              <a:t>有很大的偏差：</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200" dirty="0">
                <a:latin typeface="微软雅黑" panose="020B0503020204020204" pitchFamily="34" charset="-122"/>
                <a:ea typeface="微软雅黑" panose="020B0503020204020204" pitchFamily="34" charset="-122"/>
              </a:rPr>
              <a:t>需要在</a:t>
            </a:r>
            <a:r>
              <a:rPr lang="en-US" altLang="zh-CN" sz="2200" dirty="0" err="1">
                <a:latin typeface="微软雅黑" panose="020B0503020204020204" pitchFamily="34" charset="-122"/>
                <a:ea typeface="微软雅黑" panose="020B0503020204020204" pitchFamily="34" charset="-122"/>
              </a:rPr>
              <a:t>EstimtedRTT</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上加一个“安全距离”，作为超时值</a:t>
            </a:r>
            <a:endParaRPr lang="en-US" altLang="zh-CN" sz="2200" dirty="0">
              <a:latin typeface="微软雅黑" panose="020B0503020204020204" pitchFamily="34" charset="-122"/>
              <a:ea typeface="微软雅黑" panose="020B0503020204020204" pitchFamily="34" charset="-122"/>
            </a:endParaRPr>
          </a:p>
          <a:p>
            <a:pPr lvl="1">
              <a:lnSpc>
                <a:spcPct val="120000"/>
              </a:lnSpc>
            </a:pPr>
            <a:r>
              <a:rPr lang="zh-CN" altLang="en-US" sz="2200" dirty="0">
                <a:latin typeface="微软雅黑" panose="020B0503020204020204" pitchFamily="34" charset="-122"/>
                <a:ea typeface="微软雅黑" panose="020B0503020204020204" pitchFamily="34" charset="-122"/>
              </a:rPr>
              <a:t>安全距离的大小与</a:t>
            </a:r>
            <a:r>
              <a:rPr lang="en-US" altLang="zh-CN" sz="2200" dirty="0">
                <a:latin typeface="微软雅黑" panose="020B0503020204020204" pitchFamily="34" charset="-122"/>
                <a:ea typeface="微软雅黑" panose="020B0503020204020204" pitchFamily="34" charset="-122"/>
              </a:rPr>
              <a:t>RTT</a:t>
            </a:r>
            <a:r>
              <a:rPr lang="zh-CN" altLang="en-US" sz="2200" dirty="0">
                <a:latin typeface="微软雅黑" panose="020B0503020204020204" pitchFamily="34" charset="-122"/>
                <a:ea typeface="微软雅黑" panose="020B0503020204020204" pitchFamily="34" charset="-122"/>
              </a:rPr>
              <a:t>的波动幅度有关</a:t>
            </a:r>
            <a:endParaRPr lang="en-US" altLang="zh-CN" sz="2200" dirty="0">
              <a:latin typeface="微软雅黑" panose="020B0503020204020204" pitchFamily="34" charset="-122"/>
              <a:ea typeface="微软雅黑" panose="020B0503020204020204" pitchFamily="34" charset="-122"/>
            </a:endParaRPr>
          </a:p>
          <a:p>
            <a:pPr>
              <a:lnSpc>
                <a:spcPct val="120000"/>
              </a:lnSpc>
            </a:pPr>
            <a:r>
              <a:rPr lang="zh-CN" altLang="en-US" sz="2400" dirty="0">
                <a:latin typeface="微软雅黑" panose="020B0503020204020204" pitchFamily="34" charset="-122"/>
                <a:ea typeface="微软雅黑" panose="020B0503020204020204" pitchFamily="34" charset="-122"/>
              </a:rPr>
              <a:t>估算</a:t>
            </a:r>
            <a:r>
              <a:rPr lang="en-US" altLang="zh-CN" sz="2400" dirty="0" err="1">
                <a:latin typeface="微软雅黑" panose="020B0503020204020204" pitchFamily="34" charset="-122"/>
                <a:ea typeface="微软雅黑" panose="020B0503020204020204" pitchFamily="34" charset="-122"/>
              </a:rPr>
              <a:t>SampleRTT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与 </a:t>
            </a:r>
            <a:r>
              <a:rPr lang="en-US" altLang="zh-CN" sz="2400" dirty="0" err="1">
                <a:latin typeface="微软雅黑" panose="020B0503020204020204" pitchFamily="34" charset="-122"/>
                <a:ea typeface="微软雅黑" panose="020B0503020204020204" pitchFamily="34" charset="-122"/>
              </a:rPr>
              <a:t>EstimatedRTT</a:t>
            </a:r>
            <a:r>
              <a:rPr lang="zh-CN" altLang="en-US" sz="2400" dirty="0">
                <a:latin typeface="微软雅黑" panose="020B0503020204020204" pitchFamily="34" charset="-122"/>
                <a:ea typeface="微软雅黑" panose="020B0503020204020204" pitchFamily="34" charset="-122"/>
              </a:rPr>
              <a:t>的偏差（称</a:t>
            </a:r>
            <a:r>
              <a:rPr lang="en-US" altLang="zh-CN" sz="2400" dirty="0" err="1">
                <a:solidFill>
                  <a:srgbClr val="C00000"/>
                </a:solidFill>
                <a:latin typeface="微软雅黑" panose="020B0503020204020204" pitchFamily="34" charset="-122"/>
                <a:ea typeface="微软雅黑" panose="020B0503020204020204" pitchFamily="34" charset="-122"/>
              </a:rPr>
              <a:t>DevRTT</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en-US" altLang="zh-CN" sz="2200" dirty="0" err="1">
                <a:latin typeface="微软雅黑" panose="020B0503020204020204" pitchFamily="34" charset="-122"/>
                <a:ea typeface="微软雅黑" panose="020B0503020204020204" pitchFamily="34" charset="-122"/>
              </a:rPr>
              <a:t>DevRTT</a:t>
            </a:r>
            <a:r>
              <a:rPr lang="en-US" altLang="zh-CN" sz="2200" dirty="0">
                <a:latin typeface="微软雅黑" panose="020B0503020204020204" pitchFamily="34" charset="-122"/>
                <a:ea typeface="微软雅黑" panose="020B0503020204020204" pitchFamily="34" charset="-122"/>
              </a:rPr>
              <a:t> = (1-</a:t>
            </a:r>
            <a:r>
              <a:rPr lang="en-US" altLang="zh-CN" sz="2200"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00" dirty="0">
                <a:latin typeface="微软雅黑" panose="020B0503020204020204" pitchFamily="34" charset="-122"/>
                <a:ea typeface="微软雅黑" panose="020B0503020204020204" pitchFamily="34" charset="-122"/>
              </a:rPr>
              <a:t>)*</a:t>
            </a:r>
            <a:r>
              <a:rPr lang="en-US" altLang="zh-CN" sz="2200" dirty="0" err="1">
                <a:latin typeface="微软雅黑" panose="020B0503020204020204" pitchFamily="34" charset="-122"/>
                <a:ea typeface="微软雅黑" panose="020B0503020204020204" pitchFamily="34" charset="-122"/>
              </a:rPr>
              <a:t>DevRTT</a:t>
            </a:r>
            <a:r>
              <a:rPr lang="en-US" altLang="zh-CN" sz="2200" dirty="0">
                <a:latin typeface="微软雅黑" panose="020B0503020204020204" pitchFamily="34" charset="-122"/>
                <a:ea typeface="微软雅黑" panose="020B0503020204020204" pitchFamily="34" charset="-122"/>
              </a:rPr>
              <a:t> + </a:t>
            </a:r>
            <a:r>
              <a:rPr lang="en-US" altLang="zh-CN" sz="2200"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00" dirty="0">
                <a:latin typeface="微软雅黑" panose="020B0503020204020204" pitchFamily="34" charset="-122"/>
                <a:ea typeface="微软雅黑" panose="020B0503020204020204" pitchFamily="34" charset="-122"/>
              </a:rPr>
              <a:t>*|</a:t>
            </a:r>
            <a:r>
              <a:rPr lang="en-US" altLang="zh-CN" sz="2200" dirty="0" err="1">
                <a:latin typeface="微软雅黑" panose="020B0503020204020204" pitchFamily="34" charset="-122"/>
                <a:ea typeface="微软雅黑" panose="020B0503020204020204" pitchFamily="34" charset="-122"/>
              </a:rPr>
              <a:t>SampleRTT-EstimatedRTT</a:t>
            </a:r>
            <a:r>
              <a:rPr lang="en-US" altLang="zh-CN" sz="2200" dirty="0">
                <a:latin typeface="微软雅黑" panose="020B0503020204020204" pitchFamily="34" charset="-122"/>
                <a:ea typeface="微软雅黑" panose="020B0503020204020204" pitchFamily="34" charset="-122"/>
              </a:rPr>
              <a:t>|</a:t>
            </a:r>
          </a:p>
          <a:p>
            <a:pPr lvl="1">
              <a:lnSpc>
                <a:spcPct val="120000"/>
              </a:lnSpc>
            </a:pPr>
            <a:r>
              <a:rPr lang="zh-CN" altLang="en-US" sz="2200" dirty="0">
                <a:latin typeface="微软雅黑" panose="020B0503020204020204" pitchFamily="34" charset="-122"/>
                <a:ea typeface="微软雅黑" panose="020B0503020204020204" pitchFamily="34" charset="-122"/>
              </a:rPr>
              <a:t>典型地，</a:t>
            </a:r>
            <a:r>
              <a:rPr lang="en-US" altLang="zh-CN" sz="2200" dirty="0">
                <a:latin typeface="微软雅黑" panose="020B0503020204020204" pitchFamily="34" charset="-122"/>
                <a:ea typeface="微软雅黑" panose="020B0503020204020204" pitchFamily="34" charset="-122"/>
                <a:sym typeface="Symbol" panose="05050102010706020507" pitchFamily="18" charset="2"/>
              </a:rPr>
              <a:t>  = 0.25</a:t>
            </a:r>
          </a:p>
          <a:p>
            <a:pPr>
              <a:lnSpc>
                <a:spcPct val="120000"/>
              </a:lnSpc>
            </a:pPr>
            <a:r>
              <a:rPr lang="zh-CN" altLang="en-US" sz="2400" dirty="0">
                <a:latin typeface="微软雅黑" panose="020B0503020204020204" pitchFamily="34" charset="-122"/>
                <a:ea typeface="微软雅黑" panose="020B0503020204020204" pitchFamily="34" charset="-122"/>
              </a:rPr>
              <a:t>设置重传定时器的超时值：</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en-US" altLang="zh-CN" sz="2200" dirty="0" err="1">
                <a:latin typeface="微软雅黑" panose="020B0503020204020204" pitchFamily="34" charset="-122"/>
                <a:ea typeface="微软雅黑" panose="020B0503020204020204" pitchFamily="34" charset="-122"/>
              </a:rPr>
              <a:t>TimeoutInterval</a:t>
            </a:r>
            <a:r>
              <a:rPr lang="en-US" altLang="zh-CN" sz="2200" dirty="0">
                <a:latin typeface="微软雅黑" panose="020B0503020204020204" pitchFamily="34" charset="-122"/>
                <a:ea typeface="微软雅黑" panose="020B0503020204020204" pitchFamily="34" charset="-122"/>
              </a:rPr>
              <a:t> = </a:t>
            </a:r>
            <a:r>
              <a:rPr lang="en-US" altLang="zh-CN" sz="2200" dirty="0" err="1">
                <a:latin typeface="微软雅黑" panose="020B0503020204020204" pitchFamily="34" charset="-122"/>
                <a:ea typeface="微软雅黑" panose="020B0503020204020204" pitchFamily="34" charset="-122"/>
              </a:rPr>
              <a:t>EstimatedRTT</a:t>
            </a:r>
            <a:r>
              <a:rPr lang="en-US" altLang="zh-CN" sz="2200" dirty="0">
                <a:latin typeface="微软雅黑" panose="020B0503020204020204" pitchFamily="34" charset="-122"/>
                <a:ea typeface="微软雅黑" panose="020B0503020204020204" pitchFamily="34" charset="-122"/>
              </a:rPr>
              <a:t> + 4*</a:t>
            </a:r>
            <a:r>
              <a:rPr lang="en-US" altLang="zh-CN" sz="2200" dirty="0" err="1">
                <a:latin typeface="微软雅黑" panose="020B0503020204020204" pitchFamily="34" charset="-122"/>
                <a:ea typeface="微软雅黑" panose="020B0503020204020204" pitchFamily="34" charset="-122"/>
              </a:rPr>
              <a:t>DevRTT</a:t>
            </a:r>
            <a:endParaRPr lang="en-US" altLang="zh-CN" sz="2200" dirty="0">
              <a:latin typeface="微软雅黑" panose="020B0503020204020204" pitchFamily="34" charset="-122"/>
              <a:ea typeface="微软雅黑" panose="020B0503020204020204" pitchFamily="34" charset="-122"/>
            </a:endParaRPr>
          </a:p>
          <a:p>
            <a:pPr lvl="1"/>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73</a:t>
            </a:fld>
            <a:endParaRPr kumimoji="1" lang="zh-CN" altLang="en-US" dirty="0"/>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8694" y="1967097"/>
            <a:ext cx="4979251" cy="3408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6.3.3  </a:t>
            </a:r>
            <a:r>
              <a:rPr kumimoji="1" lang="zh-CN" altLang="en-US" dirty="0"/>
              <a:t>面向连接的传输：可靠传输</a:t>
            </a:r>
          </a:p>
        </p:txBody>
      </p:sp>
    </p:spTree>
    <p:extLst>
      <p:ext uri="{BB962C8B-B14F-4D97-AF65-F5344CB8AC3E}">
        <p14:creationId xmlns:p14="http://schemas.microsoft.com/office/powerpoint/2010/main" val="29974747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a:t>
            </a:r>
            <a:r>
              <a:rPr lang="zh-CN" altLang="en-US" dirty="0"/>
              <a:t>确认的二义性</a:t>
            </a:r>
          </a:p>
        </p:txBody>
      </p:sp>
      <p:sp>
        <p:nvSpPr>
          <p:cNvPr id="3" name="内容占位符 2"/>
          <p:cNvSpPr>
            <a:spLocks noGrp="1"/>
          </p:cNvSpPr>
          <p:nvPr>
            <p:ph idx="1"/>
          </p:nvPr>
        </p:nvSpPr>
        <p:spPr>
          <a:xfrm>
            <a:off x="838200" y="1433146"/>
            <a:ext cx="6784731" cy="4664306"/>
          </a:xfrm>
        </p:spPr>
        <p:txBody>
          <a:bodyPr>
            <a:normAutofit/>
          </a:bodyPr>
          <a:lstStyle/>
          <a:p>
            <a:pPr>
              <a:lnSpc>
                <a:spcPct val="120000"/>
              </a:lnSpc>
            </a:pPr>
            <a:r>
              <a:rPr lang="en-US" altLang="zh-CN" sz="2400" dirty="0">
                <a:latin typeface="微软雅黑" panose="020B0503020204020204" pitchFamily="34" charset="-122"/>
                <a:ea typeface="微软雅黑" panose="020B0503020204020204" pitchFamily="34" charset="-122"/>
              </a:rPr>
              <a:t>TCP</a:t>
            </a:r>
            <a:r>
              <a:rPr lang="zh-CN" altLang="en-US" sz="2400" dirty="0">
                <a:latin typeface="微软雅黑" panose="020B0503020204020204" pitchFamily="34" charset="-122"/>
                <a:ea typeface="微软雅黑" panose="020B0503020204020204" pitchFamily="34" charset="-122"/>
              </a:rPr>
              <a:t>确认的二义性问题：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000" dirty="0">
                <a:latin typeface="微软雅黑" panose="020B0503020204020204" pitchFamily="34" charset="-122"/>
                <a:ea typeface="微软雅黑" panose="020B0503020204020204" pitchFamily="34" charset="-122"/>
              </a:rPr>
              <a:t>重传的</a:t>
            </a:r>
            <a:r>
              <a:rPr lang="en-US" altLang="zh-CN" sz="2000" dirty="0">
                <a:latin typeface="微软雅黑" panose="020B0503020204020204" pitchFamily="34" charset="-122"/>
                <a:ea typeface="微软雅黑" panose="020B0503020204020204" pitchFamily="34" charset="-122"/>
              </a:rPr>
              <a:t>TCP</a:t>
            </a:r>
            <a:r>
              <a:rPr lang="zh-CN" altLang="en-US" sz="2000" dirty="0">
                <a:latin typeface="微软雅黑" panose="020B0503020204020204" pitchFamily="34" charset="-122"/>
                <a:ea typeface="微软雅黑" panose="020B0503020204020204" pitchFamily="34" charset="-122"/>
              </a:rPr>
              <a:t>报文段使用与原报文段相同的序号</a:t>
            </a:r>
            <a:endParaRPr lang="en-US" altLang="zh-CN" sz="2000" dirty="0">
              <a:latin typeface="微软雅黑" panose="020B0503020204020204" pitchFamily="34" charset="-122"/>
              <a:ea typeface="微软雅黑" panose="020B0503020204020204" pitchFamily="34" charset="-122"/>
            </a:endParaRPr>
          </a:p>
          <a:p>
            <a:pPr lvl="1">
              <a:lnSpc>
                <a:spcPct val="120000"/>
              </a:lnSpc>
            </a:pPr>
            <a:r>
              <a:rPr lang="zh-CN" altLang="en-US" sz="2000" dirty="0">
                <a:latin typeface="微软雅黑" panose="020B0503020204020204" pitchFamily="34" charset="-122"/>
                <a:ea typeface="微软雅黑" panose="020B0503020204020204" pitchFamily="34" charset="-122"/>
              </a:rPr>
              <a:t>发送端收到确认后 ，无法得知是对哪个报文段进行的确认</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zh-CN" altLang="en-US" sz="2400" dirty="0">
                <a:latin typeface="微软雅黑" panose="020B0503020204020204" pitchFamily="34" charset="-122"/>
                <a:ea typeface="微软雅黑" panose="020B0503020204020204" pitchFamily="34" charset="-122"/>
              </a:rPr>
              <a:t>二义性确认带来的问题：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000" dirty="0">
                <a:latin typeface="微软雅黑" panose="020B0503020204020204" pitchFamily="34" charset="-122"/>
                <a:ea typeface="微软雅黑" panose="020B0503020204020204" pitchFamily="34" charset="-122"/>
              </a:rPr>
              <a:t>对重传报文段测量的</a:t>
            </a:r>
            <a:r>
              <a:rPr lang="en-US" altLang="zh-CN" sz="2000" dirty="0" err="1">
                <a:latin typeface="微软雅黑" panose="020B0503020204020204" pitchFamily="34" charset="-122"/>
                <a:ea typeface="微软雅黑" panose="020B0503020204020204" pitchFamily="34" charset="-122"/>
              </a:rPr>
              <a:t>SampleRTT</a:t>
            </a:r>
            <a:r>
              <a:rPr lang="zh-CN" altLang="en-US" sz="2000" dirty="0">
                <a:latin typeface="微软雅黑" panose="020B0503020204020204" pitchFamily="34" charset="-122"/>
                <a:ea typeface="微软雅黑" panose="020B0503020204020204" pitchFamily="34" charset="-122"/>
              </a:rPr>
              <a:t>，可能不准确</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zh-CN" altLang="en-US" sz="2400" dirty="0">
                <a:latin typeface="微软雅黑" panose="020B0503020204020204" pitchFamily="34" charset="-122"/>
                <a:ea typeface="微软雅黑" panose="020B0503020204020204" pitchFamily="34" charset="-122"/>
              </a:rPr>
              <a:t>解决方法：</a:t>
            </a:r>
          </a:p>
          <a:p>
            <a:pPr lvl="1">
              <a:lnSpc>
                <a:spcPct val="120000"/>
              </a:lnSpc>
            </a:pPr>
            <a:r>
              <a:rPr lang="zh-CN" altLang="en-US" sz="2000" dirty="0">
                <a:latin typeface="微软雅黑" panose="020B0503020204020204" pitchFamily="34" charset="-122"/>
                <a:ea typeface="微软雅黑" panose="020B0503020204020204" pitchFamily="34" charset="-122"/>
              </a:rPr>
              <a:t>忽略有二义性的确认，只对一次发送成功的报文段测量</a:t>
            </a:r>
            <a:r>
              <a:rPr lang="en-US" altLang="zh-CN" sz="2000" dirty="0" err="1">
                <a:latin typeface="微软雅黑" panose="020B0503020204020204" pitchFamily="34" charset="-122"/>
                <a:ea typeface="微软雅黑" panose="020B0503020204020204" pitchFamily="34" charset="-122"/>
              </a:rPr>
              <a:t>SampleRTT</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，并更新</a:t>
            </a:r>
            <a:r>
              <a:rPr lang="en-US" altLang="zh-CN" sz="2000" dirty="0" err="1">
                <a:latin typeface="微软雅黑" panose="020B0503020204020204" pitchFamily="34" charset="-122"/>
                <a:ea typeface="微软雅黑" panose="020B0503020204020204" pitchFamily="34" charset="-122"/>
              </a:rPr>
              <a:t>EstimtedRTT</a:t>
            </a:r>
            <a:endParaRPr lang="en-US" altLang="zh-CN" sz="2000" dirty="0">
              <a:latin typeface="微软雅黑" panose="020B0503020204020204" pitchFamily="34" charset="-122"/>
              <a:ea typeface="微软雅黑" panose="020B0503020204020204" pitchFamily="34" charset="-122"/>
            </a:endParaRPr>
          </a:p>
          <a:p>
            <a:pPr lvl="1">
              <a:lnSpc>
                <a:spcPct val="120000"/>
              </a:lnSpc>
            </a:pPr>
            <a:r>
              <a:rPr lang="zh-CN" altLang="en-US" sz="2000" dirty="0">
                <a:latin typeface="微软雅黑" panose="020B0503020204020204" pitchFamily="34" charset="-122"/>
                <a:ea typeface="微软雅黑" panose="020B0503020204020204" pitchFamily="34" charset="-122"/>
              </a:rPr>
              <a:t>当</a:t>
            </a:r>
            <a:r>
              <a:rPr lang="en-US" altLang="zh-CN" sz="2000" dirty="0">
                <a:latin typeface="微软雅黑" panose="020B0503020204020204" pitchFamily="34" charset="-122"/>
                <a:ea typeface="微软雅黑" panose="020B0503020204020204" pitchFamily="34" charset="-122"/>
              </a:rPr>
              <a:t>TCP</a:t>
            </a:r>
            <a:r>
              <a:rPr lang="zh-CN" altLang="en-US" sz="2000" dirty="0">
                <a:latin typeface="微软雅黑" panose="020B0503020204020204" pitchFamily="34" charset="-122"/>
                <a:ea typeface="微软雅黑" panose="020B0503020204020204" pitchFamily="34" charset="-122"/>
              </a:rPr>
              <a:t>重传一个段时，停止测量</a:t>
            </a:r>
            <a:r>
              <a:rPr lang="en-US" altLang="zh-CN" sz="2000" dirty="0" err="1">
                <a:latin typeface="微软雅黑" panose="020B0503020204020204" pitchFamily="34" charset="-122"/>
                <a:ea typeface="微软雅黑" panose="020B0503020204020204" pitchFamily="34" charset="-122"/>
              </a:rPr>
              <a:t>SampleRTT</a:t>
            </a:r>
            <a:endParaRPr lang="zh-CN" altLang="en-US" sz="20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74</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6.3.3  </a:t>
            </a:r>
            <a:r>
              <a:rPr kumimoji="1" lang="zh-CN" altLang="en-US" dirty="0"/>
              <a:t>面向连接的传输：可靠传输</a:t>
            </a:r>
          </a:p>
        </p:txBody>
      </p:sp>
      <p:pic>
        <p:nvPicPr>
          <p:cNvPr id="9" name="图片 8">
            <a:extLst>
              <a:ext uri="{FF2B5EF4-FFF2-40B4-BE49-F238E27FC236}">
                <a16:creationId xmlns:a16="http://schemas.microsoft.com/office/drawing/2014/main" id="{EA8D286F-4807-4DF1-A93C-65F16AAEBFEF}"/>
              </a:ext>
            </a:extLst>
          </p:cNvPr>
          <p:cNvPicPr>
            <a:picLocks noChangeAspect="1"/>
          </p:cNvPicPr>
          <p:nvPr/>
        </p:nvPicPr>
        <p:blipFill rotWithShape="1">
          <a:blip r:embed="rId3"/>
          <a:srcRect l="9353" b="30275"/>
          <a:stretch/>
        </p:blipFill>
        <p:spPr>
          <a:xfrm>
            <a:off x="7567992" y="3835902"/>
            <a:ext cx="3191059" cy="2450484"/>
          </a:xfrm>
          <a:prstGeom prst="rect">
            <a:avLst/>
          </a:prstGeom>
        </p:spPr>
      </p:pic>
      <p:pic>
        <p:nvPicPr>
          <p:cNvPr id="11" name="图片 10">
            <a:extLst>
              <a:ext uri="{FF2B5EF4-FFF2-40B4-BE49-F238E27FC236}">
                <a16:creationId xmlns:a16="http://schemas.microsoft.com/office/drawing/2014/main" id="{E50C1E7D-6425-4007-B7C1-4A74CA04D55F}"/>
              </a:ext>
            </a:extLst>
          </p:cNvPr>
          <p:cNvPicPr>
            <a:picLocks noChangeAspect="1"/>
          </p:cNvPicPr>
          <p:nvPr/>
        </p:nvPicPr>
        <p:blipFill rotWithShape="1">
          <a:blip r:embed="rId4"/>
          <a:srcRect l="9985" b="25816"/>
          <a:stretch/>
        </p:blipFill>
        <p:spPr>
          <a:xfrm>
            <a:off x="7622931" y="1378803"/>
            <a:ext cx="3086101" cy="2498837"/>
          </a:xfrm>
          <a:prstGeom prst="rect">
            <a:avLst/>
          </a:prstGeom>
        </p:spPr>
      </p:pic>
      <p:sp>
        <p:nvSpPr>
          <p:cNvPr id="12" name="文本框 11"/>
          <p:cNvSpPr txBox="1"/>
          <p:nvPr/>
        </p:nvSpPr>
        <p:spPr>
          <a:xfrm>
            <a:off x="10190288" y="2604425"/>
            <a:ext cx="1345222" cy="646331"/>
          </a:xfrm>
          <a:prstGeom prst="rect">
            <a:avLst/>
          </a:prstGeom>
          <a:noFill/>
        </p:spPr>
        <p:txBody>
          <a:bodyPr wrap="square" rtlCol="0">
            <a:spAutoFit/>
          </a:bodyPr>
          <a:lstStyle/>
          <a:p>
            <a:r>
              <a:rPr lang="zh-CN" altLang="en-US" dirty="0"/>
              <a:t>收到对原报文段的确认</a:t>
            </a:r>
          </a:p>
        </p:txBody>
      </p:sp>
      <p:sp>
        <p:nvSpPr>
          <p:cNvPr id="13" name="文本框 12"/>
          <p:cNvSpPr txBox="1"/>
          <p:nvPr/>
        </p:nvSpPr>
        <p:spPr>
          <a:xfrm>
            <a:off x="10275478" y="4758847"/>
            <a:ext cx="1608990" cy="646331"/>
          </a:xfrm>
          <a:prstGeom prst="rect">
            <a:avLst/>
          </a:prstGeom>
          <a:noFill/>
        </p:spPr>
        <p:txBody>
          <a:bodyPr wrap="square" rtlCol="0">
            <a:spAutoFit/>
          </a:bodyPr>
          <a:lstStyle/>
          <a:p>
            <a:r>
              <a:rPr lang="zh-CN" altLang="en-US" dirty="0"/>
              <a:t>收到对重传报文段的确认</a:t>
            </a:r>
          </a:p>
        </p:txBody>
      </p:sp>
    </p:spTree>
    <p:extLst>
      <p:ext uri="{BB962C8B-B14F-4D97-AF65-F5344CB8AC3E}">
        <p14:creationId xmlns:p14="http://schemas.microsoft.com/office/powerpoint/2010/main" val="1490231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定时器补偿</a:t>
            </a:r>
          </a:p>
        </p:txBody>
      </p:sp>
      <p:sp>
        <p:nvSpPr>
          <p:cNvPr id="3" name="内容占位符 2"/>
          <p:cNvSpPr>
            <a:spLocks noGrp="1"/>
          </p:cNvSpPr>
          <p:nvPr>
            <p:ph idx="1"/>
          </p:nvPr>
        </p:nvSpPr>
        <p:spPr/>
        <p:txBody>
          <a:bodyPr/>
          <a:lstStyle/>
          <a:p>
            <a:pPr>
              <a:lnSpc>
                <a:spcPct val="120000"/>
              </a:lnSpc>
            </a:pPr>
            <a:r>
              <a:rPr lang="zh-CN" altLang="en-US" dirty="0">
                <a:latin typeface="微软雅黑" panose="020B0503020204020204" pitchFamily="34" charset="-122"/>
                <a:ea typeface="微软雅黑" panose="020B0503020204020204" pitchFamily="34" charset="-122"/>
              </a:rPr>
              <a:t>简单忽略重传报文段的问题：</a:t>
            </a:r>
          </a:p>
          <a:p>
            <a:pPr lvl="1">
              <a:lnSpc>
                <a:spcPct val="120000"/>
              </a:lnSpc>
            </a:pPr>
            <a:r>
              <a:rPr lang="zh-CN" altLang="en-US" dirty="0">
                <a:latin typeface="微软雅黑" panose="020B0503020204020204" pitchFamily="34" charset="-122"/>
                <a:ea typeface="微软雅黑" panose="020B0503020204020204" pitchFamily="34" charset="-122"/>
              </a:rPr>
              <a:t>重传意味着超时值可能偏小了，需要增大</a:t>
            </a:r>
          </a:p>
          <a:p>
            <a:pPr lvl="1">
              <a:lnSpc>
                <a:spcPct val="120000"/>
              </a:lnSpc>
            </a:pPr>
            <a:r>
              <a:rPr lang="zh-CN" altLang="en-US" dirty="0">
                <a:latin typeface="微软雅黑" panose="020B0503020204020204" pitchFamily="34" charset="-122"/>
                <a:ea typeface="微软雅黑" panose="020B0503020204020204" pitchFamily="34" charset="-122"/>
              </a:rPr>
              <a:t>若简单忽略重传报文段（不更新</a:t>
            </a:r>
            <a:r>
              <a:rPr lang="en-US" altLang="zh-CN" dirty="0" err="1">
                <a:latin typeface="微软雅黑" panose="020B0503020204020204" pitchFamily="34" charset="-122"/>
                <a:ea typeface="微软雅黑" panose="020B0503020204020204" pitchFamily="34" charset="-122"/>
              </a:rPr>
              <a:t>EstimtedRTT</a:t>
            </a:r>
            <a:r>
              <a:rPr lang="zh-CN" altLang="en-US" dirty="0">
                <a:latin typeface="微软雅黑" panose="020B0503020204020204" pitchFamily="34" charset="-122"/>
                <a:ea typeface="微软雅黑" panose="020B0503020204020204" pitchFamily="34" charset="-122"/>
              </a:rPr>
              <a:t>），则超时值也不会更新，超时设置过小的问题没有解决</a:t>
            </a:r>
          </a:p>
          <a:p>
            <a:pPr>
              <a:lnSpc>
                <a:spcPct val="120000"/>
              </a:lnSpc>
            </a:pPr>
            <a:r>
              <a:rPr lang="zh-CN" altLang="en-US" dirty="0">
                <a:latin typeface="微软雅黑" panose="020B0503020204020204" pitchFamily="34" charset="-122"/>
                <a:ea typeface="微软雅黑" panose="020B0503020204020204" pitchFamily="34" charset="-122"/>
              </a:rPr>
              <a:t>解决方法：</a:t>
            </a:r>
          </a:p>
          <a:p>
            <a:pPr lvl="1">
              <a:lnSpc>
                <a:spcPct val="120000"/>
              </a:lnSpc>
            </a:pPr>
            <a:r>
              <a:rPr lang="zh-CN" altLang="en-US" dirty="0">
                <a:latin typeface="微软雅黑" panose="020B0503020204020204" pitchFamily="34" charset="-122"/>
                <a:ea typeface="微软雅黑" panose="020B0503020204020204" pitchFamily="34" charset="-122"/>
              </a:rPr>
              <a:t>采用定时器补偿策略，发送方每重传一个报文段，就直接将超时值增大一倍（不依赖于</a:t>
            </a:r>
            <a:r>
              <a:rPr lang="en-US" altLang="zh-CN" dirty="0">
                <a:latin typeface="微软雅黑" panose="020B0503020204020204" pitchFamily="34" charset="-122"/>
                <a:ea typeface="微软雅黑" panose="020B0503020204020204" pitchFamily="34" charset="-122"/>
              </a:rPr>
              <a:t>RTT</a:t>
            </a:r>
            <a:r>
              <a:rPr lang="zh-CN" altLang="en-US" dirty="0">
                <a:latin typeface="微软雅黑" panose="020B0503020204020204" pitchFamily="34" charset="-122"/>
                <a:ea typeface="微软雅黑" panose="020B0503020204020204" pitchFamily="34" charset="-122"/>
              </a:rPr>
              <a:t>的更新）</a:t>
            </a:r>
          </a:p>
          <a:p>
            <a:pPr lvl="1">
              <a:lnSpc>
                <a:spcPct val="120000"/>
              </a:lnSpc>
            </a:pPr>
            <a:r>
              <a:rPr lang="zh-CN" altLang="en-US" dirty="0">
                <a:latin typeface="微软雅黑" panose="020B0503020204020204" pitchFamily="34" charset="-122"/>
                <a:ea typeface="微软雅黑" panose="020B0503020204020204" pitchFamily="34" charset="-122"/>
              </a:rPr>
              <a:t>若连续发生超时事件，超时值呈指数增长（至一个设定的上限值）</a:t>
            </a: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75</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6.3.3  </a:t>
            </a:r>
            <a:r>
              <a:rPr kumimoji="1" lang="zh-CN" altLang="en-US" dirty="0"/>
              <a:t>面向连接的传输：可靠传输</a:t>
            </a:r>
          </a:p>
        </p:txBody>
      </p:sp>
    </p:spTree>
    <p:extLst>
      <p:ext uri="{BB962C8B-B14F-4D97-AF65-F5344CB8AC3E}">
        <p14:creationId xmlns:p14="http://schemas.microsoft.com/office/powerpoint/2010/main" val="42895425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Karn</a:t>
            </a:r>
            <a:r>
              <a:rPr lang="zh-CN" altLang="en-US" dirty="0"/>
              <a:t>算法</a:t>
            </a:r>
          </a:p>
        </p:txBody>
      </p:sp>
      <p:sp>
        <p:nvSpPr>
          <p:cNvPr id="3" name="内容占位符 2"/>
          <p:cNvSpPr>
            <a:spLocks noGrp="1"/>
          </p:cNvSpPr>
          <p:nvPr>
            <p:ph idx="1"/>
          </p:nvPr>
        </p:nvSpPr>
        <p:spPr/>
        <p:txBody>
          <a:bodyPr/>
          <a:lstStyle/>
          <a:p>
            <a:pPr algn="just">
              <a:lnSpc>
                <a:spcPct val="120000"/>
              </a:lnSpc>
            </a:pPr>
            <a:r>
              <a:rPr lang="en-US" altLang="zh-CN" dirty="0" err="1">
                <a:latin typeface="微软雅黑" panose="020B0503020204020204" pitchFamily="34" charset="-122"/>
                <a:ea typeface="微软雅黑" panose="020B0503020204020204" pitchFamily="34" charset="-122"/>
              </a:rPr>
              <a:t>Karn</a:t>
            </a:r>
            <a:r>
              <a:rPr lang="zh-CN" altLang="en-US" dirty="0">
                <a:latin typeface="微软雅黑" panose="020B0503020204020204" pitchFamily="34" charset="-122"/>
                <a:ea typeface="微软雅黑" panose="020B0503020204020204" pitchFamily="34" charset="-122"/>
              </a:rPr>
              <a:t>算法结合使用</a:t>
            </a:r>
            <a:r>
              <a:rPr lang="en-US" altLang="zh-CN" dirty="0">
                <a:latin typeface="微软雅黑" panose="020B0503020204020204" pitchFamily="34" charset="-122"/>
                <a:ea typeface="微软雅黑" panose="020B0503020204020204" pitchFamily="34" charset="-122"/>
              </a:rPr>
              <a:t>RTT</a:t>
            </a:r>
            <a:r>
              <a:rPr lang="zh-CN" altLang="en-US" dirty="0">
                <a:latin typeface="微软雅黑" panose="020B0503020204020204" pitchFamily="34" charset="-122"/>
                <a:ea typeface="微软雅黑" panose="020B0503020204020204" pitchFamily="34" charset="-122"/>
              </a:rPr>
              <a:t>估计值和定时器补偿策略确定超时值：</a:t>
            </a:r>
          </a:p>
          <a:p>
            <a:pPr lvl="1" algn="just">
              <a:lnSpc>
                <a:spcPct val="120000"/>
              </a:lnSpc>
            </a:pPr>
            <a:r>
              <a:rPr lang="zh-CN" altLang="en-US" dirty="0">
                <a:latin typeface="微软雅黑" panose="020B0503020204020204" pitchFamily="34" charset="-122"/>
                <a:ea typeface="微软雅黑" panose="020B0503020204020204" pitchFamily="34" charset="-122"/>
              </a:rPr>
              <a:t>使用</a:t>
            </a:r>
            <a:r>
              <a:rPr lang="en-US" altLang="zh-CN" dirty="0" err="1">
                <a:latin typeface="微软雅黑" panose="020B0503020204020204" pitchFamily="34" charset="-122"/>
                <a:ea typeface="微软雅黑" panose="020B0503020204020204" pitchFamily="34" charset="-122"/>
              </a:rPr>
              <a:t>EstimatedRTT</a:t>
            </a:r>
            <a:r>
              <a:rPr lang="zh-CN" altLang="en-US" dirty="0">
                <a:latin typeface="微软雅黑" panose="020B0503020204020204" pitchFamily="34" charset="-122"/>
                <a:ea typeface="微软雅黑" panose="020B0503020204020204" pitchFamily="34" charset="-122"/>
              </a:rPr>
              <a:t>估计初始的超时值</a:t>
            </a:r>
          </a:p>
          <a:p>
            <a:pPr lvl="1" algn="just">
              <a:lnSpc>
                <a:spcPct val="120000"/>
              </a:lnSpc>
            </a:pPr>
            <a:r>
              <a:rPr lang="zh-CN" altLang="en-US" dirty="0">
                <a:latin typeface="微软雅黑" panose="020B0503020204020204" pitchFamily="34" charset="-122"/>
                <a:ea typeface="微软雅黑" panose="020B0503020204020204" pitchFamily="34" charset="-122"/>
              </a:rPr>
              <a:t>若发生超时，每次重传时对定时器进行补偿，直到成功传输一个报文段为止</a:t>
            </a:r>
          </a:p>
          <a:p>
            <a:pPr lvl="1" algn="just">
              <a:lnSpc>
                <a:spcPct val="120000"/>
              </a:lnSpc>
            </a:pPr>
            <a:r>
              <a:rPr lang="zh-CN" altLang="en-US" dirty="0">
                <a:latin typeface="微软雅黑" panose="020B0503020204020204" pitchFamily="34" charset="-122"/>
                <a:ea typeface="微软雅黑" panose="020B0503020204020204" pitchFamily="34" charset="-122"/>
              </a:rPr>
              <a:t>若收到上层应用数据、或某个报文段没有重传就被确认了，用最近的</a:t>
            </a:r>
            <a:r>
              <a:rPr lang="en-US" altLang="zh-CN" dirty="0" err="1">
                <a:latin typeface="微软雅黑" panose="020B0503020204020204" pitchFamily="34" charset="-122"/>
                <a:ea typeface="微软雅黑" panose="020B0503020204020204" pitchFamily="34" charset="-122"/>
              </a:rPr>
              <a:t>EstimatedRTT估计超时值</a:t>
            </a:r>
            <a:endParaRPr lang="zh-CN" altLang="en-US" dirty="0">
              <a:latin typeface="微软雅黑" panose="020B0503020204020204" pitchFamily="34" charset="-122"/>
              <a:ea typeface="微软雅黑" panose="020B0503020204020204" pitchFamily="34" charset="-122"/>
            </a:endParaRPr>
          </a:p>
          <a:p>
            <a:pPr marL="0" indent="0">
              <a:buNone/>
            </a:pP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76</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6.3.3  </a:t>
            </a:r>
            <a:r>
              <a:rPr kumimoji="1" lang="zh-CN" altLang="en-US" dirty="0"/>
              <a:t>面向连接的传输：可靠传输</a:t>
            </a:r>
          </a:p>
        </p:txBody>
      </p:sp>
    </p:spTree>
    <p:extLst>
      <p:ext uri="{BB962C8B-B14F-4D97-AF65-F5344CB8AC3E}">
        <p14:creationId xmlns:p14="http://schemas.microsoft.com/office/powerpoint/2010/main" val="6414726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a:t>
            </a:r>
            <a:r>
              <a:rPr lang="zh-CN" altLang="en-US" dirty="0"/>
              <a:t>的接收端</a:t>
            </a:r>
          </a:p>
        </p:txBody>
      </p:sp>
      <p:sp>
        <p:nvSpPr>
          <p:cNvPr id="3" name="内容占位符 2"/>
          <p:cNvSpPr>
            <a:spLocks noGrp="1"/>
          </p:cNvSpPr>
          <p:nvPr>
            <p:ph idx="1"/>
          </p:nvPr>
        </p:nvSpPr>
        <p:spPr>
          <a:xfrm>
            <a:off x="690801" y="1487109"/>
            <a:ext cx="5272454" cy="4586694"/>
          </a:xfrm>
        </p:spPr>
        <p:txBody>
          <a:bodyPr/>
          <a:lstStyle/>
          <a:p>
            <a:pPr>
              <a:lnSpc>
                <a:spcPct val="120000"/>
              </a:lnSpc>
            </a:pPr>
            <a:r>
              <a:rPr lang="zh-CN" altLang="en-US" sz="2400" dirty="0">
                <a:latin typeface="微软雅黑" panose="020B0503020204020204" pitchFamily="34" charset="-122"/>
                <a:ea typeface="微软雅黑" panose="020B0503020204020204" pitchFamily="34" charset="-122"/>
              </a:rPr>
              <a:t>理论上，</a:t>
            </a:r>
            <a:r>
              <a:rPr lang="en-US" altLang="zh-CN" sz="2400" dirty="0" err="1">
                <a:latin typeface="微软雅黑" panose="020B0503020204020204" pitchFamily="34" charset="-122"/>
                <a:ea typeface="微软雅黑" panose="020B0503020204020204" pitchFamily="34" charset="-122"/>
              </a:rPr>
              <a:t>接收端只需区分两种情况</a:t>
            </a:r>
            <a:r>
              <a:rPr lang="en-US" altLang="zh-CN" sz="2400" dirty="0">
                <a:latin typeface="微软雅黑" panose="020B0503020204020204" pitchFamily="34" charset="-122"/>
                <a:ea typeface="微软雅黑" panose="020B0503020204020204" pitchFamily="34" charset="-122"/>
              </a:rPr>
              <a:t>：</a:t>
            </a:r>
          </a:p>
          <a:p>
            <a:pPr lvl="1">
              <a:lnSpc>
                <a:spcPct val="120000"/>
              </a:lnSpc>
            </a:pPr>
            <a:r>
              <a:rPr lang="zh-CN" altLang="en-US" sz="2200" dirty="0">
                <a:latin typeface="微软雅黑" panose="020B0503020204020204" pitchFamily="34" charset="-122"/>
                <a:ea typeface="微软雅黑" panose="020B0503020204020204" pitchFamily="34" charset="-122"/>
              </a:rPr>
              <a:t>收到期待的报文段：发送更新的确认序号</a:t>
            </a:r>
            <a:endParaRPr lang="en-US" altLang="zh-CN" sz="2200" dirty="0">
              <a:latin typeface="微软雅黑" panose="020B0503020204020204" pitchFamily="34" charset="-122"/>
              <a:ea typeface="微软雅黑" panose="020B0503020204020204" pitchFamily="34" charset="-122"/>
            </a:endParaRPr>
          </a:p>
          <a:p>
            <a:pPr lvl="1">
              <a:lnSpc>
                <a:spcPct val="120000"/>
              </a:lnSpc>
            </a:pPr>
            <a:r>
              <a:rPr lang="zh-CN" altLang="en-US" sz="2200" dirty="0">
                <a:latin typeface="微软雅黑" panose="020B0503020204020204" pitchFamily="34" charset="-122"/>
                <a:ea typeface="微软雅黑" panose="020B0503020204020204" pitchFamily="34" charset="-122"/>
              </a:rPr>
              <a:t>其它情况：重复当前的确认序号</a:t>
            </a:r>
            <a:endParaRPr lang="en-US" altLang="zh-CN" sz="2200" dirty="0">
              <a:latin typeface="微软雅黑" panose="020B0503020204020204" pitchFamily="34" charset="-122"/>
              <a:ea typeface="微软雅黑" panose="020B0503020204020204" pitchFamily="34" charset="-122"/>
            </a:endParaRPr>
          </a:p>
          <a:p>
            <a:pPr>
              <a:lnSpc>
                <a:spcPct val="120000"/>
              </a:lnSpc>
            </a:pPr>
            <a:r>
              <a:rPr lang="zh-CN" altLang="en-US" sz="2400" dirty="0">
                <a:latin typeface="微软雅黑" panose="020B0503020204020204" pitchFamily="34" charset="-122"/>
                <a:ea typeface="微软雅黑" panose="020B0503020204020204" pitchFamily="34" charset="-122"/>
              </a:rPr>
              <a:t>为减小通信量，</a:t>
            </a:r>
            <a:r>
              <a:rPr lang="en-US" altLang="zh-CN" sz="2400" dirty="0">
                <a:latin typeface="微软雅黑" panose="020B0503020204020204" pitchFamily="34" charset="-122"/>
                <a:ea typeface="微软雅黑" panose="020B0503020204020204" pitchFamily="34" charset="-122"/>
              </a:rPr>
              <a:t>TCP</a:t>
            </a:r>
            <a:r>
              <a:rPr lang="zh-CN" altLang="en-US" sz="2400" dirty="0">
                <a:latin typeface="微软雅黑" panose="020B0503020204020204" pitchFamily="34" charset="-122"/>
                <a:ea typeface="微软雅黑" panose="020B0503020204020204" pitchFamily="34" charset="-122"/>
              </a:rPr>
              <a:t>允许接收端推迟确认：</a:t>
            </a:r>
          </a:p>
          <a:p>
            <a:pPr lvl="1">
              <a:lnSpc>
                <a:spcPct val="120000"/>
              </a:lnSpc>
            </a:pPr>
            <a:r>
              <a:rPr lang="zh-CN" altLang="en-US" sz="2200" dirty="0">
                <a:latin typeface="微软雅黑" panose="020B0503020204020204" pitchFamily="34" charset="-122"/>
                <a:ea typeface="微软雅黑" panose="020B0503020204020204" pitchFamily="34" charset="-122"/>
              </a:rPr>
              <a:t>接收端可以在收到若干个报文段后，发送一个累积确认的报文段</a:t>
            </a:r>
          </a:p>
          <a:p>
            <a:pPr>
              <a:lnSpc>
                <a:spcPct val="120000"/>
              </a:lnSpc>
            </a:pP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77</a:t>
            </a:fld>
            <a:endParaRPr kumimoji="1" lang="zh-CN" altLang="en-US" dirty="0"/>
          </a:p>
        </p:txBody>
      </p:sp>
      <p:sp>
        <p:nvSpPr>
          <p:cNvPr id="5" name="内容占位符 2"/>
          <p:cNvSpPr txBox="1">
            <a:spLocks/>
          </p:cNvSpPr>
          <p:nvPr/>
        </p:nvSpPr>
        <p:spPr>
          <a:xfrm>
            <a:off x="6195647" y="1487109"/>
            <a:ext cx="5351585" cy="458669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dirty="0">
                <a:latin typeface="微软雅黑" panose="020B0503020204020204" pitchFamily="34" charset="-122"/>
                <a:ea typeface="微软雅黑" panose="020B0503020204020204" pitchFamily="34" charset="-122"/>
              </a:rPr>
              <a:t>推迟确认带来的问题：</a:t>
            </a:r>
          </a:p>
          <a:p>
            <a:pPr lvl="1">
              <a:lnSpc>
                <a:spcPct val="120000"/>
              </a:lnSpc>
            </a:pPr>
            <a:r>
              <a:rPr lang="zh-CN" altLang="en-US" sz="2200" dirty="0">
                <a:latin typeface="微软雅黑" panose="020B0503020204020204" pitchFamily="34" charset="-122"/>
                <a:ea typeface="微软雅黑" panose="020B0503020204020204" pitchFamily="34" charset="-122"/>
              </a:rPr>
              <a:t>若延迟太大，会导致不必要的重传</a:t>
            </a:r>
          </a:p>
          <a:p>
            <a:pPr lvl="1">
              <a:lnSpc>
                <a:spcPct val="120000"/>
              </a:lnSpc>
            </a:pPr>
            <a:r>
              <a:rPr lang="zh-CN" altLang="en-US" sz="2200" dirty="0">
                <a:latin typeface="微软雅黑" panose="020B0503020204020204" pitchFamily="34" charset="-122"/>
                <a:ea typeface="微软雅黑" panose="020B0503020204020204" pitchFamily="34" charset="-122"/>
              </a:rPr>
              <a:t>推迟确认造成</a:t>
            </a:r>
            <a:r>
              <a:rPr lang="en-US" altLang="zh-CN" sz="2200" dirty="0">
                <a:latin typeface="微软雅黑" panose="020B0503020204020204" pitchFamily="34" charset="-122"/>
                <a:ea typeface="微软雅黑" panose="020B0503020204020204" pitchFamily="34" charset="-122"/>
              </a:rPr>
              <a:t>RTT</a:t>
            </a:r>
            <a:r>
              <a:rPr lang="zh-CN" altLang="en-US" sz="2200" dirty="0">
                <a:latin typeface="微软雅黑" panose="020B0503020204020204" pitchFamily="34" charset="-122"/>
                <a:ea typeface="微软雅黑" panose="020B0503020204020204" pitchFamily="34" charset="-122"/>
              </a:rPr>
              <a:t>估计不准确</a:t>
            </a:r>
          </a:p>
          <a:p>
            <a:pPr>
              <a:lnSpc>
                <a:spcPct val="120000"/>
              </a:lnSpc>
            </a:pPr>
            <a:r>
              <a:rPr lang="en-US" altLang="zh-CN" sz="2400" dirty="0">
                <a:latin typeface="微软雅黑" panose="020B0503020204020204" pitchFamily="34" charset="-122"/>
                <a:ea typeface="微软雅黑" panose="020B0503020204020204" pitchFamily="34" charset="-122"/>
              </a:rPr>
              <a:t>TCP</a:t>
            </a:r>
            <a:r>
              <a:rPr lang="zh-CN" altLang="en-US" sz="2400" dirty="0">
                <a:latin typeface="微软雅黑" panose="020B0503020204020204" pitchFamily="34" charset="-122"/>
                <a:ea typeface="微软雅黑" panose="020B0503020204020204" pitchFamily="34" charset="-122"/>
              </a:rPr>
              <a:t>协议规定：</a:t>
            </a:r>
          </a:p>
          <a:p>
            <a:pPr lvl="1">
              <a:lnSpc>
                <a:spcPct val="120000"/>
              </a:lnSpc>
            </a:pPr>
            <a:r>
              <a:rPr lang="zh-CN" altLang="en-US" sz="2200" dirty="0">
                <a:latin typeface="微软雅黑" panose="020B0503020204020204" pitchFamily="34" charset="-122"/>
                <a:ea typeface="微软雅黑" panose="020B0503020204020204" pitchFamily="34" charset="-122"/>
              </a:rPr>
              <a:t>推迟确认的时间最多为</a:t>
            </a:r>
            <a:r>
              <a:rPr lang="en-US" altLang="zh-CN" sz="2200" dirty="0">
                <a:latin typeface="微软雅黑" panose="020B0503020204020204" pitchFamily="34" charset="-122"/>
                <a:ea typeface="微软雅黑" panose="020B0503020204020204" pitchFamily="34" charset="-122"/>
              </a:rPr>
              <a:t>500ms</a:t>
            </a:r>
            <a:endParaRPr lang="zh-CN" altLang="en-US" sz="2200" dirty="0">
              <a:latin typeface="微软雅黑" panose="020B0503020204020204" pitchFamily="34" charset="-122"/>
              <a:ea typeface="微软雅黑" panose="020B0503020204020204" pitchFamily="34" charset="-122"/>
            </a:endParaRPr>
          </a:p>
          <a:p>
            <a:pPr lvl="1">
              <a:lnSpc>
                <a:spcPct val="120000"/>
              </a:lnSpc>
            </a:pPr>
            <a:r>
              <a:rPr lang="zh-CN" altLang="en-US" sz="2200" dirty="0">
                <a:latin typeface="微软雅黑" panose="020B0503020204020204" pitchFamily="34" charset="-122"/>
                <a:ea typeface="微软雅黑" panose="020B0503020204020204" pitchFamily="34" charset="-122"/>
              </a:rPr>
              <a:t>接收方至少每隔一个报文段使用正常方式进行确认</a:t>
            </a:r>
          </a:p>
          <a:p>
            <a:endParaRPr lang="zh-CN" altLang="en-US" dirty="0"/>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6.3.3  </a:t>
            </a:r>
            <a:r>
              <a:rPr kumimoji="1" lang="zh-CN" altLang="en-US" dirty="0"/>
              <a:t>面向连接的传输：可靠传输</a:t>
            </a:r>
          </a:p>
        </p:txBody>
      </p:sp>
    </p:spTree>
    <p:extLst>
      <p:ext uri="{BB962C8B-B14F-4D97-AF65-F5344CB8AC3E}">
        <p14:creationId xmlns:p14="http://schemas.microsoft.com/office/powerpoint/2010/main" val="39216844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a:t>
            </a:r>
            <a:r>
              <a:rPr lang="zh-CN" altLang="en-US" dirty="0"/>
              <a:t>接收端的事件和处理</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78</a:t>
            </a:fld>
            <a:endParaRPr kumimoji="1" lang="zh-CN" altLang="en-US" dirty="0"/>
          </a:p>
        </p:txBody>
      </p:sp>
      <p:graphicFrame>
        <p:nvGraphicFramePr>
          <p:cNvPr id="7" name="表格 2">
            <a:extLst>
              <a:ext uri="{FF2B5EF4-FFF2-40B4-BE49-F238E27FC236}">
                <a16:creationId xmlns:a16="http://schemas.microsoft.com/office/drawing/2014/main" id="{33B5F37A-299B-439E-AE50-4EC86C1C5EE2}"/>
              </a:ext>
            </a:extLst>
          </p:cNvPr>
          <p:cNvGraphicFramePr>
            <a:graphicFrameLocks noGrp="1"/>
          </p:cNvGraphicFramePr>
          <p:nvPr>
            <p:extLst>
              <p:ext uri="{D42A27DB-BD31-4B8C-83A1-F6EECF244321}">
                <p14:modId xmlns:p14="http://schemas.microsoft.com/office/powerpoint/2010/main" val="2257674796"/>
              </p:ext>
            </p:extLst>
          </p:nvPr>
        </p:nvGraphicFramePr>
        <p:xfrm>
          <a:off x="1199932" y="1706305"/>
          <a:ext cx="8664831" cy="3660777"/>
        </p:xfrm>
        <a:graphic>
          <a:graphicData uri="http://schemas.openxmlformats.org/drawingml/2006/table">
            <a:tbl>
              <a:tblPr firstRow="1" bandRow="1">
                <a:tableStyleId>{93296810-A885-4BE3-A3E7-6D5BEEA58F35}</a:tableStyleId>
              </a:tblPr>
              <a:tblGrid>
                <a:gridCol w="4058459">
                  <a:extLst>
                    <a:ext uri="{9D8B030D-6E8A-4147-A177-3AD203B41FA5}">
                      <a16:colId xmlns:a16="http://schemas.microsoft.com/office/drawing/2014/main" val="899795406"/>
                    </a:ext>
                  </a:extLst>
                </a:gridCol>
                <a:gridCol w="4606372">
                  <a:extLst>
                    <a:ext uri="{9D8B030D-6E8A-4147-A177-3AD203B41FA5}">
                      <a16:colId xmlns:a16="http://schemas.microsoft.com/office/drawing/2014/main" val="3265946724"/>
                    </a:ext>
                  </a:extLst>
                </a:gridCol>
              </a:tblGrid>
              <a:tr h="0">
                <a:tc>
                  <a:txBody>
                    <a:bodyPr/>
                    <a:lstStyle/>
                    <a:p>
                      <a:pPr algn="ctr">
                        <a:lnSpc>
                          <a:spcPct val="120000"/>
                        </a:lnSpc>
                      </a:pPr>
                      <a:r>
                        <a:rPr lang="zh-CN" altLang="en-US" sz="2400" b="0" dirty="0">
                          <a:solidFill>
                            <a:schemeClr val="tx1"/>
                          </a:solidFill>
                          <a:latin typeface="微软雅黑" panose="020B0503020204020204" pitchFamily="34" charset="-122"/>
                          <a:ea typeface="微软雅黑" panose="020B0503020204020204" pitchFamily="34" charset="-122"/>
                        </a:rPr>
                        <a:t>接收端事件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lnSpc>
                          <a:spcPct val="120000"/>
                        </a:lnSpc>
                      </a:pPr>
                      <a:r>
                        <a:rPr lang="zh-CN" altLang="en-US" sz="2400" b="0" dirty="0">
                          <a:solidFill>
                            <a:schemeClr val="tx1"/>
                          </a:solidFill>
                          <a:latin typeface="微软雅黑" panose="020B0503020204020204" pitchFamily="34" charset="-122"/>
                          <a:ea typeface="微软雅黑" panose="020B0503020204020204" pitchFamily="34" charset="-122"/>
                        </a:rPr>
                        <a:t>接收端动作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971067335"/>
                  </a:ext>
                </a:extLst>
              </a:tr>
              <a:tr h="370840">
                <a:tc>
                  <a:txBody>
                    <a:bodyPr/>
                    <a:lstStyle/>
                    <a:p>
                      <a:pPr>
                        <a:lnSpc>
                          <a:spcPct val="120000"/>
                        </a:lnSpc>
                        <a:spcBef>
                          <a:spcPct val="0"/>
                        </a:spcBef>
                        <a:buClrTx/>
                        <a:buSzTx/>
                        <a:buFontTx/>
                        <a:buNone/>
                      </a:pPr>
                      <a:r>
                        <a:rPr lang="en-US" altLang="zh-CN" sz="2000" dirty="0" err="1">
                          <a:latin typeface="微软雅黑" panose="020B0503020204020204" pitchFamily="34" charset="-122"/>
                          <a:ea typeface="微软雅黑" panose="020B0503020204020204" pitchFamily="34" charset="-122"/>
                        </a:rPr>
                        <a:t>收到一个期待的报文段，且之前的报文段均已发</a:t>
                      </a:r>
                      <a:r>
                        <a:rPr lang="zh-CN" altLang="en-US" sz="2000" dirty="0">
                          <a:latin typeface="微软雅黑" panose="020B0503020204020204" pitchFamily="34" charset="-122"/>
                          <a:ea typeface="微软雅黑" panose="020B0503020204020204" pitchFamily="34" charset="-122"/>
                        </a:rPr>
                        <a:t>送</a:t>
                      </a:r>
                      <a:r>
                        <a:rPr lang="en-US" altLang="zh-CN" sz="2000" dirty="0" err="1">
                          <a:latin typeface="微软雅黑" panose="020B0503020204020204" pitchFamily="34" charset="-122"/>
                          <a:ea typeface="微软雅黑" panose="020B0503020204020204" pitchFamily="34" charset="-122"/>
                        </a:rPr>
                        <a:t>过确认</a:t>
                      </a:r>
                      <a:endParaRPr lang="en-US" altLang="zh-CN" sz="2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20000"/>
                        </a:lnSpc>
                        <a:spcBef>
                          <a:spcPct val="0"/>
                        </a:spcBef>
                        <a:buClrTx/>
                        <a:buSzTx/>
                        <a:buFontTx/>
                        <a:buNone/>
                      </a:pPr>
                      <a:r>
                        <a:rPr lang="zh-CN" altLang="en-US" sz="2000" dirty="0">
                          <a:solidFill>
                            <a:srgbClr val="C00000"/>
                          </a:solidFill>
                          <a:latin typeface="微软雅黑" panose="020B0503020204020204" pitchFamily="34" charset="-122"/>
                          <a:ea typeface="微软雅黑" panose="020B0503020204020204" pitchFamily="34" charset="-122"/>
                        </a:rPr>
                        <a:t>推迟发送</a:t>
                      </a:r>
                      <a:r>
                        <a:rPr lang="en-US" altLang="zh-CN" sz="2000" dirty="0" err="1">
                          <a:solidFill>
                            <a:srgbClr val="C00000"/>
                          </a:solidFill>
                          <a:latin typeface="微软雅黑" panose="020B0503020204020204" pitchFamily="34" charset="-122"/>
                          <a:ea typeface="微软雅黑" panose="020B0503020204020204" pitchFamily="34" charset="-122"/>
                        </a:rPr>
                        <a:t>确认</a:t>
                      </a:r>
                      <a:r>
                        <a:rPr lang="zh-CN" altLang="en-US" sz="2000" dirty="0">
                          <a:solidFill>
                            <a:srgbClr val="C00000"/>
                          </a:solidFill>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在500ms</a:t>
                      </a:r>
                      <a:r>
                        <a:rPr lang="zh-CN" altLang="en-US" sz="2000" dirty="0">
                          <a:latin typeface="微软雅黑" panose="020B0503020204020204" pitchFamily="34" charset="-122"/>
                          <a:ea typeface="微软雅黑" panose="020B0503020204020204" pitchFamily="34" charset="-122"/>
                        </a:rPr>
                        <a:t>时间</a:t>
                      </a:r>
                      <a:r>
                        <a:rPr lang="en-US" altLang="zh-CN" sz="2000" dirty="0">
                          <a:latin typeface="微软雅黑" panose="020B0503020204020204" pitchFamily="34" charset="-122"/>
                          <a:ea typeface="微软雅黑" panose="020B0503020204020204" pitchFamily="34" charset="-122"/>
                        </a:rPr>
                        <a:t>内</a:t>
                      </a:r>
                      <a:r>
                        <a:rPr lang="zh-CN" altLang="en-US" sz="2000" dirty="0">
                          <a:latin typeface="微软雅黑" panose="020B0503020204020204" pitchFamily="34" charset="-122"/>
                          <a:ea typeface="微软雅黑" panose="020B0503020204020204" pitchFamily="34" charset="-122"/>
                        </a:rPr>
                        <a:t>若无下一个报文段到来，发送确认</a:t>
                      </a:r>
                      <a:endParaRPr lang="en-US" altLang="zh-CN" sz="2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3320042"/>
                  </a:ext>
                </a:extLst>
              </a:tr>
              <a:tr h="370840">
                <a:tc>
                  <a:txBody>
                    <a:bodyPr/>
                    <a:lstStyle/>
                    <a:p>
                      <a:pPr>
                        <a:lnSpc>
                          <a:spcPct val="120000"/>
                        </a:lnSpc>
                        <a:spcBef>
                          <a:spcPct val="0"/>
                        </a:spcBef>
                        <a:buClrTx/>
                        <a:buSzTx/>
                        <a:buFontTx/>
                        <a:buNone/>
                      </a:pPr>
                      <a:r>
                        <a:rPr lang="en-US" altLang="zh-CN" sz="2000" dirty="0" err="1">
                          <a:latin typeface="微软雅黑" panose="020B0503020204020204" pitchFamily="34" charset="-122"/>
                          <a:ea typeface="微软雅黑" panose="020B0503020204020204" pitchFamily="34" charset="-122"/>
                        </a:rPr>
                        <a:t>收到一个期待的报文</a:t>
                      </a:r>
                      <a:r>
                        <a:rPr lang="zh-CN" altLang="en-US" sz="2000" dirty="0">
                          <a:latin typeface="微软雅黑" panose="020B0503020204020204" pitchFamily="34" charset="-122"/>
                          <a:ea typeface="微软雅黑" panose="020B0503020204020204" pitchFamily="34" charset="-122"/>
                        </a:rPr>
                        <a:t>段，且前一</a:t>
                      </a:r>
                      <a:r>
                        <a:rPr lang="en-US" altLang="zh-CN" sz="2000" dirty="0" err="1">
                          <a:latin typeface="微软雅黑" panose="020B0503020204020204" pitchFamily="34" charset="-122"/>
                          <a:ea typeface="微软雅黑" panose="020B0503020204020204" pitchFamily="34" charset="-122"/>
                        </a:rPr>
                        <a:t>个报文段被推迟确认</a:t>
                      </a:r>
                      <a:endParaRPr lang="en-US" altLang="zh-CN" sz="2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20000"/>
                        </a:lnSpc>
                        <a:spcBef>
                          <a:spcPct val="0"/>
                        </a:spcBef>
                        <a:buClrTx/>
                        <a:buSzTx/>
                        <a:buFontTx/>
                        <a:buNone/>
                      </a:pPr>
                      <a:r>
                        <a:rPr lang="zh-CN" altLang="en-US" sz="2000" dirty="0">
                          <a:solidFill>
                            <a:schemeClr val="tx1"/>
                          </a:solidFill>
                          <a:latin typeface="微软雅黑" panose="020B0503020204020204" pitchFamily="34" charset="-122"/>
                          <a:ea typeface="微软雅黑" panose="020B0503020204020204" pitchFamily="34" charset="-122"/>
                        </a:rPr>
                        <a:t>立即发送</a:t>
                      </a:r>
                      <a:r>
                        <a:rPr lang="en-US" altLang="zh-CN" sz="2000" dirty="0" err="1">
                          <a:solidFill>
                            <a:schemeClr val="tx1"/>
                          </a:solidFill>
                          <a:latin typeface="微软雅黑" panose="020B0503020204020204" pitchFamily="34" charset="-122"/>
                          <a:ea typeface="微软雅黑" panose="020B0503020204020204" pitchFamily="34" charset="-122"/>
                        </a:rPr>
                        <a:t>确认（估计RTT的需要</a:t>
                      </a:r>
                      <a:r>
                        <a:rPr lang="en-US" altLang="zh-CN" sz="2000" dirty="0">
                          <a:solidFill>
                            <a:schemeClr val="tx1"/>
                          </a:solidFill>
                          <a:latin typeface="微软雅黑" panose="020B0503020204020204" pitchFamily="34" charset="-122"/>
                          <a:ea typeface="微软雅黑" panose="020B0503020204020204" pitchFamily="34"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4591890"/>
                  </a:ext>
                </a:extLst>
              </a:tr>
              <a:tr h="370840">
                <a:tc>
                  <a:txBody>
                    <a:bodyPr/>
                    <a:lstStyle/>
                    <a:p>
                      <a:pPr>
                        <a:lnSpc>
                          <a:spcPct val="120000"/>
                        </a:lnSpc>
                        <a:spcBef>
                          <a:spcPct val="0"/>
                        </a:spcBef>
                        <a:buClrTx/>
                        <a:buSzTx/>
                        <a:buFontTx/>
                        <a:buNone/>
                      </a:pPr>
                      <a:r>
                        <a:rPr lang="en-US" altLang="zh-CN" sz="2000" dirty="0" err="1">
                          <a:latin typeface="微软雅黑" panose="020B0503020204020204" pitchFamily="34" charset="-122"/>
                          <a:ea typeface="微软雅黑" panose="020B0503020204020204" pitchFamily="34" charset="-122"/>
                        </a:rPr>
                        <a:t>收到一个失序的报文段（序号大于期待的序号</a:t>
                      </a:r>
                      <a:r>
                        <a:rPr lang="zh-CN" altLang="en-US" sz="2000" dirty="0">
                          <a:latin typeface="微软雅黑" panose="020B0503020204020204" pitchFamily="34" charset="-122"/>
                          <a:ea typeface="微软雅黑" panose="020B0503020204020204" pitchFamily="34" charset="-122"/>
                        </a:rPr>
                        <a:t>），检测到序号间隙</a:t>
                      </a:r>
                      <a:endParaRPr lang="en-US" altLang="zh-CN" sz="2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20000"/>
                        </a:lnSpc>
                        <a:spcBef>
                          <a:spcPct val="0"/>
                        </a:spcBef>
                        <a:buClrTx/>
                        <a:buSzTx/>
                        <a:buFontTx/>
                        <a:buNone/>
                      </a:pPr>
                      <a:r>
                        <a:rPr lang="zh-CN" altLang="en-US" sz="2000" dirty="0">
                          <a:solidFill>
                            <a:schemeClr val="tx1"/>
                          </a:solidFill>
                          <a:latin typeface="微软雅黑" panose="020B0503020204020204" pitchFamily="34" charset="-122"/>
                          <a:ea typeface="微软雅黑" panose="020B0503020204020204" pitchFamily="34" charset="-122"/>
                        </a:rPr>
                        <a:t>立即发送确认（快速重传的需要），</a:t>
                      </a:r>
                      <a:r>
                        <a:rPr lang="zh-CN" altLang="en-US" sz="2000" dirty="0">
                          <a:latin typeface="微软雅黑" panose="020B0503020204020204" pitchFamily="34" charset="-122"/>
                          <a:ea typeface="微软雅黑" panose="020B0503020204020204" pitchFamily="34" charset="-122"/>
                        </a:rPr>
                        <a:t>重复当前的确认序号</a:t>
                      </a:r>
                      <a:endParaRPr lang="en-US" altLang="zh-CN" sz="2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827351"/>
                  </a:ext>
                </a:extLst>
              </a:tr>
              <a:tr h="370840">
                <a:tc>
                  <a:txBody>
                    <a:bodyPr/>
                    <a:lstStyle/>
                    <a:p>
                      <a:pPr>
                        <a:lnSpc>
                          <a:spcPct val="120000"/>
                        </a:lnSpc>
                        <a:spcBef>
                          <a:spcPct val="0"/>
                        </a:spcBef>
                        <a:buClrTx/>
                        <a:buSzTx/>
                        <a:buFontTx/>
                        <a:buNone/>
                      </a:pPr>
                      <a:r>
                        <a:rPr lang="en-US" altLang="zh-CN" sz="2000" dirty="0" err="1">
                          <a:latin typeface="微软雅黑" panose="020B0503020204020204" pitchFamily="34" charset="-122"/>
                          <a:ea typeface="微软雅黑" panose="020B0503020204020204" pitchFamily="34" charset="-122"/>
                        </a:rPr>
                        <a:t>收到部分或全部填充间隙的报文段</a:t>
                      </a:r>
                      <a:endParaRPr lang="en-US" altLang="zh-CN" sz="2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2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若报文段始于间隙的低端，</a:t>
                      </a:r>
                      <a:r>
                        <a:rPr lang="zh-CN" altLang="en-US" sz="2000" dirty="0">
                          <a:solidFill>
                            <a:schemeClr val="tx1"/>
                          </a:solidFill>
                          <a:latin typeface="微软雅黑" panose="020B0503020204020204" pitchFamily="34" charset="-122"/>
                          <a:ea typeface="微软雅黑" panose="020B0503020204020204" pitchFamily="34" charset="-122"/>
                        </a:rPr>
                        <a:t>立即发送确认（推进发送窗口），</a:t>
                      </a:r>
                      <a:r>
                        <a:rPr lang="zh-CN" altLang="en-US" sz="2000" dirty="0">
                          <a:latin typeface="微软雅黑" panose="020B0503020204020204" pitchFamily="34" charset="-122"/>
                          <a:ea typeface="微软雅黑" panose="020B0503020204020204" pitchFamily="34" charset="-122"/>
                        </a:rPr>
                        <a:t>更新确认序号</a:t>
                      </a:r>
                      <a:endParaRPr lang="en-US" altLang="zh-CN" sz="2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8513508"/>
                  </a:ext>
                </a:extLst>
              </a:tr>
            </a:tbl>
          </a:graphicData>
        </a:graphic>
      </p:graphicFrame>
      <p:sp>
        <p:nvSpPr>
          <p:cNvPr id="9"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6.3.3  </a:t>
            </a:r>
            <a:r>
              <a:rPr kumimoji="1" lang="zh-CN" altLang="en-US" dirty="0"/>
              <a:t>面向连接的传输：可靠传输</a:t>
            </a:r>
          </a:p>
        </p:txBody>
      </p:sp>
    </p:spTree>
    <p:extLst>
      <p:ext uri="{BB962C8B-B14F-4D97-AF65-F5344CB8AC3E}">
        <p14:creationId xmlns:p14="http://schemas.microsoft.com/office/powerpoint/2010/main" val="25455860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快速重传</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79</a:t>
            </a:fld>
            <a:endParaRPr kumimoji="1" lang="zh-CN" altLang="en-US" dirty="0"/>
          </a:p>
        </p:txBody>
      </p:sp>
      <p:sp>
        <p:nvSpPr>
          <p:cNvPr id="5" name="Rectangle 3"/>
          <p:cNvSpPr>
            <a:spLocks noGrp="1" noChangeArrowheads="1"/>
          </p:cNvSpPr>
          <p:nvPr>
            <p:ph idx="1"/>
          </p:nvPr>
        </p:nvSpPr>
        <p:spPr>
          <a:xfrm>
            <a:off x="574765" y="1550829"/>
            <a:ext cx="3839308" cy="4855221"/>
          </a:xfrm>
        </p:spPr>
        <p:txBody>
          <a:bodyPr>
            <a:normAutofit/>
          </a:bodyPr>
          <a:lstStyle/>
          <a:p>
            <a:pPr>
              <a:lnSpc>
                <a:spcPct val="110000"/>
              </a:lnSpc>
            </a:pPr>
            <a:r>
              <a:rPr lang="en-US" altLang="zh-CN" sz="2400" dirty="0" err="1">
                <a:latin typeface="微软雅黑" panose="020B0503020204020204" pitchFamily="34" charset="-122"/>
                <a:ea typeface="微软雅黑" panose="020B0503020204020204" pitchFamily="34" charset="-122"/>
              </a:rPr>
              <a:t>仅靠超时重发丢失的报文段</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恢复</a:t>
            </a:r>
            <a:r>
              <a:rPr lang="en-US" altLang="zh-CN" sz="2400" dirty="0" err="1">
                <a:latin typeface="微软雅黑" panose="020B0503020204020204" pitchFamily="34" charset="-122"/>
                <a:ea typeface="微软雅黑" panose="020B0503020204020204" pitchFamily="34" charset="-122"/>
              </a:rPr>
              <a:t>太慢</a:t>
            </a:r>
            <a:r>
              <a:rPr lang="en-US" altLang="zh-CN" sz="2400" dirty="0">
                <a:latin typeface="微软雅黑" panose="020B0503020204020204" pitchFamily="34" charset="-122"/>
                <a:ea typeface="微软雅黑" panose="020B0503020204020204" pitchFamily="34" charset="-122"/>
              </a:rPr>
              <a:t>！</a:t>
            </a:r>
          </a:p>
          <a:p>
            <a:pPr>
              <a:lnSpc>
                <a:spcPct val="110000"/>
              </a:lnSpc>
            </a:pPr>
            <a:r>
              <a:rPr lang="zh-CN" altLang="en-US" sz="2400" dirty="0">
                <a:solidFill>
                  <a:srgbClr val="C00000"/>
                </a:solidFill>
                <a:latin typeface="微软雅黑" panose="020B0503020204020204" pitchFamily="34" charset="-122"/>
                <a:ea typeface="微软雅黑" panose="020B0503020204020204" pitchFamily="34" charset="-122"/>
              </a:rPr>
              <a:t>发送方可利用</a:t>
            </a:r>
            <a:r>
              <a:rPr lang="en-US" altLang="zh-CN" sz="2400" dirty="0" err="1">
                <a:solidFill>
                  <a:srgbClr val="C00000"/>
                </a:solidFill>
                <a:latin typeface="微软雅黑" panose="020B0503020204020204" pitchFamily="34" charset="-122"/>
                <a:ea typeface="微软雅黑" panose="020B0503020204020204" pitchFamily="34" charset="-122"/>
              </a:rPr>
              <a:t>重复ACK检测报文段丢失</a:t>
            </a:r>
            <a:r>
              <a:rPr lang="en-US" altLang="zh-CN" sz="2400" dirty="0">
                <a:solidFill>
                  <a:srgbClr val="C00000"/>
                </a:solidFill>
                <a:latin typeface="微软雅黑" panose="020B0503020204020204" pitchFamily="34" charset="-122"/>
                <a:ea typeface="微软雅黑" panose="020B0503020204020204" pitchFamily="34" charset="-122"/>
              </a:rPr>
              <a:t>：</a:t>
            </a:r>
          </a:p>
          <a:p>
            <a:pPr lvl="1">
              <a:lnSpc>
                <a:spcPct val="110000"/>
              </a:lnSpc>
            </a:pPr>
            <a:r>
              <a:rPr lang="en-US" altLang="zh-CN" sz="2000" dirty="0" err="1">
                <a:latin typeface="微软雅黑" panose="020B0503020204020204" pitchFamily="34" charset="-122"/>
                <a:ea typeface="微软雅黑" panose="020B0503020204020204" pitchFamily="34" charset="-122"/>
              </a:rPr>
              <a:t>发送方通常连续发送许多报文段</a:t>
            </a:r>
            <a:endParaRPr lang="en-US" altLang="zh-CN" sz="2000" dirty="0">
              <a:latin typeface="微软雅黑" panose="020B0503020204020204" pitchFamily="34" charset="-122"/>
              <a:ea typeface="微软雅黑" panose="020B0503020204020204" pitchFamily="34" charset="-122"/>
            </a:endParaRPr>
          </a:p>
          <a:p>
            <a:pPr lvl="1">
              <a:lnSpc>
                <a:spcPct val="110000"/>
              </a:lnSpc>
            </a:pPr>
            <a:r>
              <a:rPr lang="en-US" altLang="zh-CN" sz="2000" dirty="0" err="1">
                <a:latin typeface="微软雅黑" panose="020B0503020204020204" pitchFamily="34" charset="-122"/>
                <a:ea typeface="微软雅黑" panose="020B0503020204020204" pitchFamily="34" charset="-122"/>
              </a:rPr>
              <a:t>若仅有个别报文段丢失，发送方将收到多个重复序号的ACK</a:t>
            </a:r>
            <a:endParaRPr lang="en-US" altLang="zh-CN" sz="2000" dirty="0">
              <a:latin typeface="微软雅黑" panose="020B0503020204020204" pitchFamily="34" charset="-122"/>
              <a:ea typeface="微软雅黑" panose="020B0503020204020204" pitchFamily="34" charset="-122"/>
            </a:endParaRPr>
          </a:p>
          <a:p>
            <a:pPr lvl="1">
              <a:lnSpc>
                <a:spcPct val="110000"/>
              </a:lnSpc>
            </a:pPr>
            <a:r>
              <a:rPr lang="zh-CN" altLang="en-US" sz="2000" dirty="0">
                <a:latin typeface="微软雅黑" panose="020B0503020204020204" pitchFamily="34" charset="-122"/>
                <a:ea typeface="微软雅黑" panose="020B0503020204020204" pitchFamily="34" charset="-122"/>
              </a:rPr>
              <a:t>多数情况下</a:t>
            </a:r>
            <a:r>
              <a:rPr lang="en-US" altLang="zh-CN" sz="2000" dirty="0" err="1">
                <a:latin typeface="微软雅黑" panose="020B0503020204020204" pitchFamily="34" charset="-122"/>
                <a:ea typeface="微软雅黑" panose="020B0503020204020204" pitchFamily="34" charset="-122"/>
              </a:rPr>
              <a:t>IP按序交付分组，重复ACK极有可能因丢包产生</a:t>
            </a:r>
            <a:endParaRPr lang="en-US" altLang="zh-CN" sz="2000" dirty="0">
              <a:latin typeface="微软雅黑" panose="020B0503020204020204" pitchFamily="34" charset="-122"/>
              <a:ea typeface="微软雅黑" panose="020B0503020204020204" pitchFamily="34" charset="-122"/>
            </a:endParaRPr>
          </a:p>
          <a:p>
            <a:pPr lvl="1"/>
            <a:endParaRPr lang="en-US" altLang="zh-CN" sz="2000" dirty="0">
              <a:ea typeface="宋体" panose="02010600030101010101" pitchFamily="2" charset="-122"/>
            </a:endParaRPr>
          </a:p>
        </p:txBody>
      </p:sp>
      <p:sp>
        <p:nvSpPr>
          <p:cNvPr id="6" name="Rectangle 3"/>
          <p:cNvSpPr txBox="1">
            <a:spLocks noChangeArrowheads="1"/>
          </p:cNvSpPr>
          <p:nvPr/>
        </p:nvSpPr>
        <p:spPr>
          <a:xfrm>
            <a:off x="4572051" y="1496470"/>
            <a:ext cx="3656926" cy="458669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400" dirty="0" err="1">
                <a:latin typeface="微软雅黑" panose="020B0503020204020204" pitchFamily="34" charset="-122"/>
                <a:ea typeface="微软雅黑" panose="020B0503020204020204" pitchFamily="34" charset="-122"/>
              </a:rPr>
              <a:t>TCP协议规定</a:t>
            </a:r>
            <a:r>
              <a:rPr lang="en-US" altLang="zh-CN" sz="2400" dirty="0">
                <a:latin typeface="微软雅黑" panose="020B0503020204020204" pitchFamily="34" charset="-122"/>
                <a:ea typeface="微软雅黑" panose="020B0503020204020204" pitchFamily="34" charset="-122"/>
              </a:rPr>
              <a:t>：</a:t>
            </a:r>
          </a:p>
          <a:p>
            <a:pPr lvl="1">
              <a:lnSpc>
                <a:spcPct val="120000"/>
              </a:lnSpc>
            </a:pPr>
            <a:r>
              <a:rPr lang="en-US" altLang="zh-CN" sz="2000" dirty="0">
                <a:latin typeface="微软雅黑" panose="020B0503020204020204" pitchFamily="34" charset="-122"/>
                <a:ea typeface="微软雅黑" panose="020B0503020204020204" pitchFamily="34" charset="-122"/>
              </a:rPr>
              <a:t>当发送方收到对同一序号的3次重复确认时，立即重发包含该序号的报文段</a:t>
            </a:r>
          </a:p>
          <a:p>
            <a:pPr>
              <a:lnSpc>
                <a:spcPct val="120000"/>
              </a:lnSpc>
            </a:pPr>
            <a:r>
              <a:rPr lang="en-US" altLang="zh-CN" sz="2400" dirty="0" err="1">
                <a:solidFill>
                  <a:srgbClr val="C00000"/>
                </a:solidFill>
                <a:latin typeface="微软雅黑" panose="020B0503020204020204" pitchFamily="34" charset="-122"/>
                <a:ea typeface="微软雅黑" panose="020B0503020204020204" pitchFamily="34" charset="-122"/>
              </a:rPr>
              <a:t>快速重传</a:t>
            </a:r>
            <a:r>
              <a:rPr lang="en-US" altLang="zh-CN" sz="2400" dirty="0">
                <a:solidFill>
                  <a:srgbClr val="C00000"/>
                </a:solidFill>
                <a:latin typeface="微软雅黑" panose="020B0503020204020204" pitchFamily="34" charset="-122"/>
                <a:ea typeface="微软雅黑" panose="020B0503020204020204" pitchFamily="34" charset="-122"/>
              </a:rPr>
              <a:t>: </a:t>
            </a:r>
          </a:p>
          <a:p>
            <a:pPr lvl="1">
              <a:lnSpc>
                <a:spcPct val="120000"/>
              </a:lnSpc>
            </a:pPr>
            <a:r>
              <a:rPr lang="zh-CN" altLang="en-US" sz="2000" dirty="0">
                <a:latin typeface="微软雅黑" panose="020B0503020204020204" pitchFamily="34" charset="-122"/>
                <a:ea typeface="微软雅黑" panose="020B0503020204020204" pitchFamily="34" charset="-122"/>
              </a:rPr>
              <a:t>所谓快速重传，就是在定时器到期前重发丢失的报文段</a:t>
            </a:r>
            <a:endParaRPr lang="en-US" altLang="zh-CN" sz="2000" dirty="0">
              <a:latin typeface="微软雅黑" panose="020B0503020204020204" pitchFamily="34" charset="-122"/>
              <a:ea typeface="微软雅黑" panose="020B0503020204020204" pitchFamily="34" charset="-122"/>
            </a:endParaRPr>
          </a:p>
          <a:p>
            <a:pPr lvl="1"/>
            <a:endParaRPr lang="en-US" altLang="zh-CN" sz="2000" dirty="0">
              <a:latin typeface="微软雅黑" panose="020B0503020204020204" pitchFamily="34" charset="-122"/>
              <a:ea typeface="微软雅黑" panose="020B0503020204020204" pitchFamily="34" charset="-122"/>
            </a:endParaRPr>
          </a:p>
        </p:txBody>
      </p:sp>
      <p:grpSp>
        <p:nvGrpSpPr>
          <p:cNvPr id="7" name="组合 6"/>
          <p:cNvGrpSpPr/>
          <p:nvPr/>
        </p:nvGrpSpPr>
        <p:grpSpPr>
          <a:xfrm>
            <a:off x="8484726" y="1394382"/>
            <a:ext cx="3108324" cy="4499858"/>
            <a:chOff x="4206876" y="1139825"/>
            <a:chExt cx="3235324" cy="4868863"/>
          </a:xfrm>
        </p:grpSpPr>
        <p:sp>
          <p:nvSpPr>
            <p:cNvPr id="8" name="Line 3"/>
            <p:cNvSpPr>
              <a:spLocks noChangeShapeType="1"/>
            </p:cNvSpPr>
            <p:nvPr/>
          </p:nvSpPr>
          <p:spPr bwMode="auto">
            <a:xfrm>
              <a:off x="4592638" y="2319338"/>
              <a:ext cx="253365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9"/>
            <p:cNvSpPr>
              <a:spLocks noChangeShapeType="1"/>
            </p:cNvSpPr>
            <p:nvPr/>
          </p:nvSpPr>
          <p:spPr bwMode="auto">
            <a:xfrm>
              <a:off x="4592638" y="2547939"/>
              <a:ext cx="1757362" cy="414337"/>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0"/>
            <p:cNvSpPr>
              <a:spLocks noChangeShapeType="1"/>
            </p:cNvSpPr>
            <p:nvPr/>
          </p:nvSpPr>
          <p:spPr bwMode="auto">
            <a:xfrm flipH="1">
              <a:off x="4589464" y="2014538"/>
              <a:ext cx="3175" cy="39941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1"/>
            <p:cNvSpPr>
              <a:spLocks noChangeShapeType="1"/>
            </p:cNvSpPr>
            <p:nvPr/>
          </p:nvSpPr>
          <p:spPr bwMode="auto">
            <a:xfrm>
              <a:off x="7107238" y="2090738"/>
              <a:ext cx="11112" cy="39036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2"/>
            <p:cNvSpPr>
              <a:spLocks noChangeShapeType="1"/>
            </p:cNvSpPr>
            <p:nvPr/>
          </p:nvSpPr>
          <p:spPr bwMode="auto">
            <a:xfrm flipH="1">
              <a:off x="4556126" y="2962276"/>
              <a:ext cx="2519363" cy="80962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14"/>
            <p:cNvSpPr>
              <a:spLocks noChangeShapeType="1"/>
            </p:cNvSpPr>
            <p:nvPr/>
          </p:nvSpPr>
          <p:spPr bwMode="auto">
            <a:xfrm>
              <a:off x="4592638" y="2776538"/>
              <a:ext cx="253365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5"/>
            <p:cNvSpPr>
              <a:spLocks noChangeShapeType="1"/>
            </p:cNvSpPr>
            <p:nvPr/>
          </p:nvSpPr>
          <p:spPr bwMode="auto">
            <a:xfrm>
              <a:off x="4592638" y="3233738"/>
              <a:ext cx="253365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6"/>
            <p:cNvSpPr>
              <a:spLocks noChangeShapeType="1"/>
            </p:cNvSpPr>
            <p:nvPr/>
          </p:nvSpPr>
          <p:spPr bwMode="auto">
            <a:xfrm>
              <a:off x="4592638" y="3005138"/>
              <a:ext cx="253365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7"/>
            <p:cNvSpPr>
              <a:spLocks noChangeShapeType="1"/>
            </p:cNvSpPr>
            <p:nvPr/>
          </p:nvSpPr>
          <p:spPr bwMode="auto">
            <a:xfrm flipH="1">
              <a:off x="4557714" y="3386138"/>
              <a:ext cx="2530475" cy="83026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8"/>
            <p:cNvSpPr>
              <a:spLocks noChangeShapeType="1"/>
            </p:cNvSpPr>
            <p:nvPr/>
          </p:nvSpPr>
          <p:spPr bwMode="auto">
            <a:xfrm flipH="1">
              <a:off x="4592638" y="3614738"/>
              <a:ext cx="2506662" cy="88741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9"/>
            <p:cNvSpPr>
              <a:spLocks noChangeShapeType="1"/>
            </p:cNvSpPr>
            <p:nvPr/>
          </p:nvSpPr>
          <p:spPr bwMode="auto">
            <a:xfrm flipH="1">
              <a:off x="4592638" y="3843338"/>
              <a:ext cx="2495550" cy="90011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Text Box 20"/>
            <p:cNvSpPr txBox="1">
              <a:spLocks noChangeArrowheads="1"/>
            </p:cNvSpPr>
            <p:nvPr/>
          </p:nvSpPr>
          <p:spPr bwMode="auto">
            <a:xfrm>
              <a:off x="6265864" y="2714625"/>
              <a:ext cx="282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2400">
                  <a:solidFill>
                    <a:srgbClr val="FF0000"/>
                  </a:solidFill>
                  <a:latin typeface="Arial" panose="020B0604020202020204" pitchFamily="34" charset="0"/>
                  <a:ea typeface="宋体" panose="02010600030101010101" pitchFamily="2" charset="-122"/>
                </a:rPr>
                <a:t>X</a:t>
              </a:r>
              <a:endParaRPr lang="en-US" altLang="zh-CN" sz="1000">
                <a:latin typeface="Times New Roman" panose="02020603050405020304" pitchFamily="18" charset="0"/>
                <a:ea typeface="宋体" panose="02010600030101010101" pitchFamily="2" charset="-122"/>
              </a:endParaRPr>
            </a:p>
          </p:txBody>
        </p:sp>
        <p:sp>
          <p:nvSpPr>
            <p:cNvPr id="20" name="Line 24"/>
            <p:cNvSpPr>
              <a:spLocks noChangeShapeType="1"/>
            </p:cNvSpPr>
            <p:nvPr/>
          </p:nvSpPr>
          <p:spPr bwMode="auto">
            <a:xfrm>
              <a:off x="4618038" y="4784725"/>
              <a:ext cx="2533650" cy="59055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Text Box 34"/>
            <p:cNvSpPr txBox="1">
              <a:spLocks noChangeArrowheads="1"/>
            </p:cNvSpPr>
            <p:nvPr/>
          </p:nvSpPr>
          <p:spPr bwMode="auto">
            <a:xfrm>
              <a:off x="6602976" y="1139825"/>
              <a:ext cx="8354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Host B</a:t>
              </a:r>
            </a:p>
          </p:txBody>
        </p:sp>
        <p:sp>
          <p:nvSpPr>
            <p:cNvPr id="22" name="Text Box 38"/>
            <p:cNvSpPr txBox="1">
              <a:spLocks noChangeArrowheads="1"/>
            </p:cNvSpPr>
            <p:nvPr/>
          </p:nvSpPr>
          <p:spPr bwMode="auto">
            <a:xfrm>
              <a:off x="4260520" y="1157288"/>
              <a:ext cx="856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Host A</a:t>
              </a:r>
            </a:p>
          </p:txBody>
        </p:sp>
        <p:sp>
          <p:nvSpPr>
            <p:cNvPr id="23" name="Text Box 40"/>
            <p:cNvSpPr txBox="1">
              <a:spLocks noChangeArrowheads="1"/>
            </p:cNvSpPr>
            <p:nvPr/>
          </p:nvSpPr>
          <p:spPr bwMode="auto">
            <a:xfrm>
              <a:off x="4678634" y="2239964"/>
              <a:ext cx="2209259"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ea typeface="宋体" panose="02010600030101010101" pitchFamily="2" charset="-122"/>
                </a:rPr>
                <a:t>Seq=92, 8 bytes of data</a:t>
              </a:r>
            </a:p>
          </p:txBody>
        </p:sp>
        <p:grpSp>
          <p:nvGrpSpPr>
            <p:cNvPr id="24" name="Group 41"/>
            <p:cNvGrpSpPr>
              <a:grpSpLocks/>
            </p:cNvGrpSpPr>
            <p:nvPr/>
          </p:nvGrpSpPr>
          <p:grpSpPr bwMode="auto">
            <a:xfrm>
              <a:off x="4694239" y="3489325"/>
              <a:ext cx="949325" cy="304800"/>
              <a:chOff x="4215" y="2253"/>
              <a:chExt cx="598" cy="192"/>
            </a:xfrm>
          </p:grpSpPr>
          <p:sp>
            <p:nvSpPr>
              <p:cNvPr id="52" name="Rectangle 42"/>
              <p:cNvSpPr>
                <a:spLocks noChangeArrowheads="1"/>
              </p:cNvSpPr>
              <p:nvPr/>
            </p:nvSpPr>
            <p:spPr bwMode="auto">
              <a:xfrm>
                <a:off x="4265" y="2274"/>
                <a:ext cx="471" cy="1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53" name="Text Box 43"/>
              <p:cNvSpPr txBox="1">
                <a:spLocks noChangeArrowheads="1"/>
              </p:cNvSpPr>
              <p:nvPr/>
            </p:nvSpPr>
            <p:spPr bwMode="auto">
              <a:xfrm>
                <a:off x="4215" y="2253"/>
                <a:ext cx="5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latin typeface="Arial" panose="020B0604020202020204" pitchFamily="34" charset="0"/>
                    <a:ea typeface="宋体" panose="02010600030101010101" pitchFamily="2" charset="-122"/>
                  </a:rPr>
                  <a:t>ACK=100</a:t>
                </a:r>
                <a:endParaRPr lang="en-US" altLang="zh-CN" sz="1000">
                  <a:latin typeface="Times New Roman" panose="02020603050405020304" pitchFamily="18" charset="0"/>
                  <a:ea typeface="宋体" panose="02010600030101010101" pitchFamily="2" charset="-122"/>
                </a:endParaRPr>
              </a:p>
            </p:txBody>
          </p:sp>
        </p:grpSp>
        <p:grpSp>
          <p:nvGrpSpPr>
            <p:cNvPr id="25" name="Group 78"/>
            <p:cNvGrpSpPr>
              <a:grpSpLocks/>
            </p:cNvGrpSpPr>
            <p:nvPr/>
          </p:nvGrpSpPr>
          <p:grpSpPr bwMode="auto">
            <a:xfrm>
              <a:off x="4206876" y="2292350"/>
              <a:ext cx="400050" cy="3524250"/>
              <a:chOff x="396" y="868"/>
              <a:chExt cx="252" cy="2220"/>
            </a:xfrm>
          </p:grpSpPr>
          <p:sp>
            <p:nvSpPr>
              <p:cNvPr id="45" name="Text Box 50"/>
              <p:cNvSpPr txBox="1">
                <a:spLocks noChangeArrowheads="1"/>
              </p:cNvSpPr>
              <p:nvPr/>
            </p:nvSpPr>
            <p:spPr bwMode="auto">
              <a:xfrm rot="10800000">
                <a:off x="396" y="1763"/>
                <a:ext cx="252"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ea typeface="宋体" panose="02010600030101010101" pitchFamily="2" charset="-122"/>
                  </a:rPr>
                  <a:t>timeout</a:t>
                </a:r>
              </a:p>
            </p:txBody>
          </p:sp>
          <p:grpSp>
            <p:nvGrpSpPr>
              <p:cNvPr id="46" name="Group 51"/>
              <p:cNvGrpSpPr>
                <a:grpSpLocks/>
              </p:cNvGrpSpPr>
              <p:nvPr/>
            </p:nvGrpSpPr>
            <p:grpSpPr bwMode="auto">
              <a:xfrm>
                <a:off x="488" y="868"/>
                <a:ext cx="66" cy="893"/>
                <a:chOff x="3099" y="1749"/>
                <a:chExt cx="66" cy="320"/>
              </a:xfrm>
            </p:grpSpPr>
            <p:sp>
              <p:nvSpPr>
                <p:cNvPr id="50" name="Line 52"/>
                <p:cNvSpPr>
                  <a:spLocks noChangeShapeType="1"/>
                </p:cNvSpPr>
                <p:nvPr/>
              </p:nvSpPr>
              <p:spPr bwMode="auto">
                <a:xfrm flipV="1">
                  <a:off x="3129" y="1749"/>
                  <a:ext cx="0" cy="3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1" name="Line 53"/>
                <p:cNvSpPr>
                  <a:spLocks noChangeShapeType="1"/>
                </p:cNvSpPr>
                <p:nvPr/>
              </p:nvSpPr>
              <p:spPr bwMode="auto">
                <a:xfrm>
                  <a:off x="3099" y="1752"/>
                  <a:ext cx="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7" name="Group 54"/>
              <p:cNvGrpSpPr>
                <a:grpSpLocks/>
              </p:cNvGrpSpPr>
              <p:nvPr/>
            </p:nvGrpSpPr>
            <p:grpSpPr bwMode="auto">
              <a:xfrm rot="10800000">
                <a:off x="485" y="2224"/>
                <a:ext cx="66" cy="864"/>
                <a:chOff x="3099" y="1749"/>
                <a:chExt cx="66" cy="320"/>
              </a:xfrm>
            </p:grpSpPr>
            <p:sp>
              <p:nvSpPr>
                <p:cNvPr id="48" name="Line 55"/>
                <p:cNvSpPr>
                  <a:spLocks noChangeShapeType="1"/>
                </p:cNvSpPr>
                <p:nvPr/>
              </p:nvSpPr>
              <p:spPr bwMode="auto">
                <a:xfrm flipV="1">
                  <a:off x="3130" y="1749"/>
                  <a:ext cx="0" cy="3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9" name="Line 56"/>
                <p:cNvSpPr>
                  <a:spLocks noChangeShapeType="1"/>
                </p:cNvSpPr>
                <p:nvPr/>
              </p:nvSpPr>
              <p:spPr bwMode="auto">
                <a:xfrm>
                  <a:off x="3100" y="1752"/>
                  <a:ext cx="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26" name="Group 71"/>
            <p:cNvGrpSpPr>
              <a:grpSpLocks/>
            </p:cNvGrpSpPr>
            <p:nvPr/>
          </p:nvGrpSpPr>
          <p:grpSpPr bwMode="auto">
            <a:xfrm>
              <a:off x="4705351" y="3800475"/>
              <a:ext cx="949325" cy="304800"/>
              <a:chOff x="35" y="1825"/>
              <a:chExt cx="598" cy="192"/>
            </a:xfrm>
          </p:grpSpPr>
          <p:sp>
            <p:nvSpPr>
              <p:cNvPr id="43" name="Rectangle 66"/>
              <p:cNvSpPr>
                <a:spLocks noChangeArrowheads="1"/>
              </p:cNvSpPr>
              <p:nvPr/>
            </p:nvSpPr>
            <p:spPr bwMode="auto">
              <a:xfrm>
                <a:off x="101" y="1859"/>
                <a:ext cx="471" cy="1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44" name="Text Box 67"/>
              <p:cNvSpPr txBox="1">
                <a:spLocks noChangeArrowheads="1"/>
              </p:cNvSpPr>
              <p:nvPr/>
            </p:nvSpPr>
            <p:spPr bwMode="auto">
              <a:xfrm>
                <a:off x="35" y="1825"/>
                <a:ext cx="5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latin typeface="Arial" panose="020B0604020202020204" pitchFamily="34" charset="0"/>
                    <a:ea typeface="宋体" panose="02010600030101010101" pitchFamily="2" charset="-122"/>
                  </a:rPr>
                  <a:t>ACK=100</a:t>
                </a:r>
                <a:endParaRPr lang="en-US" altLang="zh-CN" sz="1000">
                  <a:latin typeface="Times New Roman" panose="02020603050405020304" pitchFamily="18" charset="0"/>
                  <a:ea typeface="宋体" panose="02010600030101010101" pitchFamily="2" charset="-122"/>
                </a:endParaRPr>
              </a:p>
            </p:txBody>
          </p:sp>
        </p:grpSp>
        <p:grpSp>
          <p:nvGrpSpPr>
            <p:cNvPr id="27" name="Group 72"/>
            <p:cNvGrpSpPr>
              <a:grpSpLocks/>
            </p:cNvGrpSpPr>
            <p:nvPr/>
          </p:nvGrpSpPr>
          <p:grpSpPr bwMode="auto">
            <a:xfrm>
              <a:off x="4691064" y="4130675"/>
              <a:ext cx="949325" cy="304800"/>
              <a:chOff x="35" y="1825"/>
              <a:chExt cx="598" cy="192"/>
            </a:xfrm>
          </p:grpSpPr>
          <p:sp>
            <p:nvSpPr>
              <p:cNvPr id="41" name="Rectangle 73"/>
              <p:cNvSpPr>
                <a:spLocks noChangeArrowheads="1"/>
              </p:cNvSpPr>
              <p:nvPr/>
            </p:nvSpPr>
            <p:spPr bwMode="auto">
              <a:xfrm>
                <a:off x="101" y="1859"/>
                <a:ext cx="471" cy="1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42" name="Text Box 74"/>
              <p:cNvSpPr txBox="1">
                <a:spLocks noChangeArrowheads="1"/>
              </p:cNvSpPr>
              <p:nvPr/>
            </p:nvSpPr>
            <p:spPr bwMode="auto">
              <a:xfrm>
                <a:off x="35" y="1825"/>
                <a:ext cx="5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latin typeface="Arial" panose="020B0604020202020204" pitchFamily="34" charset="0"/>
                    <a:ea typeface="宋体" panose="02010600030101010101" pitchFamily="2" charset="-122"/>
                  </a:rPr>
                  <a:t>ACK=100</a:t>
                </a:r>
                <a:endParaRPr lang="en-US" altLang="zh-CN" sz="1000">
                  <a:latin typeface="Times New Roman" panose="02020603050405020304" pitchFamily="18" charset="0"/>
                  <a:ea typeface="宋体" panose="02010600030101010101" pitchFamily="2" charset="-122"/>
                </a:endParaRPr>
              </a:p>
            </p:txBody>
          </p:sp>
        </p:grpSp>
        <p:grpSp>
          <p:nvGrpSpPr>
            <p:cNvPr id="28" name="Group 75"/>
            <p:cNvGrpSpPr>
              <a:grpSpLocks/>
            </p:cNvGrpSpPr>
            <p:nvPr/>
          </p:nvGrpSpPr>
          <p:grpSpPr bwMode="auto">
            <a:xfrm>
              <a:off x="4699001" y="4427538"/>
              <a:ext cx="949325" cy="304800"/>
              <a:chOff x="35" y="1825"/>
              <a:chExt cx="598" cy="192"/>
            </a:xfrm>
          </p:grpSpPr>
          <p:sp>
            <p:nvSpPr>
              <p:cNvPr id="39" name="Rectangle 76"/>
              <p:cNvSpPr>
                <a:spLocks noChangeArrowheads="1"/>
              </p:cNvSpPr>
              <p:nvPr/>
            </p:nvSpPr>
            <p:spPr bwMode="auto">
              <a:xfrm>
                <a:off x="101" y="1859"/>
                <a:ext cx="471" cy="1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40" name="Text Box 77"/>
              <p:cNvSpPr txBox="1">
                <a:spLocks noChangeArrowheads="1"/>
              </p:cNvSpPr>
              <p:nvPr/>
            </p:nvSpPr>
            <p:spPr bwMode="auto">
              <a:xfrm>
                <a:off x="35" y="1825"/>
                <a:ext cx="5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dirty="0">
                    <a:latin typeface="Arial" panose="020B0604020202020204" pitchFamily="34" charset="0"/>
                    <a:ea typeface="宋体" panose="02010600030101010101" pitchFamily="2" charset="-122"/>
                  </a:rPr>
                  <a:t>ACK=100</a:t>
                </a:r>
                <a:endParaRPr lang="en-US" altLang="zh-CN" sz="1000" dirty="0">
                  <a:latin typeface="Times New Roman" panose="02020603050405020304" pitchFamily="18" charset="0"/>
                  <a:ea typeface="宋体" panose="02010600030101010101" pitchFamily="2" charset="-122"/>
                </a:endParaRPr>
              </a:p>
            </p:txBody>
          </p:sp>
        </p:grpSp>
        <p:sp>
          <p:nvSpPr>
            <p:cNvPr id="29" name="Rectangle 84"/>
            <p:cNvSpPr>
              <a:spLocks noChangeArrowheads="1"/>
            </p:cNvSpPr>
            <p:nvPr/>
          </p:nvSpPr>
          <p:spPr bwMode="auto">
            <a:xfrm>
              <a:off x="4808539" y="2562226"/>
              <a:ext cx="757237"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30" name="Text Box 83"/>
            <p:cNvSpPr txBox="1">
              <a:spLocks noChangeArrowheads="1"/>
            </p:cNvSpPr>
            <p:nvPr/>
          </p:nvSpPr>
          <p:spPr bwMode="auto">
            <a:xfrm>
              <a:off x="4657876" y="2506664"/>
              <a:ext cx="23984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a:ea typeface="宋体" panose="02010600030101010101" pitchFamily="2" charset="-122"/>
                </a:rPr>
                <a:t>Seq=100, 20 bytes of data</a:t>
              </a:r>
            </a:p>
          </p:txBody>
        </p:sp>
        <p:sp>
          <p:nvSpPr>
            <p:cNvPr id="31" name="Rectangle 85"/>
            <p:cNvSpPr>
              <a:spLocks noChangeArrowheads="1"/>
            </p:cNvSpPr>
            <p:nvPr/>
          </p:nvSpPr>
          <p:spPr bwMode="auto">
            <a:xfrm>
              <a:off x="4770439" y="4770439"/>
              <a:ext cx="757237"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32" name="Text Box 86"/>
            <p:cNvSpPr txBox="1">
              <a:spLocks noChangeArrowheads="1"/>
            </p:cNvSpPr>
            <p:nvPr/>
          </p:nvSpPr>
          <p:spPr bwMode="auto">
            <a:xfrm>
              <a:off x="4619776" y="4714876"/>
              <a:ext cx="23984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400" dirty="0" err="1">
                  <a:ea typeface="宋体" panose="02010600030101010101" pitchFamily="2" charset="-122"/>
                </a:rPr>
                <a:t>Seq</a:t>
              </a:r>
              <a:r>
                <a:rPr lang="en-US" altLang="zh-CN" sz="1400" dirty="0">
                  <a:ea typeface="宋体" panose="02010600030101010101" pitchFamily="2" charset="-122"/>
                </a:rPr>
                <a:t>=100, 20 bytes of data</a:t>
              </a:r>
            </a:p>
          </p:txBody>
        </p:sp>
        <p:grpSp>
          <p:nvGrpSpPr>
            <p:cNvPr id="33" name="Group 93"/>
            <p:cNvGrpSpPr>
              <a:grpSpLocks/>
            </p:cNvGrpSpPr>
            <p:nvPr/>
          </p:nvGrpSpPr>
          <p:grpSpPr bwMode="auto">
            <a:xfrm>
              <a:off x="4210050" y="1397000"/>
              <a:ext cx="630238" cy="533400"/>
              <a:chOff x="-44" y="1473"/>
              <a:chExt cx="981" cy="1105"/>
            </a:xfrm>
          </p:grpSpPr>
          <p:pic>
            <p:nvPicPr>
              <p:cNvPr id="37" name="Picture 9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Freeform 95"/>
              <p:cNvSpPr>
                <a:spLocks/>
              </p:cNvSpPr>
              <p:nvPr/>
            </p:nvSpPr>
            <p:spPr bwMode="auto">
              <a:xfrm flipH="1">
                <a:off x="374" y="1579"/>
                <a:ext cx="477" cy="506"/>
              </a:xfrm>
              <a:custGeom>
                <a:avLst/>
                <a:gdLst>
                  <a:gd name="T0" fmla="*/ 0 w 356"/>
                  <a:gd name="T1" fmla="*/ 0 h 368"/>
                  <a:gd name="T2" fmla="*/ 156756664 w 356"/>
                  <a:gd name="T3" fmla="*/ 23644115 h 368"/>
                  <a:gd name="T4" fmla="*/ 185958828 w 356"/>
                  <a:gd name="T5" fmla="*/ 492768470 h 368"/>
                  <a:gd name="T6" fmla="*/ 40982514 w 356"/>
                  <a:gd name="T7" fmla="*/ 61626047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34" name="Group 96"/>
            <p:cNvGrpSpPr>
              <a:grpSpLocks/>
            </p:cNvGrpSpPr>
            <p:nvPr/>
          </p:nvGrpSpPr>
          <p:grpSpPr bwMode="auto">
            <a:xfrm flipH="1">
              <a:off x="6788150" y="1423989"/>
              <a:ext cx="654050" cy="579437"/>
              <a:chOff x="-44" y="1473"/>
              <a:chExt cx="981" cy="1105"/>
            </a:xfrm>
          </p:grpSpPr>
          <p:pic>
            <p:nvPicPr>
              <p:cNvPr id="35"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98"/>
              <p:cNvSpPr>
                <a:spLocks/>
              </p:cNvSpPr>
              <p:nvPr/>
            </p:nvSpPr>
            <p:spPr bwMode="auto">
              <a:xfrm flipH="1">
                <a:off x="374" y="1579"/>
                <a:ext cx="477" cy="506"/>
              </a:xfrm>
              <a:custGeom>
                <a:avLst/>
                <a:gdLst>
                  <a:gd name="T0" fmla="*/ 0 w 356"/>
                  <a:gd name="T1" fmla="*/ 0 h 368"/>
                  <a:gd name="T2" fmla="*/ 156756664 w 356"/>
                  <a:gd name="T3" fmla="*/ 23644115 h 368"/>
                  <a:gd name="T4" fmla="*/ 185958828 w 356"/>
                  <a:gd name="T5" fmla="*/ 492768470 h 368"/>
                  <a:gd name="T6" fmla="*/ 40982514 w 356"/>
                  <a:gd name="T7" fmla="*/ 61626047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sp>
        <p:nvSpPr>
          <p:cNvPr id="54" name="文本框 53"/>
          <p:cNvSpPr txBox="1"/>
          <p:nvPr/>
        </p:nvSpPr>
        <p:spPr>
          <a:xfrm>
            <a:off x="8918986" y="5622573"/>
            <a:ext cx="2350938"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收到</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个重复的</a:t>
            </a:r>
            <a:r>
              <a:rPr lang="en-US" altLang="zh-CN" dirty="0">
                <a:latin typeface="微软雅黑" panose="020B0503020204020204" pitchFamily="34" charset="-122"/>
                <a:ea typeface="微软雅黑" panose="020B0503020204020204" pitchFamily="34" charset="-122"/>
              </a:rPr>
              <a:t>ACK</a:t>
            </a:r>
            <a:r>
              <a:rPr lang="zh-CN" altLang="en-US" dirty="0">
                <a:latin typeface="微软雅黑" panose="020B0503020204020204" pitchFamily="34" charset="-122"/>
                <a:ea typeface="微软雅黑" panose="020B0503020204020204" pitchFamily="34" charset="-122"/>
              </a:rPr>
              <a:t>后，立即重发报文段</a:t>
            </a:r>
          </a:p>
        </p:txBody>
      </p:sp>
      <p:sp>
        <p:nvSpPr>
          <p:cNvPr id="5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6.3.3  </a:t>
            </a:r>
            <a:r>
              <a:rPr kumimoji="1" lang="zh-CN" altLang="en-US" dirty="0"/>
              <a:t>面向连接的传输：可靠传输</a:t>
            </a:r>
          </a:p>
        </p:txBody>
      </p:sp>
    </p:spTree>
    <p:extLst>
      <p:ext uri="{BB962C8B-B14F-4D97-AF65-F5344CB8AC3E}">
        <p14:creationId xmlns:p14="http://schemas.microsoft.com/office/powerpoint/2010/main" val="997183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Freeform 573"/>
          <p:cNvSpPr>
            <a:spLocks/>
          </p:cNvSpPr>
          <p:nvPr/>
        </p:nvSpPr>
        <p:spPr bwMode="auto">
          <a:xfrm>
            <a:off x="9233857" y="4039681"/>
            <a:ext cx="1314450" cy="674687"/>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7" name="Freeform 574"/>
          <p:cNvSpPr>
            <a:spLocks/>
          </p:cNvSpPr>
          <p:nvPr/>
        </p:nvSpPr>
        <p:spPr bwMode="auto">
          <a:xfrm>
            <a:off x="9252908" y="2514093"/>
            <a:ext cx="1730375" cy="1044575"/>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DDDDDD"/>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8" name="Freeform 575"/>
          <p:cNvSpPr>
            <a:spLocks/>
          </p:cNvSpPr>
          <p:nvPr/>
        </p:nvSpPr>
        <p:spPr bwMode="auto">
          <a:xfrm>
            <a:off x="7513007" y="2221993"/>
            <a:ext cx="1644650" cy="107156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8199" name="Group 576"/>
          <p:cNvGrpSpPr>
            <a:grpSpLocks/>
          </p:cNvGrpSpPr>
          <p:nvPr/>
        </p:nvGrpSpPr>
        <p:grpSpPr bwMode="auto">
          <a:xfrm>
            <a:off x="7600320" y="3557080"/>
            <a:ext cx="1458912" cy="933450"/>
            <a:chOff x="2889" y="1631"/>
            <a:chExt cx="980" cy="743"/>
          </a:xfrm>
        </p:grpSpPr>
        <p:sp>
          <p:nvSpPr>
            <p:cNvPr id="8565" name="Rectangle 577"/>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566" name="AutoShape 578"/>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solidFill>
                  <a:srgbClr val="00CCFF"/>
                </a:solidFill>
                <a:latin typeface="Times New Roman" panose="02020603050405020304" pitchFamily="18" charset="0"/>
                <a:ea typeface="宋体" panose="02010600030101010101" pitchFamily="2" charset="-122"/>
              </a:endParaRPr>
            </a:p>
          </p:txBody>
        </p:sp>
      </p:grpSp>
      <p:grpSp>
        <p:nvGrpSpPr>
          <p:cNvPr id="8200" name="Group 579"/>
          <p:cNvGrpSpPr>
            <a:grpSpLocks/>
          </p:cNvGrpSpPr>
          <p:nvPr/>
        </p:nvGrpSpPr>
        <p:grpSpPr bwMode="auto">
          <a:xfrm>
            <a:off x="8301995" y="2414080"/>
            <a:ext cx="336550" cy="531812"/>
            <a:chOff x="3796" y="1043"/>
            <a:chExt cx="865" cy="1237"/>
          </a:xfrm>
        </p:grpSpPr>
        <p:sp>
          <p:nvSpPr>
            <p:cNvPr id="8535" name="Line 580"/>
            <p:cNvSpPr>
              <a:spLocks noChangeShapeType="1"/>
            </p:cNvSpPr>
            <p:nvPr/>
          </p:nvSpPr>
          <p:spPr bwMode="auto">
            <a:xfrm flipH="1">
              <a:off x="3992" y="1481"/>
              <a:ext cx="235" cy="72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36" name="Line 581"/>
            <p:cNvSpPr>
              <a:spLocks noChangeShapeType="1"/>
            </p:cNvSpPr>
            <p:nvPr/>
          </p:nvSpPr>
          <p:spPr bwMode="auto">
            <a:xfrm>
              <a:off x="4227" y="1481"/>
              <a:ext cx="236" cy="72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37" name="Line 582"/>
            <p:cNvSpPr>
              <a:spLocks noChangeShapeType="1"/>
            </p:cNvSpPr>
            <p:nvPr/>
          </p:nvSpPr>
          <p:spPr bwMode="auto">
            <a:xfrm>
              <a:off x="3992" y="2201"/>
              <a:ext cx="235" cy="7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38" name="Line 583"/>
            <p:cNvSpPr>
              <a:spLocks noChangeShapeType="1"/>
            </p:cNvSpPr>
            <p:nvPr/>
          </p:nvSpPr>
          <p:spPr bwMode="auto">
            <a:xfrm flipH="1">
              <a:off x="4227" y="2201"/>
              <a:ext cx="236" cy="7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39" name="Line 584"/>
            <p:cNvSpPr>
              <a:spLocks noChangeShapeType="1"/>
            </p:cNvSpPr>
            <p:nvPr/>
          </p:nvSpPr>
          <p:spPr bwMode="auto">
            <a:xfrm>
              <a:off x="4227" y="1497"/>
              <a:ext cx="0" cy="78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40" name="Line 585"/>
            <p:cNvSpPr>
              <a:spLocks noChangeShapeType="1"/>
            </p:cNvSpPr>
            <p:nvPr/>
          </p:nvSpPr>
          <p:spPr bwMode="auto">
            <a:xfrm flipV="1">
              <a:off x="3992" y="2127"/>
              <a:ext cx="235" cy="7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41" name="Line 586"/>
            <p:cNvSpPr>
              <a:spLocks noChangeShapeType="1"/>
            </p:cNvSpPr>
            <p:nvPr/>
          </p:nvSpPr>
          <p:spPr bwMode="auto">
            <a:xfrm flipH="1" flipV="1">
              <a:off x="4227" y="2127"/>
              <a:ext cx="236" cy="7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42" name="Line 587"/>
            <p:cNvSpPr>
              <a:spLocks noChangeShapeType="1"/>
            </p:cNvSpPr>
            <p:nvPr/>
          </p:nvSpPr>
          <p:spPr bwMode="auto">
            <a:xfrm>
              <a:off x="4092" y="1890"/>
              <a:ext cx="135" cy="6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43" name="Line 588"/>
            <p:cNvSpPr>
              <a:spLocks noChangeShapeType="1"/>
            </p:cNvSpPr>
            <p:nvPr/>
          </p:nvSpPr>
          <p:spPr bwMode="auto">
            <a:xfrm flipV="1">
              <a:off x="4227" y="1890"/>
              <a:ext cx="143" cy="6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44" name="Line 589"/>
            <p:cNvSpPr>
              <a:spLocks noChangeShapeType="1"/>
            </p:cNvSpPr>
            <p:nvPr/>
          </p:nvSpPr>
          <p:spPr bwMode="auto">
            <a:xfrm>
              <a:off x="4047" y="1996"/>
              <a:ext cx="175" cy="8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45" name="Line 590"/>
            <p:cNvSpPr>
              <a:spLocks noChangeShapeType="1"/>
            </p:cNvSpPr>
            <p:nvPr/>
          </p:nvSpPr>
          <p:spPr bwMode="auto">
            <a:xfrm flipV="1">
              <a:off x="4227" y="2012"/>
              <a:ext cx="176" cy="7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46" name="Line 591"/>
            <p:cNvSpPr>
              <a:spLocks noChangeShapeType="1"/>
            </p:cNvSpPr>
            <p:nvPr/>
          </p:nvSpPr>
          <p:spPr bwMode="auto">
            <a:xfrm flipV="1">
              <a:off x="4227" y="1782"/>
              <a:ext cx="90" cy="2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47" name="Line 592"/>
            <p:cNvSpPr>
              <a:spLocks noChangeShapeType="1"/>
            </p:cNvSpPr>
            <p:nvPr/>
          </p:nvSpPr>
          <p:spPr bwMode="auto">
            <a:xfrm flipV="1">
              <a:off x="4227" y="1632"/>
              <a:ext cx="57" cy="2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48" name="Line 593"/>
            <p:cNvSpPr>
              <a:spLocks noChangeShapeType="1"/>
            </p:cNvSpPr>
            <p:nvPr/>
          </p:nvSpPr>
          <p:spPr bwMode="auto">
            <a:xfrm>
              <a:off x="4126" y="1772"/>
              <a:ext cx="109" cy="3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49" name="Line 594"/>
            <p:cNvSpPr>
              <a:spLocks noChangeShapeType="1"/>
            </p:cNvSpPr>
            <p:nvPr/>
          </p:nvSpPr>
          <p:spPr bwMode="auto">
            <a:xfrm>
              <a:off x="4175" y="1625"/>
              <a:ext cx="63" cy="3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8550" name="Group 595"/>
            <p:cNvGrpSpPr>
              <a:grpSpLocks/>
            </p:cNvGrpSpPr>
            <p:nvPr/>
          </p:nvGrpSpPr>
          <p:grpSpPr bwMode="auto">
            <a:xfrm>
              <a:off x="4269" y="1415"/>
              <a:ext cx="392" cy="137"/>
              <a:chOff x="4227" y="1360"/>
              <a:chExt cx="863" cy="270"/>
            </a:xfrm>
          </p:grpSpPr>
          <p:sp>
            <p:nvSpPr>
              <p:cNvPr id="8561" name="Line 596"/>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62" name="Line 597"/>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63" name="Line 598"/>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64" name="Line 599"/>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8551" name="Group 600"/>
            <p:cNvGrpSpPr>
              <a:grpSpLocks/>
            </p:cNvGrpSpPr>
            <p:nvPr/>
          </p:nvGrpSpPr>
          <p:grpSpPr bwMode="auto">
            <a:xfrm rot="5700496">
              <a:off x="4053" y="1170"/>
              <a:ext cx="392" cy="137"/>
              <a:chOff x="4227" y="1360"/>
              <a:chExt cx="863" cy="270"/>
            </a:xfrm>
          </p:grpSpPr>
          <p:sp>
            <p:nvSpPr>
              <p:cNvPr id="8557" name="Line 601"/>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58" name="Line 602"/>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59" name="Line 603"/>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60" name="Line 604"/>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8552" name="Group 605"/>
            <p:cNvGrpSpPr>
              <a:grpSpLocks/>
            </p:cNvGrpSpPr>
            <p:nvPr/>
          </p:nvGrpSpPr>
          <p:grpSpPr bwMode="auto">
            <a:xfrm rot="10800000">
              <a:off x="3796" y="1402"/>
              <a:ext cx="392" cy="137"/>
              <a:chOff x="4227" y="1360"/>
              <a:chExt cx="863" cy="270"/>
            </a:xfrm>
          </p:grpSpPr>
          <p:sp>
            <p:nvSpPr>
              <p:cNvPr id="8553" name="Line 606"/>
              <p:cNvSpPr>
                <a:spLocks noChangeShapeType="1"/>
              </p:cNvSpPr>
              <p:nvPr/>
            </p:nvSpPr>
            <p:spPr bwMode="auto">
              <a:xfrm>
                <a:off x="4227" y="1604"/>
                <a:ext cx="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54" name="Line 607"/>
              <p:cNvSpPr>
                <a:spLocks noChangeShapeType="1"/>
              </p:cNvSpPr>
              <p:nvPr/>
            </p:nvSpPr>
            <p:spPr bwMode="auto">
              <a:xfrm rot="6361956" flipH="1" flipV="1">
                <a:off x="4464" y="1205"/>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55" name="Line 608"/>
              <p:cNvSpPr>
                <a:spLocks noChangeShapeType="1"/>
              </p:cNvSpPr>
              <p:nvPr/>
            </p:nvSpPr>
            <p:spPr bwMode="auto">
              <a:xfrm rot="6361956">
                <a:off x="4602" y="1393"/>
                <a:ext cx="189" cy="203"/>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56" name="Line 609"/>
              <p:cNvSpPr>
                <a:spLocks noChangeShapeType="1"/>
              </p:cNvSpPr>
              <p:nvPr/>
            </p:nvSpPr>
            <p:spPr bwMode="auto">
              <a:xfrm rot="6361956" flipH="1" flipV="1">
                <a:off x="4745" y="1286"/>
                <a:ext cx="189" cy="500"/>
              </a:xfrm>
              <a:prstGeom prst="line">
                <a:avLst/>
              </a:prstGeom>
              <a:noFill/>
              <a:ln w="31750">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8201" name="Oval 610"/>
          <p:cNvSpPr>
            <a:spLocks noChangeArrowheads="1"/>
          </p:cNvSpPr>
          <p:nvPr/>
        </p:nvSpPr>
        <p:spPr bwMode="auto">
          <a:xfrm>
            <a:off x="9359271" y="4234942"/>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202" name="Line 611"/>
          <p:cNvSpPr>
            <a:spLocks noChangeShapeType="1"/>
          </p:cNvSpPr>
          <p:nvPr/>
        </p:nvSpPr>
        <p:spPr bwMode="auto">
          <a:xfrm>
            <a:off x="9359270" y="4227006"/>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03" name="Line 612"/>
          <p:cNvSpPr>
            <a:spLocks noChangeShapeType="1"/>
          </p:cNvSpPr>
          <p:nvPr/>
        </p:nvSpPr>
        <p:spPr bwMode="auto">
          <a:xfrm>
            <a:off x="9718045" y="4227006"/>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04" name="Rectangle 613"/>
          <p:cNvSpPr>
            <a:spLocks noChangeArrowheads="1"/>
          </p:cNvSpPr>
          <p:nvPr/>
        </p:nvSpPr>
        <p:spPr bwMode="auto">
          <a:xfrm>
            <a:off x="9359270" y="4227006"/>
            <a:ext cx="355600" cy="5873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8205" name="Oval 614"/>
          <p:cNvSpPr>
            <a:spLocks noChangeArrowheads="1"/>
          </p:cNvSpPr>
          <p:nvPr/>
        </p:nvSpPr>
        <p:spPr bwMode="auto">
          <a:xfrm>
            <a:off x="9356096" y="4158743"/>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8206" name="Group 615"/>
          <p:cNvGrpSpPr>
            <a:grpSpLocks/>
          </p:cNvGrpSpPr>
          <p:nvPr/>
        </p:nvGrpSpPr>
        <p:grpSpPr bwMode="auto">
          <a:xfrm>
            <a:off x="9441821" y="4182556"/>
            <a:ext cx="179387" cy="65087"/>
            <a:chOff x="2848" y="848"/>
            <a:chExt cx="140" cy="98"/>
          </a:xfrm>
        </p:grpSpPr>
        <p:sp>
          <p:nvSpPr>
            <p:cNvPr id="8532" name="Line 616"/>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33" name="Line 617"/>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34" name="Line 618"/>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07" name="Group 619"/>
          <p:cNvGrpSpPr>
            <a:grpSpLocks/>
          </p:cNvGrpSpPr>
          <p:nvPr/>
        </p:nvGrpSpPr>
        <p:grpSpPr bwMode="auto">
          <a:xfrm flipV="1">
            <a:off x="9441821" y="4182556"/>
            <a:ext cx="179387" cy="65087"/>
            <a:chOff x="2848" y="848"/>
            <a:chExt cx="140" cy="98"/>
          </a:xfrm>
        </p:grpSpPr>
        <p:sp>
          <p:nvSpPr>
            <p:cNvPr id="8529" name="Line 62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30" name="Line 62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31" name="Line 62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208" name="Oval 623"/>
          <p:cNvSpPr>
            <a:spLocks noChangeArrowheads="1"/>
          </p:cNvSpPr>
          <p:nvPr/>
        </p:nvSpPr>
        <p:spPr bwMode="auto">
          <a:xfrm>
            <a:off x="9714871" y="4514342"/>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209" name="Line 624"/>
          <p:cNvSpPr>
            <a:spLocks noChangeShapeType="1"/>
          </p:cNvSpPr>
          <p:nvPr/>
        </p:nvSpPr>
        <p:spPr bwMode="auto">
          <a:xfrm>
            <a:off x="9714870" y="4506406"/>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0" name="Line 625"/>
          <p:cNvSpPr>
            <a:spLocks noChangeShapeType="1"/>
          </p:cNvSpPr>
          <p:nvPr/>
        </p:nvSpPr>
        <p:spPr bwMode="auto">
          <a:xfrm>
            <a:off x="10073645" y="4506406"/>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1" name="Rectangle 626"/>
          <p:cNvSpPr>
            <a:spLocks noChangeArrowheads="1"/>
          </p:cNvSpPr>
          <p:nvPr/>
        </p:nvSpPr>
        <p:spPr bwMode="auto">
          <a:xfrm>
            <a:off x="9714870" y="4506406"/>
            <a:ext cx="355600" cy="5873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8212" name="Oval 627"/>
          <p:cNvSpPr>
            <a:spLocks noChangeArrowheads="1"/>
          </p:cNvSpPr>
          <p:nvPr/>
        </p:nvSpPr>
        <p:spPr bwMode="auto">
          <a:xfrm>
            <a:off x="9711696" y="4438143"/>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8213" name="Group 628"/>
          <p:cNvGrpSpPr>
            <a:grpSpLocks/>
          </p:cNvGrpSpPr>
          <p:nvPr/>
        </p:nvGrpSpPr>
        <p:grpSpPr bwMode="auto">
          <a:xfrm>
            <a:off x="9797421" y="4461956"/>
            <a:ext cx="179387" cy="65087"/>
            <a:chOff x="2848" y="848"/>
            <a:chExt cx="140" cy="98"/>
          </a:xfrm>
        </p:grpSpPr>
        <p:sp>
          <p:nvSpPr>
            <p:cNvPr id="8526" name="Line 62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27" name="Line 63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28" name="Line 63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14" name="Group 632"/>
          <p:cNvGrpSpPr>
            <a:grpSpLocks/>
          </p:cNvGrpSpPr>
          <p:nvPr/>
        </p:nvGrpSpPr>
        <p:grpSpPr bwMode="auto">
          <a:xfrm flipV="1">
            <a:off x="9797421" y="4461956"/>
            <a:ext cx="179387" cy="65087"/>
            <a:chOff x="2848" y="848"/>
            <a:chExt cx="140" cy="98"/>
          </a:xfrm>
        </p:grpSpPr>
        <p:sp>
          <p:nvSpPr>
            <p:cNvPr id="8523" name="Line 633"/>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24" name="Line 634"/>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25" name="Line 635"/>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215" name="Oval 636"/>
          <p:cNvSpPr>
            <a:spLocks noChangeArrowheads="1"/>
          </p:cNvSpPr>
          <p:nvPr/>
        </p:nvSpPr>
        <p:spPr bwMode="auto">
          <a:xfrm>
            <a:off x="9994271" y="4247642"/>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216" name="Line 637"/>
          <p:cNvSpPr>
            <a:spLocks noChangeShapeType="1"/>
          </p:cNvSpPr>
          <p:nvPr/>
        </p:nvSpPr>
        <p:spPr bwMode="auto">
          <a:xfrm>
            <a:off x="9994270" y="4239706"/>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7" name="Line 638"/>
          <p:cNvSpPr>
            <a:spLocks noChangeShapeType="1"/>
          </p:cNvSpPr>
          <p:nvPr/>
        </p:nvSpPr>
        <p:spPr bwMode="auto">
          <a:xfrm>
            <a:off x="10353045" y="4239706"/>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8" name="Rectangle 639"/>
          <p:cNvSpPr>
            <a:spLocks noChangeArrowheads="1"/>
          </p:cNvSpPr>
          <p:nvPr/>
        </p:nvSpPr>
        <p:spPr bwMode="auto">
          <a:xfrm>
            <a:off x="9994270" y="4239706"/>
            <a:ext cx="355600" cy="5873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8219" name="Oval 640"/>
          <p:cNvSpPr>
            <a:spLocks noChangeArrowheads="1"/>
          </p:cNvSpPr>
          <p:nvPr/>
        </p:nvSpPr>
        <p:spPr bwMode="auto">
          <a:xfrm>
            <a:off x="9991096" y="4171443"/>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8220" name="Group 641"/>
          <p:cNvGrpSpPr>
            <a:grpSpLocks/>
          </p:cNvGrpSpPr>
          <p:nvPr/>
        </p:nvGrpSpPr>
        <p:grpSpPr bwMode="auto">
          <a:xfrm>
            <a:off x="10076821" y="4195256"/>
            <a:ext cx="179387" cy="65087"/>
            <a:chOff x="2848" y="848"/>
            <a:chExt cx="140" cy="98"/>
          </a:xfrm>
        </p:grpSpPr>
        <p:sp>
          <p:nvSpPr>
            <p:cNvPr id="8520" name="Line 642"/>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21" name="Line 643"/>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22" name="Line 644"/>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21" name="Group 645"/>
          <p:cNvGrpSpPr>
            <a:grpSpLocks/>
          </p:cNvGrpSpPr>
          <p:nvPr/>
        </p:nvGrpSpPr>
        <p:grpSpPr bwMode="auto">
          <a:xfrm flipV="1">
            <a:off x="10076821" y="4195256"/>
            <a:ext cx="179387" cy="65087"/>
            <a:chOff x="2848" y="848"/>
            <a:chExt cx="140" cy="98"/>
          </a:xfrm>
        </p:grpSpPr>
        <p:sp>
          <p:nvSpPr>
            <p:cNvPr id="8517" name="Line 646"/>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18" name="Line 647"/>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19" name="Line 648"/>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222" name="Oval 649"/>
          <p:cNvSpPr>
            <a:spLocks noChangeArrowheads="1"/>
          </p:cNvSpPr>
          <p:nvPr/>
        </p:nvSpPr>
        <p:spPr bwMode="auto">
          <a:xfrm>
            <a:off x="9459283" y="3085592"/>
            <a:ext cx="347663" cy="8890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223" name="Line 650"/>
          <p:cNvSpPr>
            <a:spLocks noChangeShapeType="1"/>
          </p:cNvSpPr>
          <p:nvPr/>
        </p:nvSpPr>
        <p:spPr bwMode="auto">
          <a:xfrm>
            <a:off x="9459282" y="3077655"/>
            <a:ext cx="0" cy="55562"/>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4" name="Line 651"/>
          <p:cNvSpPr>
            <a:spLocks noChangeShapeType="1"/>
          </p:cNvSpPr>
          <p:nvPr/>
        </p:nvSpPr>
        <p:spPr bwMode="auto">
          <a:xfrm>
            <a:off x="9806945" y="3077655"/>
            <a:ext cx="0" cy="55562"/>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5" name="Rectangle 652"/>
          <p:cNvSpPr>
            <a:spLocks noChangeArrowheads="1"/>
          </p:cNvSpPr>
          <p:nvPr/>
        </p:nvSpPr>
        <p:spPr bwMode="auto">
          <a:xfrm>
            <a:off x="9459282" y="3077656"/>
            <a:ext cx="344488"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8226" name="Oval 653"/>
          <p:cNvSpPr>
            <a:spLocks noChangeArrowheads="1"/>
          </p:cNvSpPr>
          <p:nvPr/>
        </p:nvSpPr>
        <p:spPr bwMode="auto">
          <a:xfrm>
            <a:off x="9456108" y="3014156"/>
            <a:ext cx="347663" cy="103187"/>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8227" name="Group 654"/>
          <p:cNvGrpSpPr>
            <a:grpSpLocks/>
          </p:cNvGrpSpPr>
          <p:nvPr/>
        </p:nvGrpSpPr>
        <p:grpSpPr bwMode="auto">
          <a:xfrm>
            <a:off x="9540245" y="3036380"/>
            <a:ext cx="171450" cy="61912"/>
            <a:chOff x="2848" y="848"/>
            <a:chExt cx="140" cy="98"/>
          </a:xfrm>
        </p:grpSpPr>
        <p:sp>
          <p:nvSpPr>
            <p:cNvPr id="8514" name="Line 65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15" name="Line 65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16" name="Line 65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28" name="Group 658"/>
          <p:cNvGrpSpPr>
            <a:grpSpLocks/>
          </p:cNvGrpSpPr>
          <p:nvPr/>
        </p:nvGrpSpPr>
        <p:grpSpPr bwMode="auto">
          <a:xfrm flipV="1">
            <a:off x="9540245" y="3036381"/>
            <a:ext cx="171450" cy="60325"/>
            <a:chOff x="2848" y="848"/>
            <a:chExt cx="140" cy="98"/>
          </a:xfrm>
        </p:grpSpPr>
        <p:sp>
          <p:nvSpPr>
            <p:cNvPr id="8511" name="Line 65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12" name="Line 66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13" name="Line 66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229" name="Oval 662"/>
          <p:cNvSpPr>
            <a:spLocks noChangeArrowheads="1"/>
          </p:cNvSpPr>
          <p:nvPr/>
        </p:nvSpPr>
        <p:spPr bwMode="auto">
          <a:xfrm>
            <a:off x="9457696" y="3345942"/>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230" name="Line 663"/>
          <p:cNvSpPr>
            <a:spLocks noChangeShapeType="1"/>
          </p:cNvSpPr>
          <p:nvPr/>
        </p:nvSpPr>
        <p:spPr bwMode="auto">
          <a:xfrm>
            <a:off x="9457695" y="3338006"/>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1" name="Line 664"/>
          <p:cNvSpPr>
            <a:spLocks noChangeShapeType="1"/>
          </p:cNvSpPr>
          <p:nvPr/>
        </p:nvSpPr>
        <p:spPr bwMode="auto">
          <a:xfrm>
            <a:off x="9816470" y="3338006"/>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2" name="Rectangle 665"/>
          <p:cNvSpPr>
            <a:spLocks noChangeArrowheads="1"/>
          </p:cNvSpPr>
          <p:nvPr/>
        </p:nvSpPr>
        <p:spPr bwMode="auto">
          <a:xfrm>
            <a:off x="9457695" y="3338006"/>
            <a:ext cx="355600" cy="5873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8233" name="Oval 666"/>
          <p:cNvSpPr>
            <a:spLocks noChangeArrowheads="1"/>
          </p:cNvSpPr>
          <p:nvPr/>
        </p:nvSpPr>
        <p:spPr bwMode="auto">
          <a:xfrm>
            <a:off x="9454521" y="3269743"/>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8234" name="Group 667"/>
          <p:cNvGrpSpPr>
            <a:grpSpLocks/>
          </p:cNvGrpSpPr>
          <p:nvPr/>
        </p:nvGrpSpPr>
        <p:grpSpPr bwMode="auto">
          <a:xfrm>
            <a:off x="9540246" y="3293556"/>
            <a:ext cx="179387" cy="65087"/>
            <a:chOff x="2848" y="848"/>
            <a:chExt cx="140" cy="98"/>
          </a:xfrm>
        </p:grpSpPr>
        <p:sp>
          <p:nvSpPr>
            <p:cNvPr id="8508" name="Line 66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9" name="Line 66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10" name="Line 67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35" name="Group 671"/>
          <p:cNvGrpSpPr>
            <a:grpSpLocks/>
          </p:cNvGrpSpPr>
          <p:nvPr/>
        </p:nvGrpSpPr>
        <p:grpSpPr bwMode="auto">
          <a:xfrm flipV="1">
            <a:off x="9540246" y="3293556"/>
            <a:ext cx="179387" cy="65087"/>
            <a:chOff x="2848" y="848"/>
            <a:chExt cx="140" cy="98"/>
          </a:xfrm>
        </p:grpSpPr>
        <p:sp>
          <p:nvSpPr>
            <p:cNvPr id="8505" name="Line 672"/>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6" name="Line 673"/>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7" name="Line 674"/>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236" name="Oval 675"/>
          <p:cNvSpPr>
            <a:spLocks noChangeArrowheads="1"/>
          </p:cNvSpPr>
          <p:nvPr/>
        </p:nvSpPr>
        <p:spPr bwMode="auto">
          <a:xfrm>
            <a:off x="9933945" y="2987168"/>
            <a:ext cx="330200" cy="857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237" name="Line 676"/>
          <p:cNvSpPr>
            <a:spLocks noChangeShapeType="1"/>
          </p:cNvSpPr>
          <p:nvPr/>
        </p:nvSpPr>
        <p:spPr bwMode="auto">
          <a:xfrm>
            <a:off x="9933945" y="2980817"/>
            <a:ext cx="0" cy="5238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8" name="Line 677"/>
          <p:cNvSpPr>
            <a:spLocks noChangeShapeType="1"/>
          </p:cNvSpPr>
          <p:nvPr/>
        </p:nvSpPr>
        <p:spPr bwMode="auto">
          <a:xfrm>
            <a:off x="10264145" y="2980817"/>
            <a:ext cx="0" cy="5238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9" name="Rectangle 678"/>
          <p:cNvSpPr>
            <a:spLocks noChangeArrowheads="1"/>
          </p:cNvSpPr>
          <p:nvPr/>
        </p:nvSpPr>
        <p:spPr bwMode="auto">
          <a:xfrm>
            <a:off x="9933946" y="2980817"/>
            <a:ext cx="327025" cy="5238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solidFill>
                <a:schemeClr val="bg2"/>
              </a:solidFill>
              <a:latin typeface="Times New Roman" panose="02020603050405020304" pitchFamily="18" charset="0"/>
              <a:ea typeface="宋体" panose="02010600030101010101" pitchFamily="2" charset="-122"/>
            </a:endParaRPr>
          </a:p>
        </p:txBody>
      </p:sp>
      <p:sp>
        <p:nvSpPr>
          <p:cNvPr id="8240" name="Oval 679"/>
          <p:cNvSpPr>
            <a:spLocks noChangeArrowheads="1"/>
          </p:cNvSpPr>
          <p:nvPr/>
        </p:nvSpPr>
        <p:spPr bwMode="auto">
          <a:xfrm>
            <a:off x="9930770" y="2918905"/>
            <a:ext cx="330200" cy="10001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8241" name="Group 680"/>
          <p:cNvGrpSpPr>
            <a:grpSpLocks/>
          </p:cNvGrpSpPr>
          <p:nvPr/>
        </p:nvGrpSpPr>
        <p:grpSpPr bwMode="auto">
          <a:xfrm>
            <a:off x="10010145" y="2941130"/>
            <a:ext cx="163512" cy="57150"/>
            <a:chOff x="2848" y="848"/>
            <a:chExt cx="140" cy="98"/>
          </a:xfrm>
        </p:grpSpPr>
        <p:sp>
          <p:nvSpPr>
            <p:cNvPr id="8502" name="Line 68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3" name="Line 68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4" name="Line 68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42" name="Group 684"/>
          <p:cNvGrpSpPr>
            <a:grpSpLocks/>
          </p:cNvGrpSpPr>
          <p:nvPr/>
        </p:nvGrpSpPr>
        <p:grpSpPr bwMode="auto">
          <a:xfrm flipV="1">
            <a:off x="10010145" y="2939542"/>
            <a:ext cx="163512" cy="58738"/>
            <a:chOff x="2848" y="848"/>
            <a:chExt cx="140" cy="98"/>
          </a:xfrm>
        </p:grpSpPr>
        <p:sp>
          <p:nvSpPr>
            <p:cNvPr id="8499" name="Line 68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0" name="Line 68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1" name="Line 68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243" name="Oval 688"/>
          <p:cNvSpPr>
            <a:spLocks noChangeArrowheads="1"/>
          </p:cNvSpPr>
          <p:nvPr/>
        </p:nvSpPr>
        <p:spPr bwMode="auto">
          <a:xfrm>
            <a:off x="10019671" y="3345942"/>
            <a:ext cx="358775" cy="95250"/>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244" name="Line 689"/>
          <p:cNvSpPr>
            <a:spLocks noChangeShapeType="1"/>
          </p:cNvSpPr>
          <p:nvPr/>
        </p:nvSpPr>
        <p:spPr bwMode="auto">
          <a:xfrm>
            <a:off x="10019670" y="3338006"/>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45" name="Line 690"/>
          <p:cNvSpPr>
            <a:spLocks noChangeShapeType="1"/>
          </p:cNvSpPr>
          <p:nvPr/>
        </p:nvSpPr>
        <p:spPr bwMode="auto">
          <a:xfrm>
            <a:off x="10378445" y="3338006"/>
            <a:ext cx="0" cy="587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46" name="Rectangle 691"/>
          <p:cNvSpPr>
            <a:spLocks noChangeArrowheads="1"/>
          </p:cNvSpPr>
          <p:nvPr/>
        </p:nvSpPr>
        <p:spPr bwMode="auto">
          <a:xfrm>
            <a:off x="10019670" y="3338006"/>
            <a:ext cx="355600" cy="5873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8247" name="Oval 692"/>
          <p:cNvSpPr>
            <a:spLocks noChangeArrowheads="1"/>
          </p:cNvSpPr>
          <p:nvPr/>
        </p:nvSpPr>
        <p:spPr bwMode="auto">
          <a:xfrm>
            <a:off x="10016496" y="3269743"/>
            <a:ext cx="358775" cy="111125"/>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8248" name="Group 693"/>
          <p:cNvGrpSpPr>
            <a:grpSpLocks/>
          </p:cNvGrpSpPr>
          <p:nvPr/>
        </p:nvGrpSpPr>
        <p:grpSpPr bwMode="auto">
          <a:xfrm>
            <a:off x="10102221" y="3293556"/>
            <a:ext cx="179387" cy="65087"/>
            <a:chOff x="2848" y="848"/>
            <a:chExt cx="140" cy="98"/>
          </a:xfrm>
        </p:grpSpPr>
        <p:sp>
          <p:nvSpPr>
            <p:cNvPr id="8496" name="Line 69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97" name="Line 69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98" name="Line 69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49" name="Group 697"/>
          <p:cNvGrpSpPr>
            <a:grpSpLocks/>
          </p:cNvGrpSpPr>
          <p:nvPr/>
        </p:nvGrpSpPr>
        <p:grpSpPr bwMode="auto">
          <a:xfrm flipV="1">
            <a:off x="10102221" y="3293556"/>
            <a:ext cx="179387" cy="65087"/>
            <a:chOff x="2848" y="848"/>
            <a:chExt cx="140" cy="98"/>
          </a:xfrm>
        </p:grpSpPr>
        <p:sp>
          <p:nvSpPr>
            <p:cNvPr id="8493" name="Line 698"/>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94" name="Line 699"/>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95" name="Line 700"/>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250" name="Oval 701"/>
          <p:cNvSpPr>
            <a:spLocks noChangeArrowheads="1"/>
          </p:cNvSpPr>
          <p:nvPr/>
        </p:nvSpPr>
        <p:spPr bwMode="auto">
          <a:xfrm>
            <a:off x="8609971" y="3080830"/>
            <a:ext cx="346075" cy="8731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251" name="Line 702"/>
          <p:cNvSpPr>
            <a:spLocks noChangeShapeType="1"/>
          </p:cNvSpPr>
          <p:nvPr/>
        </p:nvSpPr>
        <p:spPr bwMode="auto">
          <a:xfrm>
            <a:off x="8609970" y="3072893"/>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2" name="Line 703"/>
          <p:cNvSpPr>
            <a:spLocks noChangeShapeType="1"/>
          </p:cNvSpPr>
          <p:nvPr/>
        </p:nvSpPr>
        <p:spPr bwMode="auto">
          <a:xfrm>
            <a:off x="8956045" y="3072893"/>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3" name="Rectangle 704"/>
          <p:cNvSpPr>
            <a:spLocks noChangeArrowheads="1"/>
          </p:cNvSpPr>
          <p:nvPr/>
        </p:nvSpPr>
        <p:spPr bwMode="auto">
          <a:xfrm>
            <a:off x="8609970" y="3072893"/>
            <a:ext cx="342900"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8254" name="Oval 705"/>
          <p:cNvSpPr>
            <a:spLocks noChangeArrowheads="1"/>
          </p:cNvSpPr>
          <p:nvPr/>
        </p:nvSpPr>
        <p:spPr bwMode="auto">
          <a:xfrm>
            <a:off x="8606796" y="3009392"/>
            <a:ext cx="346075" cy="103188"/>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8255" name="Group 706"/>
          <p:cNvGrpSpPr>
            <a:grpSpLocks/>
          </p:cNvGrpSpPr>
          <p:nvPr/>
        </p:nvGrpSpPr>
        <p:grpSpPr bwMode="auto">
          <a:xfrm>
            <a:off x="8690932" y="3031618"/>
            <a:ext cx="171450" cy="60325"/>
            <a:chOff x="2848" y="848"/>
            <a:chExt cx="140" cy="98"/>
          </a:xfrm>
        </p:grpSpPr>
        <p:sp>
          <p:nvSpPr>
            <p:cNvPr id="8490" name="Line 707"/>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91" name="Line 708"/>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92" name="Line 709"/>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56" name="Group 710"/>
          <p:cNvGrpSpPr>
            <a:grpSpLocks/>
          </p:cNvGrpSpPr>
          <p:nvPr/>
        </p:nvGrpSpPr>
        <p:grpSpPr bwMode="auto">
          <a:xfrm flipV="1">
            <a:off x="8690932" y="3031617"/>
            <a:ext cx="171450" cy="58738"/>
            <a:chOff x="2848" y="848"/>
            <a:chExt cx="140" cy="98"/>
          </a:xfrm>
        </p:grpSpPr>
        <p:sp>
          <p:nvSpPr>
            <p:cNvPr id="8487" name="Line 71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88" name="Line 71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89" name="Line 71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257" name="Oval 714"/>
          <p:cNvSpPr>
            <a:spLocks noChangeArrowheads="1"/>
          </p:cNvSpPr>
          <p:nvPr/>
        </p:nvSpPr>
        <p:spPr bwMode="auto">
          <a:xfrm>
            <a:off x="8303583" y="4230180"/>
            <a:ext cx="346075" cy="8731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258" name="Line 715"/>
          <p:cNvSpPr>
            <a:spLocks noChangeShapeType="1"/>
          </p:cNvSpPr>
          <p:nvPr/>
        </p:nvSpPr>
        <p:spPr bwMode="auto">
          <a:xfrm>
            <a:off x="8303582" y="4222243"/>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9" name="Line 716"/>
          <p:cNvSpPr>
            <a:spLocks noChangeShapeType="1"/>
          </p:cNvSpPr>
          <p:nvPr/>
        </p:nvSpPr>
        <p:spPr bwMode="auto">
          <a:xfrm>
            <a:off x="8649657" y="4222243"/>
            <a:ext cx="0" cy="53975"/>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60" name="Rectangle 717"/>
          <p:cNvSpPr>
            <a:spLocks noChangeArrowheads="1"/>
          </p:cNvSpPr>
          <p:nvPr/>
        </p:nvSpPr>
        <p:spPr bwMode="auto">
          <a:xfrm>
            <a:off x="8303582" y="4222243"/>
            <a:ext cx="342900" cy="53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8261" name="Oval 718"/>
          <p:cNvSpPr>
            <a:spLocks noChangeArrowheads="1"/>
          </p:cNvSpPr>
          <p:nvPr/>
        </p:nvSpPr>
        <p:spPr bwMode="auto">
          <a:xfrm>
            <a:off x="8300408" y="4158742"/>
            <a:ext cx="346075" cy="103188"/>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8262" name="Group 719"/>
          <p:cNvGrpSpPr>
            <a:grpSpLocks/>
          </p:cNvGrpSpPr>
          <p:nvPr/>
        </p:nvGrpSpPr>
        <p:grpSpPr bwMode="auto">
          <a:xfrm>
            <a:off x="8384545" y="4180968"/>
            <a:ext cx="171450" cy="60325"/>
            <a:chOff x="2848" y="848"/>
            <a:chExt cx="140" cy="98"/>
          </a:xfrm>
        </p:grpSpPr>
        <p:sp>
          <p:nvSpPr>
            <p:cNvPr id="8484" name="Line 720"/>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85" name="Line 721"/>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86" name="Line 722"/>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63" name="Group 723"/>
          <p:cNvGrpSpPr>
            <a:grpSpLocks/>
          </p:cNvGrpSpPr>
          <p:nvPr/>
        </p:nvGrpSpPr>
        <p:grpSpPr bwMode="auto">
          <a:xfrm flipV="1">
            <a:off x="8384545" y="4180967"/>
            <a:ext cx="171450" cy="58738"/>
            <a:chOff x="2848" y="848"/>
            <a:chExt cx="140" cy="98"/>
          </a:xfrm>
        </p:grpSpPr>
        <p:sp>
          <p:nvSpPr>
            <p:cNvPr id="8481" name="Line 724"/>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82" name="Line 725"/>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83" name="Line 726"/>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264" name="Line 727"/>
          <p:cNvSpPr>
            <a:spLocks noChangeShapeType="1"/>
          </p:cNvSpPr>
          <p:nvPr/>
        </p:nvSpPr>
        <p:spPr bwMode="auto">
          <a:xfrm flipV="1">
            <a:off x="9502145" y="4587368"/>
            <a:ext cx="227012" cy="43656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65" name="Line 728"/>
          <p:cNvSpPr>
            <a:spLocks noChangeShapeType="1"/>
          </p:cNvSpPr>
          <p:nvPr/>
        </p:nvSpPr>
        <p:spPr bwMode="auto">
          <a:xfrm>
            <a:off x="9625970" y="432543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66" name="Line 729"/>
          <p:cNvSpPr>
            <a:spLocks noChangeShapeType="1"/>
          </p:cNvSpPr>
          <p:nvPr/>
        </p:nvSpPr>
        <p:spPr bwMode="auto">
          <a:xfrm>
            <a:off x="9722807" y="424605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67" name="Line 730"/>
          <p:cNvSpPr>
            <a:spLocks noChangeShapeType="1"/>
          </p:cNvSpPr>
          <p:nvPr/>
        </p:nvSpPr>
        <p:spPr bwMode="auto">
          <a:xfrm flipV="1">
            <a:off x="9959346" y="4331781"/>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68" name="Line 731"/>
          <p:cNvSpPr>
            <a:spLocks noChangeShapeType="1"/>
          </p:cNvSpPr>
          <p:nvPr/>
        </p:nvSpPr>
        <p:spPr bwMode="auto">
          <a:xfrm>
            <a:off x="8657595" y="425240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69" name="Line 732"/>
          <p:cNvSpPr>
            <a:spLocks noChangeShapeType="1"/>
          </p:cNvSpPr>
          <p:nvPr/>
        </p:nvSpPr>
        <p:spPr bwMode="auto">
          <a:xfrm>
            <a:off x="8952871" y="3099881"/>
            <a:ext cx="509587"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70" name="Line 733"/>
          <p:cNvSpPr>
            <a:spLocks noChangeShapeType="1"/>
          </p:cNvSpPr>
          <p:nvPr/>
        </p:nvSpPr>
        <p:spPr bwMode="auto">
          <a:xfrm>
            <a:off x="8519482" y="2928430"/>
            <a:ext cx="152400"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71" name="Freeform 734"/>
          <p:cNvSpPr>
            <a:spLocks/>
          </p:cNvSpPr>
          <p:nvPr/>
        </p:nvSpPr>
        <p:spPr bwMode="auto">
          <a:xfrm>
            <a:off x="7840032" y="4935031"/>
            <a:ext cx="2979738" cy="1455737"/>
          </a:xfrm>
          <a:custGeom>
            <a:avLst/>
            <a:gdLst>
              <a:gd name="T0" fmla="*/ 2147483646 w 1877"/>
              <a:gd name="T1" fmla="*/ 2147483646 h 917"/>
              <a:gd name="T2" fmla="*/ 2147483646 w 1877"/>
              <a:gd name="T3" fmla="*/ 2147483646 h 917"/>
              <a:gd name="T4" fmla="*/ 2147483646 w 1877"/>
              <a:gd name="T5" fmla="*/ 2147483646 h 917"/>
              <a:gd name="T6" fmla="*/ 2147483646 w 1877"/>
              <a:gd name="T7" fmla="*/ 2147483646 h 917"/>
              <a:gd name="T8" fmla="*/ 2147483646 w 1877"/>
              <a:gd name="T9" fmla="*/ 2147483646 h 917"/>
              <a:gd name="T10" fmla="*/ 2147483646 w 1877"/>
              <a:gd name="T11" fmla="*/ 2147483646 h 917"/>
              <a:gd name="T12" fmla="*/ 2147483646 w 1877"/>
              <a:gd name="T13" fmla="*/ 2147483646 h 917"/>
              <a:gd name="T14" fmla="*/ 2147483646 w 1877"/>
              <a:gd name="T15" fmla="*/ 2147483646 h 917"/>
              <a:gd name="T16" fmla="*/ 2147483646 w 1877"/>
              <a:gd name="T17" fmla="*/ 2147483646 h 917"/>
              <a:gd name="T18" fmla="*/ 2147483646 w 1877"/>
              <a:gd name="T19" fmla="*/ 2147483646 h 917"/>
              <a:gd name="T20" fmla="*/ 2147483646 w 1877"/>
              <a:gd name="T21" fmla="*/ 2147483646 h 917"/>
              <a:gd name="T22" fmla="*/ 2147483646 w 1877"/>
              <a:gd name="T23" fmla="*/ 2147483646 h 917"/>
              <a:gd name="T24" fmla="*/ 2147483646 w 1877"/>
              <a:gd name="T25" fmla="*/ 2147483646 h 917"/>
              <a:gd name="T26" fmla="*/ 2147483646 w 1877"/>
              <a:gd name="T27" fmla="*/ 2147483646 h 917"/>
              <a:gd name="T28" fmla="*/ 2147483646 w 1877"/>
              <a:gd name="T29" fmla="*/ 2147483646 h 917"/>
              <a:gd name="T30" fmla="*/ 2147483646 w 1877"/>
              <a:gd name="T31" fmla="*/ 2147483646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72" name="Line 735"/>
          <p:cNvSpPr>
            <a:spLocks noChangeShapeType="1"/>
          </p:cNvSpPr>
          <p:nvPr/>
        </p:nvSpPr>
        <p:spPr bwMode="auto">
          <a:xfrm rot="16200000">
            <a:off x="10075233" y="5671630"/>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73" name="Line 736"/>
          <p:cNvSpPr>
            <a:spLocks noChangeShapeType="1"/>
          </p:cNvSpPr>
          <p:nvPr/>
        </p:nvSpPr>
        <p:spPr bwMode="auto">
          <a:xfrm rot="5400000" flipV="1">
            <a:off x="10221283" y="595261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74" name="Line 737"/>
          <p:cNvSpPr>
            <a:spLocks noChangeShapeType="1"/>
          </p:cNvSpPr>
          <p:nvPr/>
        </p:nvSpPr>
        <p:spPr bwMode="auto">
          <a:xfrm rot="16200000">
            <a:off x="10407020" y="5628767"/>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275" name="Group 738"/>
          <p:cNvGrpSpPr>
            <a:grpSpLocks/>
          </p:cNvGrpSpPr>
          <p:nvPr/>
        </p:nvGrpSpPr>
        <p:grpSpPr bwMode="auto">
          <a:xfrm>
            <a:off x="9986332" y="5338255"/>
            <a:ext cx="501650" cy="234950"/>
            <a:chOff x="4701" y="2996"/>
            <a:chExt cx="316" cy="148"/>
          </a:xfrm>
        </p:grpSpPr>
        <p:sp>
          <p:nvSpPr>
            <p:cNvPr id="8468" name="Oval 739"/>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469" name="Line 740"/>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70" name="Line 741"/>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71" name="Rectangle 742"/>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8472" name="Oval 743"/>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8473" name="Group 744"/>
            <p:cNvGrpSpPr>
              <a:grpSpLocks/>
            </p:cNvGrpSpPr>
            <p:nvPr/>
          </p:nvGrpSpPr>
          <p:grpSpPr bwMode="auto">
            <a:xfrm>
              <a:off x="4776" y="3017"/>
              <a:ext cx="156" cy="56"/>
              <a:chOff x="2848" y="848"/>
              <a:chExt cx="140" cy="98"/>
            </a:xfrm>
          </p:grpSpPr>
          <p:sp>
            <p:nvSpPr>
              <p:cNvPr id="8478" name="Line 74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79" name="Line 74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80" name="Line 74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474" name="Group 748"/>
            <p:cNvGrpSpPr>
              <a:grpSpLocks/>
            </p:cNvGrpSpPr>
            <p:nvPr/>
          </p:nvGrpSpPr>
          <p:grpSpPr bwMode="auto">
            <a:xfrm flipV="1">
              <a:off x="4776" y="3016"/>
              <a:ext cx="156" cy="56"/>
              <a:chOff x="2848" y="848"/>
              <a:chExt cx="140" cy="98"/>
            </a:xfrm>
          </p:grpSpPr>
          <p:sp>
            <p:nvSpPr>
              <p:cNvPr id="8475" name="Line 74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76" name="Line 75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77" name="Line 75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276" name="Group 752"/>
          <p:cNvGrpSpPr>
            <a:grpSpLocks/>
          </p:cNvGrpSpPr>
          <p:nvPr/>
        </p:nvGrpSpPr>
        <p:grpSpPr bwMode="auto">
          <a:xfrm>
            <a:off x="9170357" y="5062030"/>
            <a:ext cx="501650" cy="234950"/>
            <a:chOff x="3600" y="219"/>
            <a:chExt cx="360" cy="175"/>
          </a:xfrm>
        </p:grpSpPr>
        <p:sp>
          <p:nvSpPr>
            <p:cNvPr id="8455" name="Oval 753"/>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456" name="Line 754"/>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57" name="Line 755"/>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58" name="Rectangle 756"/>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8459" name="Oval 757"/>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8460" name="Group 758"/>
            <p:cNvGrpSpPr>
              <a:grpSpLocks/>
            </p:cNvGrpSpPr>
            <p:nvPr/>
          </p:nvGrpSpPr>
          <p:grpSpPr bwMode="auto">
            <a:xfrm>
              <a:off x="3686" y="244"/>
              <a:ext cx="177" cy="66"/>
              <a:chOff x="2848" y="848"/>
              <a:chExt cx="140" cy="98"/>
            </a:xfrm>
          </p:grpSpPr>
          <p:sp>
            <p:nvSpPr>
              <p:cNvPr id="8465" name="Line 75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66" name="Line 76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67" name="Line 76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461" name="Group 762"/>
            <p:cNvGrpSpPr>
              <a:grpSpLocks/>
            </p:cNvGrpSpPr>
            <p:nvPr/>
          </p:nvGrpSpPr>
          <p:grpSpPr bwMode="auto">
            <a:xfrm flipV="1">
              <a:off x="3686" y="243"/>
              <a:ext cx="177" cy="66"/>
              <a:chOff x="2848" y="848"/>
              <a:chExt cx="140" cy="98"/>
            </a:xfrm>
          </p:grpSpPr>
          <p:sp>
            <p:nvSpPr>
              <p:cNvPr id="8462" name="Line 76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63" name="Line 76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64" name="Line 76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277" name="Group 766"/>
          <p:cNvGrpSpPr>
            <a:grpSpLocks/>
          </p:cNvGrpSpPr>
          <p:nvPr/>
        </p:nvGrpSpPr>
        <p:grpSpPr bwMode="auto">
          <a:xfrm>
            <a:off x="8505195" y="5366830"/>
            <a:ext cx="501650" cy="234950"/>
            <a:chOff x="3600" y="219"/>
            <a:chExt cx="360" cy="175"/>
          </a:xfrm>
        </p:grpSpPr>
        <p:sp>
          <p:nvSpPr>
            <p:cNvPr id="8442" name="Oval 767"/>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443" name="Line 76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44" name="Line 76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45" name="Rectangle 770"/>
            <p:cNvSpPr>
              <a:spLocks noChangeArrowheads="1"/>
            </p:cNvSpPr>
            <p:nvPr/>
          </p:nvSpPr>
          <p:spPr bwMode="auto">
            <a:xfrm>
              <a:off x="3603" y="289"/>
              <a:ext cx="354" cy="59"/>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8446" name="Oval 771"/>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8447" name="Group 772"/>
            <p:cNvGrpSpPr>
              <a:grpSpLocks/>
            </p:cNvGrpSpPr>
            <p:nvPr/>
          </p:nvGrpSpPr>
          <p:grpSpPr bwMode="auto">
            <a:xfrm>
              <a:off x="3686" y="244"/>
              <a:ext cx="177" cy="66"/>
              <a:chOff x="2848" y="848"/>
              <a:chExt cx="140" cy="98"/>
            </a:xfrm>
          </p:grpSpPr>
          <p:sp>
            <p:nvSpPr>
              <p:cNvPr id="8452" name="Line 77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53" name="Line 77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54" name="Line 77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448" name="Group 776"/>
            <p:cNvGrpSpPr>
              <a:grpSpLocks/>
            </p:cNvGrpSpPr>
            <p:nvPr/>
          </p:nvGrpSpPr>
          <p:grpSpPr bwMode="auto">
            <a:xfrm flipV="1">
              <a:off x="3686" y="243"/>
              <a:ext cx="177" cy="66"/>
              <a:chOff x="2848" y="848"/>
              <a:chExt cx="140" cy="98"/>
            </a:xfrm>
          </p:grpSpPr>
          <p:sp>
            <p:nvSpPr>
              <p:cNvPr id="8449" name="Line 77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50" name="Line 77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51" name="Line 77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8278" name="Line 780"/>
          <p:cNvSpPr>
            <a:spLocks noChangeShapeType="1"/>
          </p:cNvSpPr>
          <p:nvPr/>
        </p:nvSpPr>
        <p:spPr bwMode="auto">
          <a:xfrm>
            <a:off x="9619621" y="5273167"/>
            <a:ext cx="358775"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79" name="Line 781"/>
          <p:cNvSpPr>
            <a:spLocks noChangeShapeType="1"/>
          </p:cNvSpPr>
          <p:nvPr/>
        </p:nvSpPr>
        <p:spPr bwMode="auto">
          <a:xfrm flipV="1">
            <a:off x="8967158" y="5285867"/>
            <a:ext cx="277813" cy="10953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80" name="Line 782"/>
          <p:cNvSpPr>
            <a:spLocks noChangeShapeType="1"/>
          </p:cNvSpPr>
          <p:nvPr/>
        </p:nvSpPr>
        <p:spPr bwMode="auto">
          <a:xfrm flipV="1">
            <a:off x="9010020" y="5489067"/>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81" name="Line 783"/>
          <p:cNvSpPr>
            <a:spLocks noChangeShapeType="1"/>
          </p:cNvSpPr>
          <p:nvPr/>
        </p:nvSpPr>
        <p:spPr bwMode="auto">
          <a:xfrm flipH="1">
            <a:off x="8305170" y="5235067"/>
            <a:ext cx="254000" cy="4699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82" name="Line 784"/>
          <p:cNvSpPr>
            <a:spLocks noChangeShapeType="1"/>
          </p:cNvSpPr>
          <p:nvPr/>
        </p:nvSpPr>
        <p:spPr bwMode="auto">
          <a:xfrm>
            <a:off x="8330570" y="5285867"/>
            <a:ext cx="1968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83" name="Line 785"/>
          <p:cNvSpPr>
            <a:spLocks noChangeShapeType="1"/>
          </p:cNvSpPr>
          <p:nvPr/>
        </p:nvSpPr>
        <p:spPr bwMode="auto">
          <a:xfrm>
            <a:off x="8190871" y="5622417"/>
            <a:ext cx="153987"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84" name="Line 786"/>
          <p:cNvSpPr>
            <a:spLocks noChangeShapeType="1"/>
          </p:cNvSpPr>
          <p:nvPr/>
        </p:nvSpPr>
        <p:spPr bwMode="auto">
          <a:xfrm>
            <a:off x="8443282" y="5701792"/>
            <a:ext cx="490538"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85" name="Line 787"/>
          <p:cNvSpPr>
            <a:spLocks noChangeShapeType="1"/>
          </p:cNvSpPr>
          <p:nvPr/>
        </p:nvSpPr>
        <p:spPr bwMode="auto">
          <a:xfrm flipH="1">
            <a:off x="8682996" y="5609718"/>
            <a:ext cx="53975" cy="857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86" name="Line 788"/>
          <p:cNvSpPr>
            <a:spLocks noChangeShapeType="1"/>
          </p:cNvSpPr>
          <p:nvPr/>
        </p:nvSpPr>
        <p:spPr bwMode="auto">
          <a:xfrm>
            <a:off x="8495671" y="5698617"/>
            <a:ext cx="1587"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87" name="Line 789"/>
          <p:cNvSpPr>
            <a:spLocks noChangeShapeType="1"/>
          </p:cNvSpPr>
          <p:nvPr/>
        </p:nvSpPr>
        <p:spPr bwMode="auto">
          <a:xfrm flipH="1" flipV="1">
            <a:off x="8892545" y="5706555"/>
            <a:ext cx="0" cy="762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88" name="Line 790"/>
          <p:cNvSpPr>
            <a:spLocks noChangeShapeType="1"/>
          </p:cNvSpPr>
          <p:nvPr/>
        </p:nvSpPr>
        <p:spPr bwMode="auto">
          <a:xfrm>
            <a:off x="8973507" y="5565268"/>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89" name="Line 791"/>
          <p:cNvSpPr>
            <a:spLocks noChangeShapeType="1"/>
          </p:cNvSpPr>
          <p:nvPr/>
        </p:nvSpPr>
        <p:spPr bwMode="auto">
          <a:xfrm>
            <a:off x="8422645" y="5500180"/>
            <a:ext cx="8096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290" name="Group 792"/>
          <p:cNvGrpSpPr>
            <a:grpSpLocks/>
          </p:cNvGrpSpPr>
          <p:nvPr/>
        </p:nvGrpSpPr>
        <p:grpSpPr bwMode="auto">
          <a:xfrm>
            <a:off x="7608258" y="2260092"/>
            <a:ext cx="3021013" cy="3981450"/>
            <a:chOff x="-1203" y="1352"/>
            <a:chExt cx="1903" cy="2508"/>
          </a:xfrm>
        </p:grpSpPr>
        <p:grpSp>
          <p:nvGrpSpPr>
            <p:cNvPr id="8402" name="Group 793"/>
            <p:cNvGrpSpPr>
              <a:grpSpLocks/>
            </p:cNvGrpSpPr>
            <p:nvPr/>
          </p:nvGrpSpPr>
          <p:grpSpPr bwMode="auto">
            <a:xfrm>
              <a:off x="-1203" y="1647"/>
              <a:ext cx="436" cy="114"/>
              <a:chOff x="3072" y="739"/>
              <a:chExt cx="652" cy="146"/>
            </a:xfrm>
          </p:grpSpPr>
          <p:pic>
            <p:nvPicPr>
              <p:cNvPr id="8439" name="Picture 794" descr="lgv_fqm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40" name="Line 795"/>
              <p:cNvSpPr>
                <a:spLocks noChangeShapeType="1"/>
              </p:cNvSpPr>
              <p:nvPr/>
            </p:nvSpPr>
            <p:spPr bwMode="auto">
              <a:xfrm flipH="1">
                <a:off x="3104" y="784"/>
                <a:ext cx="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41" name="Line 796"/>
              <p:cNvSpPr>
                <a:spLocks noChangeShapeType="1"/>
              </p:cNvSpPr>
              <p:nvPr/>
            </p:nvSpPr>
            <p:spPr bwMode="auto">
              <a:xfrm flipH="1">
                <a:off x="3072" y="76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8403" name="Picture 797" descr="imgyjav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7" y="1466"/>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404" name="Group 798"/>
            <p:cNvGrpSpPr>
              <a:grpSpLocks/>
            </p:cNvGrpSpPr>
            <p:nvPr/>
          </p:nvGrpSpPr>
          <p:grpSpPr bwMode="auto">
            <a:xfrm>
              <a:off x="-546" y="1352"/>
              <a:ext cx="256" cy="269"/>
              <a:chOff x="2870" y="1518"/>
              <a:chExt cx="292" cy="320"/>
            </a:xfrm>
          </p:grpSpPr>
          <p:graphicFrame>
            <p:nvGraphicFramePr>
              <p:cNvPr id="8437" name="Object 79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8250" name="Clip" r:id="rId5" imgW="826829" imgH="840406" progId="MS_ClipArt_Gallery.2">
                      <p:embed/>
                    </p:oleObj>
                  </mc:Choice>
                  <mc:Fallback>
                    <p:oleObj name="Clip" r:id="rId5"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38" name="Object 80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8251" name="Clip" r:id="rId7" imgW="1268295" imgH="1199426" progId="MS_ClipArt_Gallery.2">
                      <p:embed/>
                    </p:oleObj>
                  </mc:Choice>
                  <mc:Fallback>
                    <p:oleObj name="Clip" r:id="rId7"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405" name="Group 801"/>
            <p:cNvGrpSpPr>
              <a:grpSpLocks/>
            </p:cNvGrpSpPr>
            <p:nvPr/>
          </p:nvGrpSpPr>
          <p:grpSpPr bwMode="auto">
            <a:xfrm>
              <a:off x="-1002" y="2262"/>
              <a:ext cx="209" cy="224"/>
              <a:chOff x="2870" y="1518"/>
              <a:chExt cx="292" cy="320"/>
            </a:xfrm>
          </p:grpSpPr>
          <p:graphicFrame>
            <p:nvGraphicFramePr>
              <p:cNvPr id="8435" name="Object 80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8252" name="Clip" r:id="rId9" imgW="826829" imgH="840406" progId="MS_ClipArt_Gallery.2">
                      <p:embed/>
                    </p:oleObj>
                  </mc:Choice>
                  <mc:Fallback>
                    <p:oleObj name="Clip" r:id="rId9"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36" name="Object 80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8253" name="Clip" r:id="rId10" imgW="1268295" imgH="1199426" progId="MS_ClipArt_Gallery.2">
                      <p:embed/>
                    </p:oleObj>
                  </mc:Choice>
                  <mc:Fallback>
                    <p:oleObj name="Clip" r:id="rId10"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8406" name="Object 804"/>
            <p:cNvGraphicFramePr>
              <a:graphicFrameLocks noChangeAspect="1"/>
            </p:cNvGraphicFramePr>
            <p:nvPr/>
          </p:nvGraphicFramePr>
          <p:xfrm>
            <a:off x="-732" y="2289"/>
            <a:ext cx="207" cy="173"/>
          </p:xfrm>
          <a:graphic>
            <a:graphicData uri="http://schemas.openxmlformats.org/presentationml/2006/ole">
              <mc:AlternateContent xmlns:mc="http://schemas.openxmlformats.org/markup-compatibility/2006">
                <mc:Choice xmlns:v="urn:schemas-microsoft-com:vml" Requires="v">
                  <p:oleObj spid="_x0000_s38254" name="Clip" r:id="rId11" imgW="1307263" imgH="1084139" progId="MS_ClipArt_Gallery.2">
                    <p:embed/>
                  </p:oleObj>
                </mc:Choice>
                <mc:Fallback>
                  <p:oleObj name="Clip" r:id="rId11" imgW="1307263" imgH="1084139" progId="MS_ClipArt_Gallery.2">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2" y="2289"/>
                          <a:ext cx="2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407" name="Group 805"/>
            <p:cNvGrpSpPr>
              <a:grpSpLocks/>
            </p:cNvGrpSpPr>
            <p:nvPr/>
          </p:nvGrpSpPr>
          <p:grpSpPr bwMode="auto">
            <a:xfrm>
              <a:off x="310" y="3575"/>
              <a:ext cx="125" cy="230"/>
              <a:chOff x="4180" y="783"/>
              <a:chExt cx="150" cy="307"/>
            </a:xfrm>
          </p:grpSpPr>
          <p:sp>
            <p:nvSpPr>
              <p:cNvPr id="8427" name="AutoShape 80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428" name="Rectangle 80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429" name="Rectangle 80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430" name="AutoShape 80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431" name="Line 810"/>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32" name="Line 811"/>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33" name="Rectangle 81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434" name="Rectangle 813"/>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graphicFrame>
          <p:nvGraphicFramePr>
            <p:cNvPr id="8408" name="Object 814"/>
            <p:cNvGraphicFramePr>
              <a:graphicFrameLocks noChangeAspect="1"/>
            </p:cNvGraphicFramePr>
            <p:nvPr/>
          </p:nvGraphicFramePr>
          <p:xfrm>
            <a:off x="-975" y="3384"/>
            <a:ext cx="216" cy="180"/>
          </p:xfrm>
          <a:graphic>
            <a:graphicData uri="http://schemas.openxmlformats.org/presentationml/2006/ole">
              <mc:AlternateContent xmlns:mc="http://schemas.openxmlformats.org/markup-compatibility/2006">
                <mc:Choice xmlns:v="urn:schemas-microsoft-com:vml" Requires="v">
                  <p:oleObj spid="_x0000_s38255" name="Clip" r:id="rId13" imgW="1307263" imgH="1084139" progId="MS_ClipArt_Gallery.2">
                    <p:embed/>
                  </p:oleObj>
                </mc:Choice>
                <mc:Fallback>
                  <p:oleObj name="Clip" r:id="rId13" imgW="1307263" imgH="1084139" progId="MS_ClipArt_Gallery.2">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5" y="3384"/>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09" name="Object 815"/>
            <p:cNvGraphicFramePr>
              <a:graphicFrameLocks noChangeAspect="1"/>
            </p:cNvGraphicFramePr>
            <p:nvPr/>
          </p:nvGraphicFramePr>
          <p:xfrm>
            <a:off x="-871" y="3184"/>
            <a:ext cx="216" cy="180"/>
          </p:xfrm>
          <a:graphic>
            <a:graphicData uri="http://schemas.openxmlformats.org/presentationml/2006/ole">
              <mc:AlternateContent xmlns:mc="http://schemas.openxmlformats.org/markup-compatibility/2006">
                <mc:Choice xmlns:v="urn:schemas-microsoft-com:vml" Requires="v">
                  <p:oleObj spid="_x0000_s38256" name="Clip" r:id="rId14" imgW="1307263" imgH="1084139" progId="MS_ClipArt_Gallery.2">
                    <p:embed/>
                  </p:oleObj>
                </mc:Choice>
                <mc:Fallback>
                  <p:oleObj name="Clip" r:id="rId14" imgW="1307263" imgH="1084139" progId="MS_ClipArt_Gallery.2">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1" y="3184"/>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10" name="Object 816"/>
            <p:cNvGraphicFramePr>
              <a:graphicFrameLocks noChangeAspect="1"/>
            </p:cNvGraphicFramePr>
            <p:nvPr/>
          </p:nvGraphicFramePr>
          <p:xfrm>
            <a:off x="-703" y="3544"/>
            <a:ext cx="216" cy="180"/>
          </p:xfrm>
          <a:graphic>
            <a:graphicData uri="http://schemas.openxmlformats.org/presentationml/2006/ole">
              <mc:AlternateContent xmlns:mc="http://schemas.openxmlformats.org/markup-compatibility/2006">
                <mc:Choice xmlns:v="urn:schemas-microsoft-com:vml" Requires="v">
                  <p:oleObj spid="_x0000_s38257" name="Clip" r:id="rId15" imgW="1307263" imgH="1084139" progId="MS_ClipArt_Gallery.2">
                    <p:embed/>
                  </p:oleObj>
                </mc:Choice>
                <mc:Fallback>
                  <p:oleObj name="Clip" r:id="rId15" imgW="1307263" imgH="1084139" progId="MS_ClipArt_Gallery.2">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3" y="3544"/>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11" name="Object 817"/>
            <p:cNvGraphicFramePr>
              <a:graphicFrameLocks noChangeAspect="1"/>
            </p:cNvGraphicFramePr>
            <p:nvPr/>
          </p:nvGraphicFramePr>
          <p:xfrm>
            <a:off x="-489" y="3546"/>
            <a:ext cx="216" cy="180"/>
          </p:xfrm>
          <a:graphic>
            <a:graphicData uri="http://schemas.openxmlformats.org/presentationml/2006/ole">
              <mc:AlternateContent xmlns:mc="http://schemas.openxmlformats.org/markup-compatibility/2006">
                <mc:Choice xmlns:v="urn:schemas-microsoft-com:vml" Requires="v">
                  <p:oleObj spid="_x0000_s38258" name="Clip" r:id="rId16" imgW="1307263" imgH="1084139" progId="MS_ClipArt_Gallery.2">
                    <p:embed/>
                  </p:oleObj>
                </mc:Choice>
                <mc:Fallback>
                  <p:oleObj name="Clip" r:id="rId16" imgW="1307263" imgH="1084139" progId="MS_ClipArt_Gallery.2">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9" y="3546"/>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412" name="Group 818"/>
            <p:cNvGrpSpPr>
              <a:grpSpLocks/>
            </p:cNvGrpSpPr>
            <p:nvPr/>
          </p:nvGrpSpPr>
          <p:grpSpPr bwMode="auto">
            <a:xfrm>
              <a:off x="83" y="3625"/>
              <a:ext cx="172" cy="215"/>
              <a:chOff x="2870" y="1518"/>
              <a:chExt cx="292" cy="320"/>
            </a:xfrm>
          </p:grpSpPr>
          <p:graphicFrame>
            <p:nvGraphicFramePr>
              <p:cNvPr id="8425" name="Object 81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8259" name="Clip" r:id="rId17" imgW="826829" imgH="840406" progId="MS_ClipArt_Gallery.2">
                      <p:embed/>
                    </p:oleObj>
                  </mc:Choice>
                  <mc:Fallback>
                    <p:oleObj name="Clip" r:id="rId17"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26" name="Object 82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8260" name="Clip" r:id="rId18" imgW="1268295" imgH="1199426" progId="MS_ClipArt_Gallery.2">
                      <p:embed/>
                    </p:oleObj>
                  </mc:Choice>
                  <mc:Fallback>
                    <p:oleObj name="Clip" r:id="rId18"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413" name="Group 821"/>
            <p:cNvGrpSpPr>
              <a:grpSpLocks/>
            </p:cNvGrpSpPr>
            <p:nvPr/>
          </p:nvGrpSpPr>
          <p:grpSpPr bwMode="auto">
            <a:xfrm>
              <a:off x="-201" y="3657"/>
              <a:ext cx="220" cy="203"/>
              <a:chOff x="2870" y="1518"/>
              <a:chExt cx="292" cy="320"/>
            </a:xfrm>
          </p:grpSpPr>
          <p:graphicFrame>
            <p:nvGraphicFramePr>
              <p:cNvPr id="8423" name="Object 82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8261" name="Clip" r:id="rId19" imgW="826829" imgH="840406" progId="MS_ClipArt_Gallery.2">
                      <p:embed/>
                    </p:oleObj>
                  </mc:Choice>
                  <mc:Fallback>
                    <p:oleObj name="Clip" r:id="rId19" imgW="826829" imgH="84040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24" name="Object 82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8262" name="Clip" r:id="rId20" imgW="1268295" imgH="1199426" progId="MS_ClipArt_Gallery.2">
                      <p:embed/>
                    </p:oleObj>
                  </mc:Choice>
                  <mc:Fallback>
                    <p:oleObj name="Clip" r:id="rId20" imgW="1268295" imgH="119942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414" name="Group 824"/>
            <p:cNvGrpSpPr>
              <a:grpSpLocks/>
            </p:cNvGrpSpPr>
            <p:nvPr/>
          </p:nvGrpSpPr>
          <p:grpSpPr bwMode="auto">
            <a:xfrm>
              <a:off x="569" y="3419"/>
              <a:ext cx="131" cy="258"/>
              <a:chOff x="4180" y="783"/>
              <a:chExt cx="150" cy="307"/>
            </a:xfrm>
          </p:grpSpPr>
          <p:sp>
            <p:nvSpPr>
              <p:cNvPr id="8415" name="AutoShape 825"/>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416" name="Rectangle 826"/>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417" name="Rectangle 82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418" name="AutoShape 82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419" name="Line 829"/>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20" name="Line 830"/>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21" name="Rectangle 83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422" name="Rectangle 832"/>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grpSp>
      <p:sp>
        <p:nvSpPr>
          <p:cNvPr id="8291" name="Line 833"/>
          <p:cNvSpPr>
            <a:spLocks noChangeShapeType="1"/>
          </p:cNvSpPr>
          <p:nvPr/>
        </p:nvSpPr>
        <p:spPr bwMode="auto">
          <a:xfrm flipH="1">
            <a:off x="8511546" y="4022218"/>
            <a:ext cx="3175" cy="14446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2" name="Line 834"/>
          <p:cNvSpPr>
            <a:spLocks noChangeShapeType="1"/>
          </p:cNvSpPr>
          <p:nvPr/>
        </p:nvSpPr>
        <p:spPr bwMode="auto">
          <a:xfrm flipV="1">
            <a:off x="9808533" y="3004630"/>
            <a:ext cx="123825" cy="873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3" name="Line 835"/>
          <p:cNvSpPr>
            <a:spLocks noChangeShapeType="1"/>
          </p:cNvSpPr>
          <p:nvPr/>
        </p:nvSpPr>
        <p:spPr bwMode="auto">
          <a:xfrm>
            <a:off x="9635495" y="3177667"/>
            <a:ext cx="0" cy="825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4" name="Line 836"/>
          <p:cNvSpPr>
            <a:spLocks noChangeShapeType="1"/>
          </p:cNvSpPr>
          <p:nvPr/>
        </p:nvSpPr>
        <p:spPr bwMode="auto">
          <a:xfrm flipV="1">
            <a:off x="9806946" y="3074481"/>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 name="Line 837"/>
          <p:cNvSpPr>
            <a:spLocks noChangeShapeType="1"/>
          </p:cNvSpPr>
          <p:nvPr/>
        </p:nvSpPr>
        <p:spPr bwMode="auto">
          <a:xfrm>
            <a:off x="10172070" y="3072892"/>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 name="Line 838"/>
          <p:cNvSpPr>
            <a:spLocks noChangeShapeType="1"/>
          </p:cNvSpPr>
          <p:nvPr/>
        </p:nvSpPr>
        <p:spPr bwMode="auto">
          <a:xfrm>
            <a:off x="9825995" y="337928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7" name="Line 839"/>
          <p:cNvSpPr>
            <a:spLocks noChangeShapeType="1"/>
          </p:cNvSpPr>
          <p:nvPr/>
        </p:nvSpPr>
        <p:spPr bwMode="auto">
          <a:xfrm flipV="1">
            <a:off x="8121021" y="4246056"/>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 name="Line 840"/>
          <p:cNvSpPr>
            <a:spLocks noChangeShapeType="1"/>
          </p:cNvSpPr>
          <p:nvPr/>
        </p:nvSpPr>
        <p:spPr bwMode="auto">
          <a:xfrm flipV="1">
            <a:off x="10240333" y="2772856"/>
            <a:ext cx="238125" cy="1682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9" name="Line 841"/>
          <p:cNvSpPr>
            <a:spLocks noChangeShapeType="1"/>
          </p:cNvSpPr>
          <p:nvPr/>
        </p:nvSpPr>
        <p:spPr bwMode="auto">
          <a:xfrm>
            <a:off x="10380032" y="336975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00" name="Line 842"/>
          <p:cNvSpPr>
            <a:spLocks noChangeShapeType="1"/>
          </p:cNvSpPr>
          <p:nvPr/>
        </p:nvSpPr>
        <p:spPr bwMode="auto">
          <a:xfrm flipH="1">
            <a:off x="9525958" y="3445955"/>
            <a:ext cx="98425" cy="704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01" name="Line 843"/>
          <p:cNvSpPr>
            <a:spLocks noChangeShapeType="1"/>
          </p:cNvSpPr>
          <p:nvPr/>
        </p:nvSpPr>
        <p:spPr bwMode="auto">
          <a:xfrm flipH="1">
            <a:off x="10116508" y="3445956"/>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02" name="Group 844"/>
          <p:cNvGrpSpPr>
            <a:grpSpLocks/>
          </p:cNvGrpSpPr>
          <p:nvPr/>
        </p:nvGrpSpPr>
        <p:grpSpPr bwMode="auto">
          <a:xfrm>
            <a:off x="9168770" y="5063617"/>
            <a:ext cx="501650" cy="234950"/>
            <a:chOff x="4701" y="2996"/>
            <a:chExt cx="316" cy="148"/>
          </a:xfrm>
        </p:grpSpPr>
        <p:sp>
          <p:nvSpPr>
            <p:cNvPr id="8389" name="Oval 845"/>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390" name="Line 846"/>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1" name="Line 847"/>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2" name="Rectangle 848"/>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8393" name="Oval 849"/>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8394" name="Group 850"/>
            <p:cNvGrpSpPr>
              <a:grpSpLocks/>
            </p:cNvGrpSpPr>
            <p:nvPr/>
          </p:nvGrpSpPr>
          <p:grpSpPr bwMode="auto">
            <a:xfrm>
              <a:off x="4776" y="3017"/>
              <a:ext cx="156" cy="56"/>
              <a:chOff x="2848" y="848"/>
              <a:chExt cx="140" cy="98"/>
            </a:xfrm>
          </p:grpSpPr>
          <p:sp>
            <p:nvSpPr>
              <p:cNvPr id="8399" name="Line 851"/>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0" name="Line 852"/>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1" name="Line 853"/>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395" name="Group 854"/>
            <p:cNvGrpSpPr>
              <a:grpSpLocks/>
            </p:cNvGrpSpPr>
            <p:nvPr/>
          </p:nvGrpSpPr>
          <p:grpSpPr bwMode="auto">
            <a:xfrm flipV="1">
              <a:off x="4776" y="3016"/>
              <a:ext cx="156" cy="56"/>
              <a:chOff x="2848" y="848"/>
              <a:chExt cx="140" cy="98"/>
            </a:xfrm>
          </p:grpSpPr>
          <p:sp>
            <p:nvSpPr>
              <p:cNvPr id="8396" name="Line 85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 name="Line 85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8" name="Line 85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303" name="Group 858"/>
          <p:cNvGrpSpPr>
            <a:grpSpLocks/>
          </p:cNvGrpSpPr>
          <p:nvPr/>
        </p:nvGrpSpPr>
        <p:grpSpPr bwMode="auto">
          <a:xfrm>
            <a:off x="8503607" y="5365242"/>
            <a:ext cx="501650" cy="234950"/>
            <a:chOff x="4701" y="2996"/>
            <a:chExt cx="316" cy="148"/>
          </a:xfrm>
        </p:grpSpPr>
        <p:sp>
          <p:nvSpPr>
            <p:cNvPr id="8376" name="Oval 859"/>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377" name="Line 860"/>
            <p:cNvSpPr>
              <a:spLocks noChangeShapeType="1"/>
            </p:cNvSpPr>
            <p:nvPr/>
          </p:nvSpPr>
          <p:spPr bwMode="auto">
            <a:xfrm>
              <a:off x="4704"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78" name="Line 861"/>
            <p:cNvSpPr>
              <a:spLocks noChangeShapeType="1"/>
            </p:cNvSpPr>
            <p:nvPr/>
          </p:nvSpPr>
          <p:spPr bwMode="auto">
            <a:xfrm>
              <a:off x="5017" y="3055"/>
              <a:ext cx="0" cy="5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79" name="Rectangle 862"/>
            <p:cNvSpPr>
              <a:spLocks noChangeArrowheads="1"/>
            </p:cNvSpPr>
            <p:nvPr/>
          </p:nvSpPr>
          <p:spPr bwMode="auto">
            <a:xfrm>
              <a:off x="4704" y="3055"/>
              <a:ext cx="310" cy="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8380" name="Oval 863"/>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grpSp>
          <p:nvGrpSpPr>
            <p:cNvPr id="8381" name="Group 864"/>
            <p:cNvGrpSpPr>
              <a:grpSpLocks/>
            </p:cNvGrpSpPr>
            <p:nvPr/>
          </p:nvGrpSpPr>
          <p:grpSpPr bwMode="auto">
            <a:xfrm>
              <a:off x="4776" y="3017"/>
              <a:ext cx="156" cy="56"/>
              <a:chOff x="2848" y="848"/>
              <a:chExt cx="140" cy="98"/>
            </a:xfrm>
          </p:grpSpPr>
          <p:sp>
            <p:nvSpPr>
              <p:cNvPr id="8386" name="Line 865"/>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87" name="Line 866"/>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88" name="Line 867"/>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382" name="Group 868"/>
            <p:cNvGrpSpPr>
              <a:grpSpLocks/>
            </p:cNvGrpSpPr>
            <p:nvPr/>
          </p:nvGrpSpPr>
          <p:grpSpPr bwMode="auto">
            <a:xfrm flipV="1">
              <a:off x="4776" y="3016"/>
              <a:ext cx="156" cy="56"/>
              <a:chOff x="2848" y="848"/>
              <a:chExt cx="140" cy="98"/>
            </a:xfrm>
          </p:grpSpPr>
          <p:sp>
            <p:nvSpPr>
              <p:cNvPr id="8383" name="Line 869"/>
              <p:cNvSpPr>
                <a:spLocks noChangeShapeType="1"/>
              </p:cNvSpPr>
              <p:nvPr/>
            </p:nvSpPr>
            <p:spPr bwMode="auto">
              <a:xfrm flipV="1">
                <a:off x="2848" y="848"/>
                <a:ext cx="50" cy="2"/>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84" name="Line 870"/>
              <p:cNvSpPr>
                <a:spLocks noChangeShapeType="1"/>
              </p:cNvSpPr>
              <p:nvPr/>
            </p:nvSpPr>
            <p:spPr bwMode="auto">
              <a:xfrm>
                <a:off x="2944" y="946"/>
                <a:ext cx="44"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85" name="Line 871"/>
              <p:cNvSpPr>
                <a:spLocks noChangeShapeType="1"/>
              </p:cNvSpPr>
              <p:nvPr/>
            </p:nvSpPr>
            <p:spPr bwMode="auto">
              <a:xfrm>
                <a:off x="2894" y="850"/>
                <a:ext cx="52"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304" name="Group 872"/>
          <p:cNvGrpSpPr>
            <a:grpSpLocks/>
          </p:cNvGrpSpPr>
          <p:nvPr/>
        </p:nvGrpSpPr>
        <p:grpSpPr bwMode="auto">
          <a:xfrm>
            <a:off x="9333870" y="5550980"/>
            <a:ext cx="290512" cy="404812"/>
            <a:chOff x="4290" y="3130"/>
            <a:chExt cx="183" cy="255"/>
          </a:xfrm>
        </p:grpSpPr>
        <p:pic>
          <p:nvPicPr>
            <p:cNvPr id="8358" name="Picture 873" descr="31u_bnrz[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359" name="Freeform 874"/>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60" name="Freeform 875"/>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61" name="Freeform 876"/>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62" name="Freeform 877"/>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63" name="Freeform 878"/>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64" name="Freeform 879"/>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65" name="Freeform 880"/>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66" name="Freeform 881"/>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67" name="Freeform 882"/>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68" name="Freeform 883"/>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69" name="Freeform 884"/>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8370" name="Freeform 885"/>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8371" name="Freeform 886"/>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8372" name="Freeform 887"/>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8373" name="Freeform 888"/>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8374" name="Freeform 889"/>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8375" name="Freeform 890"/>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8305" name="Group 891"/>
          <p:cNvGrpSpPr>
            <a:grpSpLocks/>
          </p:cNvGrpSpPr>
          <p:nvPr/>
        </p:nvGrpSpPr>
        <p:grpSpPr bwMode="auto">
          <a:xfrm>
            <a:off x="7890833" y="4012693"/>
            <a:ext cx="290513" cy="404813"/>
            <a:chOff x="4290" y="3130"/>
            <a:chExt cx="183" cy="255"/>
          </a:xfrm>
        </p:grpSpPr>
        <p:pic>
          <p:nvPicPr>
            <p:cNvPr id="8340" name="Picture 892" descr="31u_bnrz[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43" y="3211"/>
              <a:ext cx="121" cy="17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341" name="Freeform 893"/>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42" name="Freeform 894"/>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43" name="Freeform 895"/>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44" name="Freeform 896"/>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45" name="Freeform 897"/>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46" name="Freeform 898"/>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47" name="Freeform 899"/>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48" name="Freeform 900"/>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49" name="Freeform 901"/>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50" name="Freeform 902"/>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51" name="Freeform 903"/>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8352" name="Freeform 904"/>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8353" name="Freeform 905"/>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8354" name="Freeform 906"/>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8355" name="Freeform 907"/>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8356" name="Freeform 908"/>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8357" name="Freeform 909"/>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sp>
        <p:nvSpPr>
          <p:cNvPr id="35727" name="Line 911"/>
          <p:cNvSpPr>
            <a:spLocks noChangeShapeType="1"/>
          </p:cNvSpPr>
          <p:nvPr/>
        </p:nvSpPr>
        <p:spPr bwMode="auto">
          <a:xfrm>
            <a:off x="9987920" y="1720343"/>
            <a:ext cx="893762" cy="3128963"/>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729" name="Line 913"/>
          <p:cNvSpPr>
            <a:spLocks noChangeShapeType="1"/>
          </p:cNvSpPr>
          <p:nvPr/>
        </p:nvSpPr>
        <p:spPr bwMode="auto">
          <a:xfrm>
            <a:off x="9435470" y="4395280"/>
            <a:ext cx="958850" cy="508000"/>
          </a:xfrm>
          <a:prstGeom prst="line">
            <a:avLst/>
          </a:prstGeom>
          <a:noFill/>
          <a:ln w="762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918"/>
          <p:cNvGrpSpPr>
            <a:grpSpLocks/>
          </p:cNvGrpSpPr>
          <p:nvPr/>
        </p:nvGrpSpPr>
        <p:grpSpPr bwMode="auto">
          <a:xfrm>
            <a:off x="8967158" y="1431417"/>
            <a:ext cx="1063625" cy="965200"/>
            <a:chOff x="4076" y="518"/>
            <a:chExt cx="670" cy="608"/>
          </a:xfrm>
        </p:grpSpPr>
        <p:grpSp>
          <p:nvGrpSpPr>
            <p:cNvPr id="8331" name="Group 226"/>
            <p:cNvGrpSpPr>
              <a:grpSpLocks/>
            </p:cNvGrpSpPr>
            <p:nvPr/>
          </p:nvGrpSpPr>
          <p:grpSpPr bwMode="auto">
            <a:xfrm>
              <a:off x="4233" y="518"/>
              <a:ext cx="513" cy="541"/>
              <a:chOff x="2938" y="2925"/>
              <a:chExt cx="513" cy="541"/>
            </a:xfrm>
          </p:grpSpPr>
          <p:sp>
            <p:nvSpPr>
              <p:cNvPr id="8333" name="Rectangle 227"/>
              <p:cNvSpPr>
                <a:spLocks noChangeArrowheads="1"/>
              </p:cNvSpPr>
              <p:nvPr/>
            </p:nvSpPr>
            <p:spPr bwMode="auto">
              <a:xfrm>
                <a:off x="3000" y="2925"/>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334" name="Rectangle 228"/>
              <p:cNvSpPr>
                <a:spLocks noChangeArrowheads="1"/>
              </p:cNvSpPr>
              <p:nvPr/>
            </p:nvSpPr>
            <p:spPr bwMode="auto">
              <a:xfrm>
                <a:off x="2979" y="2940"/>
                <a:ext cx="435" cy="504"/>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335" name="Rectangle 229"/>
              <p:cNvSpPr>
                <a:spLocks noChangeArrowheads="1"/>
              </p:cNvSpPr>
              <p:nvPr/>
            </p:nvSpPr>
            <p:spPr bwMode="auto">
              <a:xfrm>
                <a:off x="2982" y="2943"/>
                <a:ext cx="426" cy="12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336" name="Text Box 230"/>
              <p:cNvSpPr txBox="1">
                <a:spLocks noChangeArrowheads="1"/>
              </p:cNvSpPr>
              <p:nvPr/>
            </p:nvSpPr>
            <p:spPr bwMode="auto">
              <a:xfrm>
                <a:off x="2938" y="292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000">
                    <a:solidFill>
                      <a:schemeClr val="bg1"/>
                    </a:solidFill>
                    <a:ea typeface="宋体" panose="02010600030101010101" pitchFamily="2" charset="-122"/>
                  </a:rPr>
                  <a:t>application</a:t>
                </a:r>
                <a:endParaRPr lang="en-US" altLang="zh-CN" sz="1000">
                  <a:ea typeface="宋体" panose="02010600030101010101" pitchFamily="2" charset="-122"/>
                </a:endParaRPr>
              </a:p>
              <a:p>
                <a:pPr algn="ctr">
                  <a:spcBef>
                    <a:spcPct val="0"/>
                  </a:spcBef>
                  <a:buClrTx/>
                  <a:buSzTx/>
                  <a:buFontTx/>
                  <a:buNone/>
                </a:pPr>
                <a:r>
                  <a:rPr lang="en-US" altLang="zh-CN" sz="1000">
                    <a:ea typeface="宋体" panose="02010600030101010101" pitchFamily="2" charset="-122"/>
                  </a:rPr>
                  <a:t>transport</a:t>
                </a:r>
              </a:p>
              <a:p>
                <a:pPr algn="ctr">
                  <a:spcBef>
                    <a:spcPct val="0"/>
                  </a:spcBef>
                  <a:buClrTx/>
                  <a:buSzTx/>
                  <a:buFontTx/>
                  <a:buNone/>
                </a:pPr>
                <a:r>
                  <a:rPr lang="en-US" altLang="zh-CN" sz="1000">
                    <a:ea typeface="宋体" panose="02010600030101010101" pitchFamily="2" charset="-122"/>
                  </a:rPr>
                  <a:t>network</a:t>
                </a:r>
              </a:p>
              <a:p>
                <a:pPr algn="ctr">
                  <a:spcBef>
                    <a:spcPct val="0"/>
                  </a:spcBef>
                  <a:buClrTx/>
                  <a:buSzTx/>
                  <a:buFontTx/>
                  <a:buNone/>
                </a:pPr>
                <a:r>
                  <a:rPr lang="en-US" altLang="zh-CN" sz="1000">
                    <a:ea typeface="宋体" panose="02010600030101010101" pitchFamily="2" charset="-122"/>
                  </a:rPr>
                  <a:t>data link</a:t>
                </a:r>
              </a:p>
              <a:p>
                <a:pPr algn="ctr">
                  <a:spcBef>
                    <a:spcPct val="0"/>
                  </a:spcBef>
                  <a:buClrTx/>
                  <a:buSzTx/>
                  <a:buFontTx/>
                  <a:buNone/>
                </a:pPr>
                <a:r>
                  <a:rPr lang="en-US" altLang="zh-CN" sz="1000">
                    <a:ea typeface="宋体" panose="02010600030101010101" pitchFamily="2" charset="-122"/>
                  </a:rPr>
                  <a:t>physical</a:t>
                </a:r>
                <a:endParaRPr lang="en-US" altLang="zh-CN" sz="2400">
                  <a:latin typeface="Times New Roman" panose="02020603050405020304" pitchFamily="18" charset="0"/>
                  <a:ea typeface="宋体" panose="02010600030101010101" pitchFamily="2" charset="-122"/>
                </a:endParaRPr>
              </a:p>
            </p:txBody>
          </p:sp>
          <p:sp>
            <p:nvSpPr>
              <p:cNvPr id="8337" name="Line 231"/>
              <p:cNvSpPr>
                <a:spLocks noChangeShapeType="1"/>
              </p:cNvSpPr>
              <p:nvPr/>
            </p:nvSpPr>
            <p:spPr bwMode="auto">
              <a:xfrm>
                <a:off x="2979" y="3156"/>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38" name="Line 232"/>
              <p:cNvSpPr>
                <a:spLocks noChangeShapeType="1"/>
              </p:cNvSpPr>
              <p:nvPr/>
            </p:nvSpPr>
            <p:spPr bwMode="auto">
              <a:xfrm>
                <a:off x="2985" y="3243"/>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39" name="Line 233"/>
              <p:cNvSpPr>
                <a:spLocks noChangeShapeType="1"/>
              </p:cNvSpPr>
              <p:nvPr/>
            </p:nvSpPr>
            <p:spPr bwMode="auto">
              <a:xfrm>
                <a:off x="2985" y="333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332" name="Freeform 917"/>
            <p:cNvSpPr>
              <a:spLocks/>
            </p:cNvSpPr>
            <p:nvPr/>
          </p:nvSpPr>
          <p:spPr bwMode="auto">
            <a:xfrm>
              <a:off x="4076" y="532"/>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FF0000"/>
                </a:gs>
              </a:gsLst>
              <a:lin ang="0" scaled="1"/>
            </a:gradFill>
            <a:ln w="9525">
              <a:solidFill>
                <a:srgbClr val="FF0000"/>
              </a:solidFill>
              <a:round/>
              <a:headEnd/>
              <a:tailEnd/>
            </a:ln>
          </p:spPr>
          <p:txBody>
            <a:bodyPr/>
            <a:lstStyle/>
            <a:p>
              <a:endParaRPr lang="zh-CN" altLang="en-US"/>
            </a:p>
          </p:txBody>
        </p:sp>
      </p:grpSp>
      <p:grpSp>
        <p:nvGrpSpPr>
          <p:cNvPr id="3" name="Group 919"/>
          <p:cNvGrpSpPr>
            <a:grpSpLocks/>
          </p:cNvGrpSpPr>
          <p:nvPr/>
        </p:nvGrpSpPr>
        <p:grpSpPr bwMode="auto">
          <a:xfrm>
            <a:off x="10143496" y="4827080"/>
            <a:ext cx="1063625" cy="965200"/>
            <a:chOff x="4076" y="518"/>
            <a:chExt cx="670" cy="608"/>
          </a:xfrm>
        </p:grpSpPr>
        <p:grpSp>
          <p:nvGrpSpPr>
            <p:cNvPr id="8322" name="Group 920"/>
            <p:cNvGrpSpPr>
              <a:grpSpLocks/>
            </p:cNvGrpSpPr>
            <p:nvPr/>
          </p:nvGrpSpPr>
          <p:grpSpPr bwMode="auto">
            <a:xfrm>
              <a:off x="4233" y="518"/>
              <a:ext cx="513" cy="541"/>
              <a:chOff x="2938" y="2925"/>
              <a:chExt cx="513" cy="541"/>
            </a:xfrm>
          </p:grpSpPr>
          <p:sp>
            <p:nvSpPr>
              <p:cNvPr id="8324" name="Rectangle 921"/>
              <p:cNvSpPr>
                <a:spLocks noChangeArrowheads="1"/>
              </p:cNvSpPr>
              <p:nvPr/>
            </p:nvSpPr>
            <p:spPr bwMode="auto">
              <a:xfrm>
                <a:off x="3000" y="2925"/>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325" name="Rectangle 922"/>
              <p:cNvSpPr>
                <a:spLocks noChangeArrowheads="1"/>
              </p:cNvSpPr>
              <p:nvPr/>
            </p:nvSpPr>
            <p:spPr bwMode="auto">
              <a:xfrm>
                <a:off x="2979" y="2940"/>
                <a:ext cx="435" cy="504"/>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326" name="Rectangle 923"/>
              <p:cNvSpPr>
                <a:spLocks noChangeArrowheads="1"/>
              </p:cNvSpPr>
              <p:nvPr/>
            </p:nvSpPr>
            <p:spPr bwMode="auto">
              <a:xfrm>
                <a:off x="2982" y="2943"/>
                <a:ext cx="426" cy="12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327" name="Text Box 924"/>
              <p:cNvSpPr txBox="1">
                <a:spLocks noChangeArrowheads="1"/>
              </p:cNvSpPr>
              <p:nvPr/>
            </p:nvSpPr>
            <p:spPr bwMode="auto">
              <a:xfrm>
                <a:off x="2938" y="292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000">
                    <a:solidFill>
                      <a:schemeClr val="bg1"/>
                    </a:solidFill>
                    <a:ea typeface="宋体" panose="02010600030101010101" pitchFamily="2" charset="-122"/>
                  </a:rPr>
                  <a:t>application</a:t>
                </a:r>
                <a:endParaRPr lang="en-US" altLang="zh-CN" sz="1000">
                  <a:ea typeface="宋体" panose="02010600030101010101" pitchFamily="2" charset="-122"/>
                </a:endParaRPr>
              </a:p>
              <a:p>
                <a:pPr algn="ctr">
                  <a:spcBef>
                    <a:spcPct val="0"/>
                  </a:spcBef>
                  <a:buClrTx/>
                  <a:buSzTx/>
                  <a:buFontTx/>
                  <a:buNone/>
                </a:pPr>
                <a:r>
                  <a:rPr lang="en-US" altLang="zh-CN" sz="1000">
                    <a:ea typeface="宋体" panose="02010600030101010101" pitchFamily="2" charset="-122"/>
                  </a:rPr>
                  <a:t>transport</a:t>
                </a:r>
              </a:p>
              <a:p>
                <a:pPr algn="ctr">
                  <a:spcBef>
                    <a:spcPct val="0"/>
                  </a:spcBef>
                  <a:buClrTx/>
                  <a:buSzTx/>
                  <a:buFontTx/>
                  <a:buNone/>
                </a:pPr>
                <a:r>
                  <a:rPr lang="en-US" altLang="zh-CN" sz="1000">
                    <a:ea typeface="宋体" panose="02010600030101010101" pitchFamily="2" charset="-122"/>
                  </a:rPr>
                  <a:t>network</a:t>
                </a:r>
              </a:p>
              <a:p>
                <a:pPr algn="ctr">
                  <a:spcBef>
                    <a:spcPct val="0"/>
                  </a:spcBef>
                  <a:buClrTx/>
                  <a:buSzTx/>
                  <a:buFontTx/>
                  <a:buNone/>
                </a:pPr>
                <a:r>
                  <a:rPr lang="en-US" altLang="zh-CN" sz="1000">
                    <a:ea typeface="宋体" panose="02010600030101010101" pitchFamily="2" charset="-122"/>
                  </a:rPr>
                  <a:t>data link</a:t>
                </a:r>
              </a:p>
              <a:p>
                <a:pPr algn="ctr">
                  <a:spcBef>
                    <a:spcPct val="0"/>
                  </a:spcBef>
                  <a:buClrTx/>
                  <a:buSzTx/>
                  <a:buFontTx/>
                  <a:buNone/>
                </a:pPr>
                <a:r>
                  <a:rPr lang="en-US" altLang="zh-CN" sz="1000">
                    <a:ea typeface="宋体" panose="02010600030101010101" pitchFamily="2" charset="-122"/>
                  </a:rPr>
                  <a:t>physical</a:t>
                </a:r>
                <a:endParaRPr lang="en-US" altLang="zh-CN" sz="2400">
                  <a:latin typeface="Times New Roman" panose="02020603050405020304" pitchFamily="18" charset="0"/>
                  <a:ea typeface="宋体" panose="02010600030101010101" pitchFamily="2" charset="-122"/>
                </a:endParaRPr>
              </a:p>
            </p:txBody>
          </p:sp>
          <p:sp>
            <p:nvSpPr>
              <p:cNvPr id="8328" name="Line 925"/>
              <p:cNvSpPr>
                <a:spLocks noChangeShapeType="1"/>
              </p:cNvSpPr>
              <p:nvPr/>
            </p:nvSpPr>
            <p:spPr bwMode="auto">
              <a:xfrm>
                <a:off x="2979" y="3156"/>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29" name="Line 926"/>
              <p:cNvSpPr>
                <a:spLocks noChangeShapeType="1"/>
              </p:cNvSpPr>
              <p:nvPr/>
            </p:nvSpPr>
            <p:spPr bwMode="auto">
              <a:xfrm>
                <a:off x="2985" y="3243"/>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30" name="Line 927"/>
              <p:cNvSpPr>
                <a:spLocks noChangeShapeType="1"/>
              </p:cNvSpPr>
              <p:nvPr/>
            </p:nvSpPr>
            <p:spPr bwMode="auto">
              <a:xfrm>
                <a:off x="2985" y="333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323" name="Freeform 928"/>
            <p:cNvSpPr>
              <a:spLocks/>
            </p:cNvSpPr>
            <p:nvPr/>
          </p:nvSpPr>
          <p:spPr bwMode="auto">
            <a:xfrm>
              <a:off x="4076" y="532"/>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FF0000"/>
                </a:gs>
              </a:gsLst>
              <a:lin ang="0" scaled="1"/>
            </a:gradFill>
            <a:ln w="9525">
              <a:solidFill>
                <a:srgbClr val="FF0000"/>
              </a:solidFill>
              <a:round/>
              <a:headEnd/>
              <a:tailEnd/>
            </a:ln>
          </p:spPr>
          <p:txBody>
            <a:bodyPr/>
            <a:lstStyle/>
            <a:p>
              <a:endParaRPr lang="zh-CN" altLang="en-US"/>
            </a:p>
          </p:txBody>
        </p:sp>
      </p:grpSp>
      <p:grpSp>
        <p:nvGrpSpPr>
          <p:cNvPr id="4" name="Group 929"/>
          <p:cNvGrpSpPr>
            <a:grpSpLocks/>
          </p:cNvGrpSpPr>
          <p:nvPr/>
        </p:nvGrpSpPr>
        <p:grpSpPr bwMode="auto">
          <a:xfrm>
            <a:off x="8397246" y="4287330"/>
            <a:ext cx="1063625" cy="965200"/>
            <a:chOff x="4076" y="518"/>
            <a:chExt cx="670" cy="608"/>
          </a:xfrm>
        </p:grpSpPr>
        <p:grpSp>
          <p:nvGrpSpPr>
            <p:cNvPr id="8313" name="Group 930"/>
            <p:cNvGrpSpPr>
              <a:grpSpLocks/>
            </p:cNvGrpSpPr>
            <p:nvPr/>
          </p:nvGrpSpPr>
          <p:grpSpPr bwMode="auto">
            <a:xfrm>
              <a:off x="4233" y="518"/>
              <a:ext cx="513" cy="541"/>
              <a:chOff x="2938" y="2925"/>
              <a:chExt cx="513" cy="541"/>
            </a:xfrm>
          </p:grpSpPr>
          <p:sp>
            <p:nvSpPr>
              <p:cNvPr id="8315" name="Rectangle 931"/>
              <p:cNvSpPr>
                <a:spLocks noChangeArrowheads="1"/>
              </p:cNvSpPr>
              <p:nvPr/>
            </p:nvSpPr>
            <p:spPr bwMode="auto">
              <a:xfrm>
                <a:off x="3000" y="2925"/>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316" name="Rectangle 932"/>
              <p:cNvSpPr>
                <a:spLocks noChangeArrowheads="1"/>
              </p:cNvSpPr>
              <p:nvPr/>
            </p:nvSpPr>
            <p:spPr bwMode="auto">
              <a:xfrm>
                <a:off x="2979" y="2940"/>
                <a:ext cx="435" cy="504"/>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317" name="Rectangle 933"/>
              <p:cNvSpPr>
                <a:spLocks noChangeArrowheads="1"/>
              </p:cNvSpPr>
              <p:nvPr/>
            </p:nvSpPr>
            <p:spPr bwMode="auto">
              <a:xfrm>
                <a:off x="2982" y="2943"/>
                <a:ext cx="426" cy="12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en-US" sz="2400">
                  <a:ea typeface="宋体" panose="02010600030101010101" pitchFamily="2" charset="-122"/>
                </a:endParaRPr>
              </a:p>
            </p:txBody>
          </p:sp>
          <p:sp>
            <p:nvSpPr>
              <p:cNvPr id="8318" name="Text Box 934"/>
              <p:cNvSpPr txBox="1">
                <a:spLocks noChangeArrowheads="1"/>
              </p:cNvSpPr>
              <p:nvPr/>
            </p:nvSpPr>
            <p:spPr bwMode="auto">
              <a:xfrm>
                <a:off x="2938" y="292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000">
                    <a:solidFill>
                      <a:schemeClr val="bg1"/>
                    </a:solidFill>
                    <a:ea typeface="宋体" panose="02010600030101010101" pitchFamily="2" charset="-122"/>
                  </a:rPr>
                  <a:t>application</a:t>
                </a:r>
                <a:endParaRPr lang="en-US" altLang="zh-CN" sz="1000">
                  <a:ea typeface="宋体" panose="02010600030101010101" pitchFamily="2" charset="-122"/>
                </a:endParaRPr>
              </a:p>
              <a:p>
                <a:pPr algn="ctr">
                  <a:spcBef>
                    <a:spcPct val="0"/>
                  </a:spcBef>
                  <a:buClrTx/>
                  <a:buSzTx/>
                  <a:buFontTx/>
                  <a:buNone/>
                </a:pPr>
                <a:r>
                  <a:rPr lang="en-US" altLang="zh-CN" sz="1000">
                    <a:ea typeface="宋体" panose="02010600030101010101" pitchFamily="2" charset="-122"/>
                  </a:rPr>
                  <a:t>transport</a:t>
                </a:r>
              </a:p>
              <a:p>
                <a:pPr algn="ctr">
                  <a:spcBef>
                    <a:spcPct val="0"/>
                  </a:spcBef>
                  <a:buClrTx/>
                  <a:buSzTx/>
                  <a:buFontTx/>
                  <a:buNone/>
                </a:pPr>
                <a:r>
                  <a:rPr lang="en-US" altLang="zh-CN" sz="1000">
                    <a:ea typeface="宋体" panose="02010600030101010101" pitchFamily="2" charset="-122"/>
                  </a:rPr>
                  <a:t>network</a:t>
                </a:r>
              </a:p>
              <a:p>
                <a:pPr algn="ctr">
                  <a:spcBef>
                    <a:spcPct val="0"/>
                  </a:spcBef>
                  <a:buClrTx/>
                  <a:buSzTx/>
                  <a:buFontTx/>
                  <a:buNone/>
                </a:pPr>
                <a:r>
                  <a:rPr lang="en-US" altLang="zh-CN" sz="1000">
                    <a:ea typeface="宋体" panose="02010600030101010101" pitchFamily="2" charset="-122"/>
                  </a:rPr>
                  <a:t>data link</a:t>
                </a:r>
              </a:p>
              <a:p>
                <a:pPr algn="ctr">
                  <a:spcBef>
                    <a:spcPct val="0"/>
                  </a:spcBef>
                  <a:buClrTx/>
                  <a:buSzTx/>
                  <a:buFontTx/>
                  <a:buNone/>
                </a:pPr>
                <a:r>
                  <a:rPr lang="en-US" altLang="zh-CN" sz="1000">
                    <a:ea typeface="宋体" panose="02010600030101010101" pitchFamily="2" charset="-122"/>
                  </a:rPr>
                  <a:t>physical</a:t>
                </a:r>
                <a:endParaRPr lang="en-US" altLang="zh-CN" sz="2400">
                  <a:latin typeface="Times New Roman" panose="02020603050405020304" pitchFamily="18" charset="0"/>
                  <a:ea typeface="宋体" panose="02010600030101010101" pitchFamily="2" charset="-122"/>
                </a:endParaRPr>
              </a:p>
            </p:txBody>
          </p:sp>
          <p:sp>
            <p:nvSpPr>
              <p:cNvPr id="8319" name="Line 935"/>
              <p:cNvSpPr>
                <a:spLocks noChangeShapeType="1"/>
              </p:cNvSpPr>
              <p:nvPr/>
            </p:nvSpPr>
            <p:spPr bwMode="auto">
              <a:xfrm>
                <a:off x="2979" y="3156"/>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20" name="Line 936"/>
              <p:cNvSpPr>
                <a:spLocks noChangeShapeType="1"/>
              </p:cNvSpPr>
              <p:nvPr/>
            </p:nvSpPr>
            <p:spPr bwMode="auto">
              <a:xfrm>
                <a:off x="2985" y="3243"/>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21" name="Line 937"/>
              <p:cNvSpPr>
                <a:spLocks noChangeShapeType="1"/>
              </p:cNvSpPr>
              <p:nvPr/>
            </p:nvSpPr>
            <p:spPr bwMode="auto">
              <a:xfrm>
                <a:off x="2985" y="333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314" name="Freeform 938"/>
            <p:cNvSpPr>
              <a:spLocks/>
            </p:cNvSpPr>
            <p:nvPr/>
          </p:nvSpPr>
          <p:spPr bwMode="auto">
            <a:xfrm>
              <a:off x="4076" y="532"/>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FF0000"/>
                </a:gs>
              </a:gsLst>
              <a:lin ang="0" scaled="1"/>
            </a:gradFill>
            <a:ln w="9525">
              <a:solidFill>
                <a:srgbClr val="FF0000"/>
              </a:solidFill>
              <a:round/>
              <a:headEnd/>
              <a:tailEnd/>
            </a:ln>
          </p:spPr>
          <p:txBody>
            <a:bodyPr/>
            <a:lstStyle/>
            <a:p>
              <a:endParaRPr lang="zh-CN" altLang="en-US"/>
            </a:p>
          </p:txBody>
        </p:sp>
      </p:grpSp>
      <p:sp>
        <p:nvSpPr>
          <p:cNvPr id="375" name="标题 1"/>
          <p:cNvSpPr txBox="1">
            <a:spLocks/>
          </p:cNvSpPr>
          <p:nvPr/>
        </p:nvSpPr>
        <p:spPr>
          <a:xfrm>
            <a:off x="1340576" y="374264"/>
            <a:ext cx="8220812" cy="879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a:lstStyle>
          <a:p>
            <a:r>
              <a:rPr lang="zh-CN" altLang="en-US" sz="4000" dirty="0"/>
              <a:t>传输层的位置</a:t>
            </a:r>
          </a:p>
        </p:txBody>
      </p:sp>
      <p:sp>
        <p:nvSpPr>
          <p:cNvPr id="6" name="内容占位符 5"/>
          <p:cNvSpPr>
            <a:spLocks noGrp="1"/>
          </p:cNvSpPr>
          <p:nvPr>
            <p:ph sz="half" idx="1"/>
          </p:nvPr>
        </p:nvSpPr>
        <p:spPr>
          <a:xfrm>
            <a:off x="922638" y="1459992"/>
            <a:ext cx="6074434" cy="4930776"/>
          </a:xfrm>
        </p:spPr>
        <p:txBody>
          <a:bodyPr>
            <a:normAutofit fontScale="92500" lnSpcReduction="10000"/>
          </a:bodyPr>
          <a:lstStyle/>
          <a:p>
            <a:pPr>
              <a:lnSpc>
                <a:spcPct val="130000"/>
              </a:lnSpc>
            </a:pPr>
            <a:r>
              <a:rPr lang="zh-CN" altLang="en-US" dirty="0"/>
              <a:t>传输层位于应用层和网络层之间：</a:t>
            </a:r>
            <a:endParaRPr lang="en-US" altLang="zh-CN" dirty="0"/>
          </a:p>
          <a:p>
            <a:pPr lvl="1">
              <a:lnSpc>
                <a:spcPct val="130000"/>
              </a:lnSpc>
            </a:pPr>
            <a:r>
              <a:rPr lang="zh-CN" altLang="en-US" dirty="0"/>
              <a:t>基于网络层提供的服务，向分布式应用程序提供通信服务</a:t>
            </a:r>
            <a:endParaRPr lang="en-US" altLang="zh-CN" dirty="0"/>
          </a:p>
          <a:p>
            <a:pPr>
              <a:lnSpc>
                <a:spcPct val="130000"/>
              </a:lnSpc>
            </a:pPr>
            <a:r>
              <a:rPr lang="zh-CN" altLang="en-US" sz="2600" dirty="0"/>
              <a:t>按照因特网的</a:t>
            </a:r>
            <a:r>
              <a:rPr lang="en-US" altLang="zh-CN" sz="2600" dirty="0">
                <a:solidFill>
                  <a:srgbClr val="C00000"/>
                </a:solidFill>
              </a:rPr>
              <a:t>“</a:t>
            </a:r>
            <a:r>
              <a:rPr lang="zh-CN" altLang="en-US" sz="2600" dirty="0">
                <a:solidFill>
                  <a:srgbClr val="C00000"/>
                </a:solidFill>
              </a:rPr>
              <a:t>端到端</a:t>
            </a:r>
            <a:r>
              <a:rPr lang="en-US" altLang="zh-CN" sz="2600" dirty="0">
                <a:solidFill>
                  <a:srgbClr val="C00000"/>
                </a:solidFill>
              </a:rPr>
              <a:t>”设计原则：</a:t>
            </a:r>
          </a:p>
          <a:p>
            <a:pPr lvl="1">
              <a:lnSpc>
                <a:spcPct val="130000"/>
              </a:lnSpc>
            </a:pPr>
            <a:r>
              <a:rPr lang="zh-CN" altLang="en-US" dirty="0">
                <a:solidFill>
                  <a:srgbClr val="C00000"/>
                </a:solidFill>
              </a:rPr>
              <a:t>应用程序只运行在终端上</a:t>
            </a:r>
            <a:r>
              <a:rPr lang="zh-CN" altLang="en-US" dirty="0"/>
              <a:t>，即不需要为网络设备编写程序</a:t>
            </a:r>
            <a:endParaRPr lang="en-US" altLang="zh-CN" dirty="0"/>
          </a:p>
          <a:p>
            <a:pPr>
              <a:lnSpc>
                <a:spcPct val="130000"/>
              </a:lnSpc>
            </a:pPr>
            <a:r>
              <a:rPr lang="zh-CN" altLang="en-US" dirty="0"/>
              <a:t>站在应用程序的角度：</a:t>
            </a:r>
            <a:endParaRPr lang="en-US" altLang="zh-CN" dirty="0"/>
          </a:p>
          <a:p>
            <a:pPr lvl="1">
              <a:lnSpc>
                <a:spcPct val="130000"/>
              </a:lnSpc>
            </a:pPr>
            <a:r>
              <a:rPr lang="zh-CN" altLang="en-US" dirty="0"/>
              <a:t>传输层应提供</a:t>
            </a:r>
            <a:r>
              <a:rPr lang="zh-CN" altLang="en-US" dirty="0">
                <a:solidFill>
                  <a:srgbClr val="C00000"/>
                </a:solidFill>
              </a:rPr>
              <a:t>进程之间本地通信的抽象</a:t>
            </a:r>
            <a:r>
              <a:rPr lang="zh-CN" altLang="en-US" dirty="0"/>
              <a:t>：即运行在不同终端上的应用进程仿佛是直接连在一起的</a:t>
            </a:r>
            <a:endParaRPr lang="en-US" altLang="zh-CN" dirty="0"/>
          </a:p>
        </p:txBody>
      </p:sp>
      <p:sp>
        <p:nvSpPr>
          <p:cNvPr id="373" name="灯片编号占位符 3"/>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8</a:t>
            </a:fld>
            <a:endParaRPr kumimoji="1" lang="zh-CN" altLang="en-US" dirty="0"/>
          </a:p>
        </p:txBody>
      </p:sp>
      <p:sp>
        <p:nvSpPr>
          <p:cNvPr id="376" name="日期占位符 8">
            <a:extLst>
              <a:ext uri="{FF2B5EF4-FFF2-40B4-BE49-F238E27FC236}">
                <a16:creationId xmlns:a16="http://schemas.microsoft.com/office/drawing/2014/main" id="{884FD1E8-F7BB-7E4C-AC19-EB6E184F434E}"/>
              </a:ext>
            </a:extLst>
          </p:cNvPr>
          <p:cNvSpPr>
            <a:spLocks noGrp="1"/>
          </p:cNvSpPr>
          <p:nvPr>
            <p:ph type="dt" sz="half" idx="10"/>
          </p:nvPr>
        </p:nvSpPr>
        <p:spPr>
          <a:xfrm>
            <a:off x="177016" y="6489303"/>
            <a:ext cx="1853583" cy="365125"/>
          </a:xfrm>
        </p:spPr>
        <p:txBody>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6.1 </a:t>
            </a:r>
            <a:r>
              <a:rPr lang="en-US" altLang="zh-CN" dirty="0" err="1">
                <a:solidFill>
                  <a:schemeClr val="bg1">
                    <a:lumMod val="65000"/>
                  </a:schemeClr>
                </a:solidFill>
                <a:latin typeface="微软雅黑" panose="020B0503020204020204" pitchFamily="34" charset="-122"/>
                <a:ea typeface="微软雅黑" panose="020B0503020204020204" pitchFamily="34" charset="-122"/>
              </a:rPr>
              <a:t>概述和传输层服务</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04576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nodeType="afterGroup">
                            <p:stCondLst>
                              <p:cond delay="10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childTnLst>
                          </p:cTn>
                        </p:par>
                        <p:par>
                          <p:cTn id="12" fill="hold" nodeType="afterGroup">
                            <p:stCondLst>
                              <p:cond delay="2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1000"/>
                                        <p:tgtEl>
                                          <p:spTgt spid="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35727"/>
                                        </p:tgtEl>
                                        <p:attrNameLst>
                                          <p:attrName>style.visibility</p:attrName>
                                        </p:attrNameLst>
                                      </p:cBhvr>
                                      <p:to>
                                        <p:strVal val="visible"/>
                                      </p:to>
                                    </p:set>
                                    <p:animEffect transition="in" filter="dissolve">
                                      <p:cBhvr>
                                        <p:cTn id="20" dur="500"/>
                                        <p:tgtEl>
                                          <p:spTgt spid="35727"/>
                                        </p:tgtEl>
                                      </p:cBhvr>
                                    </p:animEffect>
                                  </p:childTnLst>
                                </p:cTn>
                              </p:par>
                              <p:par>
                                <p:cTn id="21" presetID="9" presetClass="entr" presetSubtype="0" fill="hold" nodeType="withEffect">
                                  <p:stCondLst>
                                    <p:cond delay="0"/>
                                  </p:stCondLst>
                                  <p:childTnLst>
                                    <p:set>
                                      <p:cBhvr>
                                        <p:cTn id="22" dur="1" fill="hold">
                                          <p:stCondLst>
                                            <p:cond delay="0"/>
                                          </p:stCondLst>
                                        </p:cTn>
                                        <p:tgtEl>
                                          <p:spTgt spid="35729"/>
                                        </p:tgtEl>
                                        <p:attrNameLst>
                                          <p:attrName>style.visibility</p:attrName>
                                        </p:attrNameLst>
                                      </p:cBhvr>
                                      <p:to>
                                        <p:strVal val="visible"/>
                                      </p:to>
                                    </p:set>
                                    <p:animEffect transition="in" filter="dissolve">
                                      <p:cBhvr>
                                        <p:cTn id="23" dur="500"/>
                                        <p:tgtEl>
                                          <p:spTgt spid="35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快速重传算法</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80</a:t>
            </a:fld>
            <a:endParaRPr kumimoji="1" lang="zh-CN" altLang="en-US" dirty="0"/>
          </a:p>
        </p:txBody>
      </p:sp>
      <p:sp>
        <p:nvSpPr>
          <p:cNvPr id="5" name="Text Box 3"/>
          <p:cNvSpPr txBox="1">
            <a:spLocks noChangeArrowheads="1"/>
          </p:cNvSpPr>
          <p:nvPr/>
        </p:nvSpPr>
        <p:spPr bwMode="auto">
          <a:xfrm>
            <a:off x="1307508" y="1600201"/>
            <a:ext cx="9138167" cy="393954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zh-CN" sz="1400" dirty="0">
                <a:latin typeface="Arial" panose="020B0604020202020204" pitchFamily="34" charset="0"/>
                <a:ea typeface="宋体" panose="02010600030101010101" pitchFamily="2" charset="-122"/>
              </a:rPr>
              <a:t> </a:t>
            </a:r>
          </a:p>
          <a:p>
            <a:pPr>
              <a:spcBef>
                <a:spcPct val="0"/>
              </a:spcBef>
              <a:buClrTx/>
              <a:buSzTx/>
              <a:buFontTx/>
              <a:buNone/>
            </a:pPr>
            <a:r>
              <a:rPr lang="en-US" altLang="zh-CN" sz="1400" dirty="0">
                <a:latin typeface="Arial" panose="020B0604020202020204" pitchFamily="34" charset="0"/>
                <a:ea typeface="宋体" panose="02010600030101010101" pitchFamily="2" charset="-122"/>
              </a:rPr>
              <a:t> </a:t>
            </a:r>
            <a:r>
              <a:rPr lang="en-US" altLang="zh-CN" sz="2000" dirty="0">
                <a:solidFill>
                  <a:srgbClr val="C00000"/>
                </a:solidFill>
                <a:latin typeface="Arial" panose="020B0604020202020204" pitchFamily="34" charset="0"/>
                <a:ea typeface="宋体" panose="02010600030101010101" pitchFamily="2" charset="-122"/>
              </a:rPr>
              <a:t>event:</a:t>
            </a:r>
            <a:r>
              <a:rPr lang="en-US" altLang="zh-CN" sz="2000" dirty="0">
                <a:latin typeface="Arial" panose="020B0604020202020204" pitchFamily="34" charset="0"/>
                <a:ea typeface="宋体" panose="02010600030101010101" pitchFamily="2" charset="-122"/>
              </a:rPr>
              <a:t> ACK received, with ACK field value of y </a:t>
            </a:r>
          </a:p>
          <a:p>
            <a:pPr>
              <a:spcBef>
                <a:spcPct val="0"/>
              </a:spcBef>
              <a:buClrTx/>
              <a:buSzTx/>
              <a:buFontTx/>
              <a:buNone/>
            </a:pPr>
            <a:r>
              <a:rPr lang="en-US" altLang="zh-CN" sz="2000" dirty="0">
                <a:latin typeface="Arial" panose="020B0604020202020204" pitchFamily="34" charset="0"/>
                <a:ea typeface="宋体" panose="02010600030101010101" pitchFamily="2" charset="-122"/>
              </a:rPr>
              <a:t>                 if (y &gt; </a:t>
            </a:r>
            <a:r>
              <a:rPr lang="en-US" altLang="zh-CN" sz="2000" dirty="0" err="1">
                <a:latin typeface="Arial" panose="020B0604020202020204" pitchFamily="34" charset="0"/>
                <a:ea typeface="宋体" panose="02010600030101010101" pitchFamily="2" charset="-122"/>
              </a:rPr>
              <a:t>SendBase</a:t>
            </a:r>
            <a:r>
              <a:rPr lang="en-US" altLang="zh-CN" sz="2000" dirty="0">
                <a:latin typeface="Arial" panose="020B0604020202020204" pitchFamily="34" charset="0"/>
                <a:ea typeface="宋体" panose="02010600030101010101" pitchFamily="2" charset="-122"/>
              </a:rPr>
              <a:t>) { </a:t>
            </a:r>
            <a:r>
              <a:rPr lang="en-US" altLang="zh-CN" sz="2000" dirty="0">
                <a:solidFill>
                  <a:srgbClr val="C00000"/>
                </a:solidFill>
                <a:latin typeface="Arial" panose="020B0604020202020204" pitchFamily="34" charset="0"/>
                <a:ea typeface="宋体" panose="02010600030101010101" pitchFamily="2" charset="-122"/>
              </a:rPr>
              <a:t>//</a:t>
            </a:r>
            <a:r>
              <a:rPr lang="zh-CN" altLang="en-US" sz="2000" dirty="0">
                <a:solidFill>
                  <a:srgbClr val="C00000"/>
                </a:solidFill>
                <a:latin typeface="Arial" panose="020B0604020202020204" pitchFamily="34" charset="0"/>
                <a:ea typeface="宋体" panose="02010600030101010101" pitchFamily="2" charset="-122"/>
              </a:rPr>
              <a:t>收到更新的确认号</a:t>
            </a:r>
            <a:endParaRPr lang="en-US" altLang="zh-CN" sz="2000" dirty="0">
              <a:solidFill>
                <a:srgbClr val="C00000"/>
              </a:solidFill>
              <a:latin typeface="Arial" panose="020B0604020202020204" pitchFamily="34" charset="0"/>
              <a:ea typeface="宋体" panose="02010600030101010101" pitchFamily="2" charset="-122"/>
            </a:endParaRPr>
          </a:p>
          <a:p>
            <a:pPr>
              <a:spcBef>
                <a:spcPct val="0"/>
              </a:spcBef>
              <a:buClrTx/>
              <a:buSzTx/>
              <a:buFontTx/>
              <a:buNone/>
            </a:pPr>
            <a:r>
              <a:rPr lang="en-US" altLang="zh-CN" sz="2000" dirty="0">
                <a:latin typeface="Arial" panose="020B0604020202020204" pitchFamily="34" charset="0"/>
                <a:ea typeface="宋体" panose="02010600030101010101" pitchFamily="2" charset="-122"/>
              </a:rPr>
              <a:t>                       </a:t>
            </a:r>
            <a:r>
              <a:rPr lang="en-US" altLang="zh-CN" sz="2000" dirty="0" err="1">
                <a:latin typeface="Arial" panose="020B0604020202020204" pitchFamily="34" charset="0"/>
                <a:ea typeface="宋体" panose="02010600030101010101" pitchFamily="2" charset="-122"/>
              </a:rPr>
              <a:t>SendBase</a:t>
            </a:r>
            <a:r>
              <a:rPr lang="en-US" altLang="zh-CN" sz="2000" dirty="0">
                <a:latin typeface="Arial" panose="020B0604020202020204" pitchFamily="34" charset="0"/>
                <a:ea typeface="宋体" panose="02010600030101010101" pitchFamily="2" charset="-122"/>
              </a:rPr>
              <a:t> = y</a:t>
            </a:r>
          </a:p>
          <a:p>
            <a:pPr>
              <a:spcBef>
                <a:spcPct val="0"/>
              </a:spcBef>
              <a:buClrTx/>
              <a:buSzTx/>
              <a:buFontTx/>
              <a:buNone/>
            </a:pPr>
            <a:r>
              <a:rPr lang="en-US" altLang="zh-CN" sz="2000" dirty="0">
                <a:latin typeface="Arial" panose="020B0604020202020204" pitchFamily="34" charset="0"/>
                <a:ea typeface="宋体" panose="02010600030101010101" pitchFamily="2" charset="-122"/>
              </a:rPr>
              <a:t>                       if (there are currently not-yet-acknowledged segments)</a:t>
            </a:r>
          </a:p>
          <a:p>
            <a:pPr>
              <a:spcBef>
                <a:spcPct val="0"/>
              </a:spcBef>
              <a:buClrTx/>
              <a:buSzTx/>
              <a:buFontTx/>
              <a:buNone/>
            </a:pPr>
            <a:r>
              <a:rPr lang="en-US" altLang="zh-CN" sz="2000" dirty="0">
                <a:latin typeface="Arial" panose="020B0604020202020204" pitchFamily="34" charset="0"/>
                <a:ea typeface="宋体" panose="02010600030101010101" pitchFamily="2" charset="-122"/>
              </a:rPr>
              <a:t>                             start timer </a:t>
            </a:r>
          </a:p>
          <a:p>
            <a:pPr>
              <a:spcBef>
                <a:spcPct val="0"/>
              </a:spcBef>
              <a:buClrTx/>
              <a:buSzTx/>
              <a:buFontTx/>
              <a:buNone/>
            </a:pPr>
            <a:r>
              <a:rPr lang="en-US" altLang="zh-CN" sz="2000" dirty="0">
                <a:latin typeface="Arial" panose="020B0604020202020204" pitchFamily="34" charset="0"/>
                <a:ea typeface="宋体" panose="02010600030101010101" pitchFamily="2" charset="-122"/>
              </a:rPr>
              <a:t>                     } </a:t>
            </a:r>
          </a:p>
          <a:p>
            <a:pPr>
              <a:spcBef>
                <a:spcPct val="0"/>
              </a:spcBef>
              <a:buClrTx/>
              <a:buSzTx/>
              <a:buFontTx/>
              <a:buNone/>
            </a:pPr>
            <a:r>
              <a:rPr lang="en-US" altLang="zh-CN" sz="2000" dirty="0">
                <a:latin typeface="Arial" panose="020B0604020202020204" pitchFamily="34" charset="0"/>
                <a:ea typeface="宋体" panose="02010600030101010101" pitchFamily="2" charset="-122"/>
              </a:rPr>
              <a:t>                 else { </a:t>
            </a:r>
            <a:r>
              <a:rPr lang="en-US" altLang="zh-CN" sz="2000" dirty="0">
                <a:solidFill>
                  <a:srgbClr val="C00000"/>
                </a:solidFill>
                <a:latin typeface="Arial" panose="020B0604020202020204" pitchFamily="34" charset="0"/>
                <a:ea typeface="宋体" panose="02010600030101010101" pitchFamily="2" charset="-122"/>
              </a:rPr>
              <a:t>//</a:t>
            </a:r>
            <a:r>
              <a:rPr lang="zh-CN" altLang="en-US" sz="2000" dirty="0">
                <a:solidFill>
                  <a:srgbClr val="C00000"/>
                </a:solidFill>
                <a:latin typeface="Arial" panose="020B0604020202020204" pitchFamily="34" charset="0"/>
                <a:ea typeface="宋体" panose="02010600030101010101" pitchFamily="2" charset="-122"/>
              </a:rPr>
              <a:t>收到重复序号的</a:t>
            </a:r>
            <a:r>
              <a:rPr lang="en-US" altLang="zh-CN" sz="2000" dirty="0">
                <a:solidFill>
                  <a:srgbClr val="C00000"/>
                </a:solidFill>
                <a:latin typeface="Arial" panose="020B0604020202020204" pitchFamily="34" charset="0"/>
                <a:ea typeface="宋体" panose="02010600030101010101" pitchFamily="2" charset="-122"/>
              </a:rPr>
              <a:t>ACK</a:t>
            </a:r>
          </a:p>
          <a:p>
            <a:pPr>
              <a:spcBef>
                <a:spcPct val="0"/>
              </a:spcBef>
              <a:buClrTx/>
              <a:buSzTx/>
              <a:buFontTx/>
              <a:buNone/>
            </a:pPr>
            <a:r>
              <a:rPr lang="en-US" altLang="zh-CN" sz="2000" dirty="0">
                <a:latin typeface="Arial" panose="020B0604020202020204" pitchFamily="34" charset="0"/>
                <a:ea typeface="宋体" panose="02010600030101010101" pitchFamily="2" charset="-122"/>
              </a:rPr>
              <a:t>                         increment count of dup ACKs received for y</a:t>
            </a:r>
          </a:p>
          <a:p>
            <a:pPr>
              <a:spcBef>
                <a:spcPct val="0"/>
              </a:spcBef>
              <a:buClrTx/>
              <a:buSzTx/>
              <a:buFontTx/>
              <a:buNone/>
            </a:pPr>
            <a:r>
              <a:rPr lang="en-US" altLang="zh-CN" sz="2000" dirty="0">
                <a:latin typeface="Arial" panose="020B0604020202020204" pitchFamily="34" charset="0"/>
                <a:ea typeface="宋体" panose="02010600030101010101" pitchFamily="2" charset="-122"/>
              </a:rPr>
              <a:t>                         if (count of dup ACKs received for y = 3) {</a:t>
            </a:r>
          </a:p>
          <a:p>
            <a:pPr>
              <a:spcBef>
                <a:spcPct val="0"/>
              </a:spcBef>
              <a:buClrTx/>
              <a:buSzTx/>
              <a:buNone/>
            </a:pPr>
            <a:r>
              <a:rPr lang="en-US" altLang="zh-CN" sz="2000" dirty="0">
                <a:latin typeface="Arial" panose="020B0604020202020204" pitchFamily="34" charset="0"/>
                <a:ea typeface="宋体" panose="02010600030101010101" pitchFamily="2" charset="-122"/>
              </a:rPr>
              <a:t>                               resend segment with sequence number y</a:t>
            </a:r>
            <a:r>
              <a:rPr lang="zh-CN" altLang="en-US" sz="2000" dirty="0">
                <a:latin typeface="Arial" panose="020B0604020202020204" pitchFamily="34" charset="0"/>
                <a:ea typeface="宋体" panose="02010600030101010101" pitchFamily="2" charset="-122"/>
              </a:rPr>
              <a:t>　</a:t>
            </a:r>
            <a:r>
              <a:rPr lang="en-US" altLang="zh-CN" sz="2000" dirty="0">
                <a:solidFill>
                  <a:srgbClr val="C00000"/>
                </a:solidFill>
                <a:latin typeface="Arial" panose="020B0604020202020204" pitchFamily="34" charset="0"/>
                <a:ea typeface="宋体" panose="02010600030101010101" pitchFamily="2" charset="-122"/>
              </a:rPr>
              <a:t>//</a:t>
            </a:r>
            <a:r>
              <a:rPr lang="zh-CN" altLang="en-US" sz="2000" dirty="0">
                <a:solidFill>
                  <a:srgbClr val="C00000"/>
                </a:solidFill>
                <a:latin typeface="Arial" panose="020B0604020202020204" pitchFamily="34" charset="0"/>
                <a:ea typeface="宋体" panose="02010600030101010101" pitchFamily="2" charset="-122"/>
              </a:rPr>
              <a:t>快速重传</a:t>
            </a:r>
            <a:r>
              <a:rPr lang="zh-CN" altLang="en-US" sz="2000" dirty="0">
                <a:latin typeface="Arial" panose="020B0604020202020204" pitchFamily="34" charset="0"/>
                <a:ea typeface="宋体" panose="02010600030101010101" pitchFamily="2" charset="-122"/>
              </a:rPr>
              <a:t>　</a:t>
            </a:r>
            <a:endParaRPr lang="en-US" altLang="zh-CN" sz="2000" dirty="0">
              <a:latin typeface="Arial" panose="020B0604020202020204" pitchFamily="34" charset="0"/>
              <a:ea typeface="宋体" panose="02010600030101010101" pitchFamily="2" charset="-122"/>
            </a:endParaRPr>
          </a:p>
          <a:p>
            <a:pPr>
              <a:spcBef>
                <a:spcPct val="0"/>
              </a:spcBef>
              <a:buClrTx/>
              <a:buSzTx/>
              <a:buFontTx/>
              <a:buNone/>
            </a:pPr>
            <a:r>
              <a:rPr lang="en-US" altLang="zh-CN" sz="2000" dirty="0">
                <a:latin typeface="Arial" panose="020B0604020202020204" pitchFamily="34" charset="0"/>
                <a:ea typeface="宋体" panose="02010600030101010101" pitchFamily="2" charset="-122"/>
              </a:rPr>
              <a:t>                          }</a:t>
            </a:r>
          </a:p>
          <a:p>
            <a:pPr>
              <a:spcBef>
                <a:spcPct val="0"/>
              </a:spcBef>
              <a:buClrTx/>
              <a:buSzTx/>
              <a:buFontTx/>
              <a:buNone/>
            </a:pPr>
            <a:r>
              <a:rPr lang="en-US" altLang="zh-CN" sz="1600" dirty="0">
                <a:latin typeface="Arial" panose="020B0604020202020204" pitchFamily="34" charset="0"/>
                <a:ea typeface="宋体" panose="02010600030101010101" pitchFamily="2" charset="-122"/>
              </a:rPr>
              <a:t>         </a:t>
            </a:r>
            <a:endParaRPr lang="en-US" altLang="zh-CN" sz="1600" dirty="0">
              <a:latin typeface="Times New Roman" panose="02020603050405020304" pitchFamily="18" charset="0"/>
              <a:ea typeface="宋体" panose="02010600030101010101" pitchFamily="2" charset="-122"/>
            </a:endParaRPr>
          </a:p>
        </p:txBody>
      </p:sp>
      <p:sp>
        <p:nvSpPr>
          <p:cNvPr id="10"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6.3.3  </a:t>
            </a:r>
            <a:r>
              <a:rPr kumimoji="1" lang="zh-CN" altLang="en-US" dirty="0"/>
              <a:t>面向连接的传输：可靠传输</a:t>
            </a:r>
          </a:p>
        </p:txBody>
      </p:sp>
    </p:spTree>
    <p:extLst>
      <p:ext uri="{BB962C8B-B14F-4D97-AF65-F5344CB8AC3E}">
        <p14:creationId xmlns:p14="http://schemas.microsoft.com/office/powerpoint/2010/main" val="32506422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sp>
        <p:nvSpPr>
          <p:cNvPr id="3" name="内容占位符 2"/>
          <p:cNvSpPr>
            <a:spLocks noGrp="1"/>
          </p:cNvSpPr>
          <p:nvPr>
            <p:ph idx="1"/>
          </p:nvPr>
        </p:nvSpPr>
        <p:spPr>
          <a:xfrm>
            <a:off x="838200" y="1510758"/>
            <a:ext cx="5070231" cy="4586694"/>
          </a:xfrm>
        </p:spPr>
        <p:txBody>
          <a:bodyPr>
            <a:normAutofit lnSpcReduction="10000"/>
          </a:bodyPr>
          <a:lstStyle/>
          <a:p>
            <a:pPr>
              <a:lnSpc>
                <a:spcPct val="130000"/>
              </a:lnSpc>
            </a:pPr>
            <a:r>
              <a:rPr lang="en-US" altLang="zh-CN" sz="2400" dirty="0">
                <a:latin typeface="微软雅黑" panose="020B0503020204020204" pitchFamily="34" charset="-122"/>
                <a:ea typeface="微软雅黑" panose="020B0503020204020204" pitchFamily="34" charset="-122"/>
              </a:rPr>
              <a:t>TCP</a:t>
            </a:r>
            <a:r>
              <a:rPr lang="zh-CN" altLang="en-US" sz="2400" dirty="0">
                <a:latin typeface="微软雅黑" panose="020B0503020204020204" pitchFamily="34" charset="-122"/>
                <a:ea typeface="微软雅黑" panose="020B0503020204020204" pitchFamily="34" charset="-122"/>
              </a:rPr>
              <a:t>可靠传输的设计要点：</a:t>
            </a:r>
            <a:endParaRPr lang="en-US" altLang="zh-CN" sz="2400" dirty="0">
              <a:latin typeface="微软雅黑" panose="020B0503020204020204" pitchFamily="34" charset="-122"/>
              <a:ea typeface="微软雅黑" panose="020B0503020204020204" pitchFamily="34" charset="-122"/>
            </a:endParaRPr>
          </a:p>
          <a:p>
            <a:pPr lvl="1">
              <a:lnSpc>
                <a:spcPct val="130000"/>
              </a:lnSpc>
            </a:pPr>
            <a:r>
              <a:rPr lang="zh-CN" altLang="en-US" sz="2000" dirty="0">
                <a:latin typeface="微软雅黑" panose="020B0503020204020204" pitchFamily="34" charset="-122"/>
                <a:ea typeface="微软雅黑" panose="020B0503020204020204" pitchFamily="34" charset="-122"/>
              </a:rPr>
              <a:t>流水式发送报文段</a:t>
            </a:r>
            <a:endParaRPr lang="en-US" altLang="zh-CN" sz="2000" dirty="0">
              <a:latin typeface="微软雅黑" panose="020B0503020204020204" pitchFamily="34" charset="-122"/>
              <a:ea typeface="微软雅黑" panose="020B0503020204020204" pitchFamily="34" charset="-122"/>
            </a:endParaRPr>
          </a:p>
          <a:p>
            <a:pPr lvl="1">
              <a:lnSpc>
                <a:spcPct val="130000"/>
              </a:lnSpc>
            </a:pPr>
            <a:r>
              <a:rPr lang="zh-CN" altLang="en-US" sz="2000" dirty="0">
                <a:latin typeface="微软雅黑" panose="020B0503020204020204" pitchFamily="34" charset="-122"/>
                <a:ea typeface="微软雅黑" panose="020B0503020204020204" pitchFamily="34" charset="-122"/>
              </a:rPr>
              <a:t>缓存失序的报文段</a:t>
            </a:r>
            <a:endParaRPr lang="en-US" altLang="zh-CN" sz="2000" dirty="0">
              <a:latin typeface="微软雅黑" panose="020B0503020204020204" pitchFamily="34" charset="-122"/>
              <a:ea typeface="微软雅黑" panose="020B0503020204020204" pitchFamily="34" charset="-122"/>
            </a:endParaRPr>
          </a:p>
          <a:p>
            <a:pPr lvl="1">
              <a:lnSpc>
                <a:spcPct val="130000"/>
              </a:lnSpc>
            </a:pPr>
            <a:r>
              <a:rPr lang="zh-CN" altLang="en-US" sz="2000" dirty="0">
                <a:latin typeface="微软雅黑" panose="020B0503020204020204" pitchFamily="34" charset="-122"/>
                <a:ea typeface="微软雅黑" panose="020B0503020204020204" pitchFamily="34" charset="-122"/>
              </a:rPr>
              <a:t>采用累积确认</a:t>
            </a:r>
            <a:endParaRPr lang="en-US" altLang="zh-CN" sz="2000" dirty="0">
              <a:latin typeface="微软雅黑" panose="020B0503020204020204" pitchFamily="34" charset="-122"/>
              <a:ea typeface="微软雅黑" panose="020B0503020204020204" pitchFamily="34" charset="-122"/>
            </a:endParaRPr>
          </a:p>
          <a:p>
            <a:pPr lvl="1">
              <a:lnSpc>
                <a:spcPct val="130000"/>
              </a:lnSpc>
            </a:pPr>
            <a:r>
              <a:rPr lang="zh-CN" altLang="en-US" sz="2000" dirty="0">
                <a:latin typeface="微软雅黑" panose="020B0503020204020204" pitchFamily="34" charset="-122"/>
                <a:ea typeface="微软雅黑" panose="020B0503020204020204" pitchFamily="34" charset="-122"/>
              </a:rPr>
              <a:t>只对最早未确认的报文段</a:t>
            </a:r>
            <a:r>
              <a:rPr lang="en-US" altLang="zh-CN" sz="2000" dirty="0" err="1">
                <a:latin typeface="微软雅黑" panose="020B0503020204020204" pitchFamily="34" charset="-122"/>
                <a:ea typeface="微软雅黑" panose="020B0503020204020204" pitchFamily="34" charset="-122"/>
              </a:rPr>
              <a:t>使用</a:t>
            </a:r>
            <a:r>
              <a:rPr lang="zh-CN" altLang="en-US" sz="2000" dirty="0">
                <a:latin typeface="微软雅黑" panose="020B0503020204020204" pitchFamily="34" charset="-122"/>
                <a:ea typeface="微软雅黑" panose="020B0503020204020204" pitchFamily="34" charset="-122"/>
              </a:rPr>
              <a:t>一个重传定时器</a:t>
            </a:r>
            <a:endParaRPr lang="en-US" altLang="zh-CN" sz="2000" dirty="0">
              <a:latin typeface="微软雅黑" panose="020B0503020204020204" pitchFamily="34" charset="-122"/>
              <a:ea typeface="微软雅黑" panose="020B0503020204020204" pitchFamily="34" charset="-122"/>
            </a:endParaRPr>
          </a:p>
          <a:p>
            <a:pPr lvl="1">
              <a:lnSpc>
                <a:spcPct val="130000"/>
              </a:lnSpc>
            </a:pPr>
            <a:r>
              <a:rPr lang="zh-CN" altLang="en-US" sz="2000" dirty="0">
                <a:latin typeface="微软雅黑" panose="020B0503020204020204" pitchFamily="34" charset="-122"/>
                <a:ea typeface="微软雅黑" panose="020B0503020204020204" pitchFamily="34" charset="-122"/>
              </a:rPr>
              <a:t>超时后只重传包含最小序号的、未确认的报文段</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zh-CN" altLang="en-US" sz="2400" dirty="0">
                <a:solidFill>
                  <a:srgbClr val="C00000"/>
                </a:solidFill>
                <a:latin typeface="微软雅黑" panose="020B0503020204020204" pitchFamily="34" charset="-122"/>
                <a:ea typeface="微软雅黑" panose="020B0503020204020204" pitchFamily="34" charset="-122"/>
              </a:rPr>
              <a:t>以上措施可大量减少因</a:t>
            </a:r>
            <a:r>
              <a:rPr lang="en-US" altLang="zh-CN" sz="2400" dirty="0">
                <a:solidFill>
                  <a:srgbClr val="C00000"/>
                </a:solidFill>
                <a:latin typeface="微软雅黑" panose="020B0503020204020204" pitchFamily="34" charset="-122"/>
                <a:ea typeface="微软雅黑" panose="020B0503020204020204" pitchFamily="34" charset="-122"/>
              </a:rPr>
              <a:t>ACK</a:t>
            </a:r>
            <a:r>
              <a:rPr lang="zh-CN" altLang="en-US" sz="2400" dirty="0">
                <a:solidFill>
                  <a:srgbClr val="C00000"/>
                </a:solidFill>
                <a:latin typeface="微软雅黑" panose="020B0503020204020204" pitchFamily="34" charset="-122"/>
                <a:ea typeface="微软雅黑" panose="020B0503020204020204" pitchFamily="34" charset="-122"/>
              </a:rPr>
              <a:t>丢失、定时器过早超时引起的重传</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81</a:t>
            </a:fld>
            <a:endParaRPr kumimoji="1" lang="zh-CN" altLang="en-US" dirty="0"/>
          </a:p>
        </p:txBody>
      </p:sp>
      <p:sp>
        <p:nvSpPr>
          <p:cNvPr id="5" name="内容占位符 2"/>
          <p:cNvSpPr txBox="1">
            <a:spLocks/>
          </p:cNvSpPr>
          <p:nvPr/>
        </p:nvSpPr>
        <p:spPr>
          <a:xfrm>
            <a:off x="6462346" y="1506934"/>
            <a:ext cx="4885593" cy="458669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2400" dirty="0">
                <a:latin typeface="微软雅黑" panose="020B0503020204020204" pitchFamily="34" charset="-122"/>
                <a:ea typeface="微软雅黑" panose="020B0503020204020204" pitchFamily="34" charset="-122"/>
              </a:rPr>
              <a:t>超时值的确定：</a:t>
            </a:r>
            <a:endParaRPr lang="en-US" altLang="zh-CN" sz="2400" dirty="0">
              <a:latin typeface="微软雅黑" panose="020B0503020204020204" pitchFamily="34" charset="-122"/>
              <a:ea typeface="微软雅黑" panose="020B0503020204020204" pitchFamily="34" charset="-122"/>
            </a:endParaRPr>
          </a:p>
          <a:p>
            <a:pPr lvl="1">
              <a:lnSpc>
                <a:spcPct val="130000"/>
              </a:lnSpc>
            </a:pPr>
            <a:r>
              <a:rPr lang="zh-CN" altLang="en-US" sz="2000" dirty="0">
                <a:latin typeface="微软雅黑" panose="020B0503020204020204" pitchFamily="34" charset="-122"/>
                <a:ea typeface="微软雅黑" panose="020B0503020204020204" pitchFamily="34" charset="-122"/>
              </a:rPr>
              <a:t>基于</a:t>
            </a:r>
            <a:r>
              <a:rPr lang="en-US" altLang="zh-CN" sz="2000" dirty="0">
                <a:latin typeface="微软雅黑" panose="020B0503020204020204" pitchFamily="34" charset="-122"/>
                <a:ea typeface="微软雅黑" panose="020B0503020204020204" pitchFamily="34" charset="-122"/>
              </a:rPr>
              <a:t>RTT</a:t>
            </a:r>
            <a:r>
              <a:rPr lang="zh-CN" altLang="en-US" sz="2000" dirty="0">
                <a:latin typeface="微软雅黑" panose="020B0503020204020204" pitchFamily="34" charset="-122"/>
                <a:ea typeface="微软雅黑" panose="020B0503020204020204" pitchFamily="34" charset="-122"/>
              </a:rPr>
              <a:t>估计超时值</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定时器补偿策略</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zh-CN" altLang="en-US" sz="2400" dirty="0">
                <a:latin typeface="微软雅黑" panose="020B0503020204020204" pitchFamily="34" charset="-122"/>
                <a:ea typeface="微软雅黑" panose="020B0503020204020204" pitchFamily="34" charset="-122"/>
              </a:rPr>
              <a:t>测量</a:t>
            </a:r>
            <a:r>
              <a:rPr lang="en-US" altLang="zh-CN" sz="2400" dirty="0">
                <a:latin typeface="微软雅黑" panose="020B0503020204020204" pitchFamily="34" charset="-122"/>
                <a:ea typeface="微软雅黑" panose="020B0503020204020204" pitchFamily="34" charset="-122"/>
              </a:rPr>
              <a:t>RTT</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vl="1">
              <a:lnSpc>
                <a:spcPct val="130000"/>
              </a:lnSpc>
            </a:pPr>
            <a:r>
              <a:rPr lang="zh-CN" altLang="en-US" sz="2000" dirty="0">
                <a:latin typeface="微软雅黑" panose="020B0503020204020204" pitchFamily="34" charset="-122"/>
                <a:ea typeface="微软雅黑" panose="020B0503020204020204" pitchFamily="34" charset="-122"/>
              </a:rPr>
              <a:t>不对重传的报文段测量</a:t>
            </a:r>
            <a:r>
              <a:rPr lang="en-US" altLang="zh-CN" sz="2000" dirty="0">
                <a:latin typeface="微软雅黑" panose="020B0503020204020204" pitchFamily="34" charset="-122"/>
                <a:ea typeface="微软雅黑" panose="020B0503020204020204" pitchFamily="34" charset="-122"/>
              </a:rPr>
              <a:t>RTT</a:t>
            </a:r>
          </a:p>
          <a:p>
            <a:pPr lvl="1">
              <a:lnSpc>
                <a:spcPct val="130000"/>
              </a:lnSpc>
            </a:pPr>
            <a:r>
              <a:rPr lang="zh-CN" altLang="en-US" sz="2000" dirty="0">
                <a:latin typeface="微软雅黑" panose="020B0503020204020204" pitchFamily="34" charset="-122"/>
                <a:ea typeface="微软雅黑" panose="020B0503020204020204" pitchFamily="34" charset="-122"/>
              </a:rPr>
              <a:t>不连续使用推迟确认</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zh-CN" altLang="en-US" sz="2400" dirty="0">
                <a:latin typeface="微软雅黑" panose="020B0503020204020204" pitchFamily="34" charset="-122"/>
                <a:ea typeface="微软雅黑" panose="020B0503020204020204" pitchFamily="34" charset="-122"/>
              </a:rPr>
              <a:t>快速重传：</a:t>
            </a:r>
            <a:endParaRPr lang="en-US" altLang="zh-CN" sz="2400" dirty="0">
              <a:latin typeface="微软雅黑" panose="020B0503020204020204" pitchFamily="34" charset="-122"/>
              <a:ea typeface="微软雅黑" panose="020B0503020204020204" pitchFamily="34" charset="-122"/>
            </a:endParaRPr>
          </a:p>
          <a:p>
            <a:pPr lvl="1">
              <a:lnSpc>
                <a:spcPct val="130000"/>
              </a:lnSpc>
            </a:pPr>
            <a:r>
              <a:rPr lang="zh-CN" altLang="en-US" sz="2000" dirty="0">
                <a:latin typeface="微软雅黑" panose="020B0503020204020204" pitchFamily="34" charset="-122"/>
                <a:ea typeface="微软雅黑" panose="020B0503020204020204" pitchFamily="34" charset="-122"/>
              </a:rPr>
              <a:t>收到</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次重复确认，重发报文段</a:t>
            </a:r>
            <a:endParaRPr lang="en-US" altLang="zh-CN" sz="2000" dirty="0">
              <a:latin typeface="微软雅黑" panose="020B0503020204020204" pitchFamily="34" charset="-122"/>
              <a:ea typeface="微软雅黑" panose="020B0503020204020204" pitchFamily="34" charset="-122"/>
            </a:endParaRP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6.3.3  </a:t>
            </a:r>
            <a:r>
              <a:rPr kumimoji="1" lang="zh-CN" altLang="en-US" dirty="0"/>
              <a:t>面向连接的传输：可靠传输</a:t>
            </a:r>
          </a:p>
        </p:txBody>
      </p:sp>
    </p:spTree>
    <p:extLst>
      <p:ext uri="{BB962C8B-B14F-4D97-AF65-F5344CB8AC3E}">
        <p14:creationId xmlns:p14="http://schemas.microsoft.com/office/powerpoint/2010/main" val="4217380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a:t>
            </a:r>
            <a:r>
              <a:rPr lang="zh-CN" altLang="en-US" dirty="0"/>
              <a:t>使用</a:t>
            </a:r>
            <a:r>
              <a:rPr lang="en-US" altLang="zh-CN" dirty="0"/>
              <a:t>GBN</a:t>
            </a:r>
            <a:r>
              <a:rPr lang="zh-CN" altLang="en-US" dirty="0"/>
              <a:t>还是</a:t>
            </a:r>
            <a:r>
              <a:rPr lang="en-US" altLang="zh-CN" dirty="0"/>
              <a:t>SR</a:t>
            </a:r>
            <a:r>
              <a:rPr lang="zh-CN" altLang="en-US" dirty="0"/>
              <a:t>？</a:t>
            </a:r>
          </a:p>
        </p:txBody>
      </p:sp>
      <p:sp>
        <p:nvSpPr>
          <p:cNvPr id="3" name="内容占位符 2"/>
          <p:cNvSpPr>
            <a:spLocks noGrp="1"/>
          </p:cNvSpPr>
          <p:nvPr>
            <p:ph idx="1"/>
          </p:nvPr>
        </p:nvSpPr>
        <p:spPr>
          <a:xfrm>
            <a:off x="838200" y="1510758"/>
            <a:ext cx="5202115" cy="4586694"/>
          </a:xfrm>
        </p:spPr>
        <p:txBody>
          <a:bodyPr/>
          <a:lstStyle/>
          <a:p>
            <a:pPr>
              <a:buFont typeface="ZapfDingbats" pitchFamily="82" charset="2"/>
              <a:buNone/>
            </a:pPr>
            <a:r>
              <a:rPr lang="en-US" altLang="zh-CN" u="sng" dirty="0">
                <a:solidFill>
                  <a:srgbClr val="C00000"/>
                </a:solidFill>
                <a:latin typeface="微软雅黑" panose="020B0503020204020204" pitchFamily="34" charset="-122"/>
                <a:ea typeface="微软雅黑" panose="020B0503020204020204" pitchFamily="34" charset="-122"/>
              </a:rPr>
              <a:t>Go-Back-N</a:t>
            </a:r>
          </a:p>
          <a:p>
            <a:r>
              <a:rPr lang="zh-CN" altLang="en-US" dirty="0">
                <a:latin typeface="微软雅黑" panose="020B0503020204020204" pitchFamily="34" charset="-122"/>
                <a:ea typeface="微软雅黑" panose="020B0503020204020204" pitchFamily="34" charset="-122"/>
              </a:rPr>
              <a:t>接收方：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使用累积确认</a:t>
            </a:r>
            <a:endParaRPr lang="en-US" altLang="zh-CN" dirty="0">
              <a:latin typeface="微软雅黑" panose="020B0503020204020204" pitchFamily="34" charset="-122"/>
              <a:ea typeface="微软雅黑" panose="020B0503020204020204" pitchFamily="34" charset="-122"/>
            </a:endParaRPr>
          </a:p>
          <a:p>
            <a:pPr lvl="1"/>
            <a:r>
              <a:rPr lang="zh-CN" altLang="en-US" dirty="0">
                <a:solidFill>
                  <a:srgbClr val="C00000"/>
                </a:solidFill>
                <a:latin typeface="微软雅黑" panose="020B0503020204020204" pitchFamily="34" charset="-122"/>
                <a:ea typeface="微软雅黑" panose="020B0503020204020204" pitchFamily="34" charset="-122"/>
              </a:rPr>
              <a:t>不缓存失序的分组</a:t>
            </a:r>
            <a:endParaRPr lang="en-US" altLang="zh-CN" dirty="0">
              <a:solidFill>
                <a:srgbClr val="C00000"/>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对失序分组发送重复</a:t>
            </a:r>
            <a:r>
              <a:rPr lang="en-US" altLang="zh-CN" dirty="0">
                <a:latin typeface="微软雅黑" panose="020B0503020204020204" pitchFamily="34" charset="-122"/>
                <a:ea typeface="微软雅黑" panose="020B0503020204020204" pitchFamily="34" charset="-122"/>
              </a:rPr>
              <a:t>ACK</a:t>
            </a:r>
          </a:p>
          <a:p>
            <a:pPr lvl="1"/>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发送方：</a:t>
            </a:r>
            <a:endParaRPr lang="en-US" altLang="zh-CN" dirty="0">
              <a:latin typeface="微软雅黑" panose="020B0503020204020204" pitchFamily="34" charset="-122"/>
              <a:ea typeface="微软雅黑" panose="020B0503020204020204" pitchFamily="34" charset="-122"/>
            </a:endParaRPr>
          </a:p>
          <a:p>
            <a:pPr lvl="1"/>
            <a:r>
              <a:rPr lang="zh-CN" altLang="en-US" dirty="0">
                <a:solidFill>
                  <a:srgbClr val="C00000"/>
                </a:solidFill>
                <a:latin typeface="微软雅黑" panose="020B0503020204020204" pitchFamily="34" charset="-122"/>
                <a:ea typeface="微软雅黑" panose="020B0503020204020204" pitchFamily="34" charset="-122"/>
              </a:rPr>
              <a:t>超时后重传从基序号开始的所有分组</a:t>
            </a:r>
            <a:endParaRPr lang="en-US" altLang="zh-CN" dirty="0">
              <a:solidFill>
                <a:srgbClr val="C00000"/>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82</a:t>
            </a:fld>
            <a:endParaRPr kumimoji="1" lang="zh-CN" altLang="en-US" dirty="0"/>
          </a:p>
        </p:txBody>
      </p:sp>
      <p:sp>
        <p:nvSpPr>
          <p:cNvPr id="5" name="内容占位符 2"/>
          <p:cNvSpPr txBox="1">
            <a:spLocks/>
          </p:cNvSpPr>
          <p:nvPr/>
        </p:nvSpPr>
        <p:spPr>
          <a:xfrm>
            <a:off x="6356839" y="1500447"/>
            <a:ext cx="4996961" cy="458669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ZapfDingbats" pitchFamily="82" charset="2"/>
              <a:buNone/>
            </a:pPr>
            <a:r>
              <a:rPr lang="en-US" altLang="zh-CN" u="sng" dirty="0">
                <a:solidFill>
                  <a:srgbClr val="C00000"/>
                </a:solidFill>
                <a:ea typeface="宋体" panose="02010600030101010101" pitchFamily="2" charset="-122"/>
              </a:rPr>
              <a:t>TCP</a:t>
            </a:r>
          </a:p>
          <a:p>
            <a:r>
              <a:rPr lang="zh-CN" altLang="en-US" dirty="0">
                <a:latin typeface="微软雅黑" panose="020B0503020204020204" pitchFamily="34" charset="-122"/>
                <a:ea typeface="微软雅黑" panose="020B0503020204020204" pitchFamily="34" charset="-122"/>
              </a:rPr>
              <a:t>接收方：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使用累积确认</a:t>
            </a:r>
            <a:endParaRPr lang="en-US" altLang="zh-CN" dirty="0">
              <a:latin typeface="微软雅黑" panose="020B0503020204020204" pitchFamily="34" charset="-122"/>
              <a:ea typeface="微软雅黑" panose="020B0503020204020204" pitchFamily="34" charset="-122"/>
            </a:endParaRPr>
          </a:p>
          <a:p>
            <a:pPr lvl="1"/>
            <a:r>
              <a:rPr lang="zh-CN" altLang="en-US" dirty="0">
                <a:solidFill>
                  <a:srgbClr val="C00000"/>
                </a:solidFill>
                <a:latin typeface="微软雅黑" panose="020B0503020204020204" pitchFamily="34" charset="-122"/>
                <a:ea typeface="微软雅黑" panose="020B0503020204020204" pitchFamily="34" charset="-122"/>
              </a:rPr>
              <a:t>缓存失序的报文段</a:t>
            </a:r>
            <a:endParaRPr lang="en-US" altLang="zh-CN" dirty="0">
              <a:solidFill>
                <a:srgbClr val="C00000"/>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对失序报文段发送重复</a:t>
            </a:r>
            <a:r>
              <a:rPr lang="en-US" altLang="zh-CN" dirty="0">
                <a:latin typeface="微软雅黑" panose="020B0503020204020204" pitchFamily="34" charset="-122"/>
                <a:ea typeface="微软雅黑" panose="020B0503020204020204" pitchFamily="34" charset="-122"/>
              </a:rPr>
              <a:t>ACK</a:t>
            </a:r>
          </a:p>
          <a:p>
            <a:pPr lvl="1"/>
            <a:r>
              <a:rPr lang="zh-CN" altLang="en-US" dirty="0">
                <a:solidFill>
                  <a:srgbClr val="C00000"/>
                </a:solidFill>
                <a:latin typeface="微软雅黑" panose="020B0503020204020204" pitchFamily="34" charset="-122"/>
                <a:ea typeface="微软雅黑" panose="020B0503020204020204" pitchFamily="34" charset="-122"/>
              </a:rPr>
              <a:t>增加了推迟确认</a:t>
            </a:r>
            <a:endParaRPr lang="en-US" altLang="zh-CN" dirty="0">
              <a:solidFill>
                <a:srgbClr val="C0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发送方：</a:t>
            </a:r>
            <a:endParaRPr lang="en-US" altLang="zh-CN" dirty="0">
              <a:latin typeface="微软雅黑" panose="020B0503020204020204" pitchFamily="34" charset="-122"/>
              <a:ea typeface="微软雅黑" panose="020B0503020204020204" pitchFamily="34" charset="-122"/>
            </a:endParaRPr>
          </a:p>
          <a:p>
            <a:pPr lvl="1"/>
            <a:r>
              <a:rPr lang="zh-CN" altLang="en-US" dirty="0">
                <a:solidFill>
                  <a:srgbClr val="C00000"/>
                </a:solidFill>
                <a:latin typeface="微软雅黑" panose="020B0503020204020204" pitchFamily="34" charset="-122"/>
                <a:ea typeface="微软雅黑" panose="020B0503020204020204" pitchFamily="34" charset="-122"/>
              </a:rPr>
              <a:t>超时后仅重传最早未确认的报文段</a:t>
            </a:r>
            <a:endParaRPr lang="en-US" altLang="zh-CN" dirty="0">
              <a:solidFill>
                <a:srgbClr val="C00000"/>
              </a:solidFill>
              <a:latin typeface="微软雅黑" panose="020B0503020204020204" pitchFamily="34" charset="-122"/>
              <a:ea typeface="微软雅黑" panose="020B0503020204020204" pitchFamily="34" charset="-122"/>
            </a:endParaRPr>
          </a:p>
          <a:p>
            <a:pPr lvl="1"/>
            <a:r>
              <a:rPr lang="zh-CN" altLang="en-US" dirty="0">
                <a:solidFill>
                  <a:srgbClr val="C00000"/>
                </a:solidFill>
                <a:latin typeface="微软雅黑" panose="020B0503020204020204" pitchFamily="34" charset="-122"/>
                <a:ea typeface="微软雅黑" panose="020B0503020204020204" pitchFamily="34" charset="-122"/>
              </a:rPr>
              <a:t>增加了快速重传</a:t>
            </a:r>
            <a:endParaRPr lang="en-US" altLang="zh-CN" dirty="0">
              <a:solidFill>
                <a:srgbClr val="C00000"/>
              </a:solidFill>
              <a:latin typeface="微软雅黑" panose="020B0503020204020204" pitchFamily="34" charset="-122"/>
              <a:ea typeface="微软雅黑" panose="020B0503020204020204" pitchFamily="34" charset="-122"/>
            </a:endParaRPr>
          </a:p>
          <a:p>
            <a:endParaRPr lang="zh-CN" altLang="en-US" dirty="0"/>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6.3.3  </a:t>
            </a:r>
            <a:r>
              <a:rPr kumimoji="1" lang="zh-CN" altLang="en-US" dirty="0"/>
              <a:t>面向连接的传输：可靠传输</a:t>
            </a:r>
          </a:p>
        </p:txBody>
      </p:sp>
    </p:spTree>
    <p:extLst>
      <p:ext uri="{BB962C8B-B14F-4D97-AF65-F5344CB8AC3E}">
        <p14:creationId xmlns:p14="http://schemas.microsoft.com/office/powerpoint/2010/main" val="25584128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a:t>
            </a:r>
            <a:r>
              <a:rPr lang="zh-CN" altLang="en-US" dirty="0"/>
              <a:t>使用</a:t>
            </a:r>
            <a:r>
              <a:rPr lang="en-US" altLang="zh-CN" dirty="0"/>
              <a:t>GBN</a:t>
            </a:r>
            <a:r>
              <a:rPr lang="zh-CN" altLang="en-US" dirty="0"/>
              <a:t>还是</a:t>
            </a:r>
            <a:r>
              <a:rPr lang="en-US" altLang="zh-CN" dirty="0"/>
              <a:t>SR</a:t>
            </a:r>
            <a:r>
              <a:rPr lang="zh-CN" altLang="en-US" dirty="0"/>
              <a:t>？</a:t>
            </a:r>
          </a:p>
        </p:txBody>
      </p:sp>
      <p:sp>
        <p:nvSpPr>
          <p:cNvPr id="3" name="内容占位符 2"/>
          <p:cNvSpPr>
            <a:spLocks noGrp="1"/>
          </p:cNvSpPr>
          <p:nvPr>
            <p:ph idx="1"/>
          </p:nvPr>
        </p:nvSpPr>
        <p:spPr>
          <a:xfrm>
            <a:off x="952500" y="1525305"/>
            <a:ext cx="4955931" cy="4586694"/>
          </a:xfrm>
        </p:spPr>
        <p:txBody>
          <a:bodyPr/>
          <a:lstStyle/>
          <a:p>
            <a:pPr>
              <a:buFont typeface="ZapfDingbats" pitchFamily="82" charset="2"/>
              <a:buNone/>
            </a:pPr>
            <a:r>
              <a:rPr lang="en-US" altLang="zh-CN" u="sng" dirty="0">
                <a:solidFill>
                  <a:srgbClr val="C00000"/>
                </a:solidFill>
                <a:latin typeface="微软雅黑" panose="020B0503020204020204" pitchFamily="34" charset="-122"/>
                <a:ea typeface="微软雅黑" panose="020B0503020204020204" pitchFamily="34" charset="-122"/>
              </a:rPr>
              <a:t>SR</a:t>
            </a:r>
          </a:p>
          <a:p>
            <a:r>
              <a:rPr lang="zh-CN" altLang="en-US" dirty="0">
                <a:latin typeface="微软雅黑" panose="020B0503020204020204" pitchFamily="34" charset="-122"/>
                <a:ea typeface="微软雅黑" panose="020B0503020204020204" pitchFamily="34" charset="-122"/>
              </a:rPr>
              <a:t>接收方：</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缓存失序的分组</a:t>
            </a:r>
            <a:endParaRPr lang="en-US" altLang="zh-CN" dirty="0">
              <a:latin typeface="微软雅黑" panose="020B0503020204020204" pitchFamily="34" charset="-122"/>
              <a:ea typeface="微软雅黑" panose="020B0503020204020204" pitchFamily="34" charset="-122"/>
            </a:endParaRPr>
          </a:p>
          <a:p>
            <a:pPr lvl="1"/>
            <a:r>
              <a:rPr lang="zh-CN" altLang="en-US" dirty="0">
                <a:solidFill>
                  <a:srgbClr val="C00000"/>
                </a:solidFill>
                <a:latin typeface="微软雅黑" panose="020B0503020204020204" pitchFamily="34" charset="-122"/>
                <a:ea typeface="微软雅黑" panose="020B0503020204020204" pitchFamily="34" charset="-122"/>
              </a:rPr>
              <a:t>单独确认每个正确收到的分组</a:t>
            </a:r>
            <a:endParaRPr lang="en-US" altLang="zh-CN" dirty="0">
              <a:solidFill>
                <a:srgbClr val="C00000"/>
              </a:solidFill>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发送方：</a:t>
            </a:r>
            <a:endParaRPr lang="en-US" altLang="zh-CN" dirty="0">
              <a:latin typeface="微软雅黑" panose="020B0503020204020204" pitchFamily="34" charset="-122"/>
              <a:ea typeface="微软雅黑" panose="020B0503020204020204" pitchFamily="34" charset="-122"/>
            </a:endParaRPr>
          </a:p>
          <a:p>
            <a:pPr lvl="1"/>
            <a:r>
              <a:rPr lang="zh-CN" altLang="en-US" dirty="0">
                <a:solidFill>
                  <a:srgbClr val="C00000"/>
                </a:solidFill>
                <a:latin typeface="微软雅黑" panose="020B0503020204020204" pitchFamily="34" charset="-122"/>
                <a:ea typeface="微软雅黑" panose="020B0503020204020204" pitchFamily="34" charset="-122"/>
              </a:rPr>
              <a:t>每个分组使用一个定时器</a:t>
            </a:r>
            <a:endParaRPr lang="en-US" altLang="zh-CN" dirty="0">
              <a:solidFill>
                <a:srgbClr val="C00000"/>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仅重传未被确认</a:t>
            </a:r>
            <a:r>
              <a:rPr lang="en-US" altLang="zh-CN" dirty="0" err="1">
                <a:latin typeface="微软雅黑" panose="020B0503020204020204" pitchFamily="34" charset="-122"/>
                <a:ea typeface="微软雅黑" panose="020B0503020204020204" pitchFamily="34" charset="-122"/>
              </a:rPr>
              <a:t>的分组</a:t>
            </a:r>
            <a:endParaRPr lang="zh-CN" altLang="en-US"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83</a:t>
            </a:fld>
            <a:endParaRPr kumimoji="1" lang="zh-CN" altLang="en-US" dirty="0"/>
          </a:p>
        </p:txBody>
      </p:sp>
      <p:sp>
        <p:nvSpPr>
          <p:cNvPr id="5" name="内容占位符 2"/>
          <p:cNvSpPr txBox="1">
            <a:spLocks/>
          </p:cNvSpPr>
          <p:nvPr/>
        </p:nvSpPr>
        <p:spPr>
          <a:xfrm>
            <a:off x="6024196" y="1531059"/>
            <a:ext cx="5142242" cy="458093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ZapfDingbats" pitchFamily="82" charset="2"/>
              <a:buNone/>
            </a:pPr>
            <a:r>
              <a:rPr lang="en-US" altLang="zh-CN" sz="3000" u="sng" dirty="0" err="1">
                <a:solidFill>
                  <a:srgbClr val="C00000"/>
                </a:solidFill>
                <a:latin typeface="微软雅黑" panose="020B0503020204020204" pitchFamily="34" charset="-122"/>
                <a:ea typeface="微软雅黑" panose="020B0503020204020204" pitchFamily="34" charset="-122"/>
              </a:rPr>
              <a:t>修改的TCP</a:t>
            </a:r>
            <a:r>
              <a:rPr lang="en-US" altLang="zh-CN" sz="3000" u="sng" dirty="0">
                <a:solidFill>
                  <a:srgbClr val="C00000"/>
                </a:solidFill>
                <a:latin typeface="微软雅黑" panose="020B0503020204020204" pitchFamily="34" charset="-122"/>
                <a:ea typeface="微软雅黑" panose="020B0503020204020204" pitchFamily="34" charset="-122"/>
              </a:rPr>
              <a:t> [RFC2018]</a:t>
            </a:r>
          </a:p>
          <a:p>
            <a:pPr>
              <a:lnSpc>
                <a:spcPct val="120000"/>
              </a:lnSpc>
            </a:pPr>
            <a:r>
              <a:rPr lang="zh-CN" altLang="en-US" sz="3000" dirty="0">
                <a:latin typeface="微软雅黑" panose="020B0503020204020204" pitchFamily="34" charset="-122"/>
                <a:ea typeface="微软雅黑" panose="020B0503020204020204" pitchFamily="34" charset="-122"/>
              </a:rPr>
              <a:t>接收方：</a:t>
            </a:r>
            <a:endParaRPr lang="en-US" altLang="zh-CN" sz="3000" dirty="0">
              <a:latin typeface="微软雅黑" panose="020B0503020204020204" pitchFamily="34" charset="-122"/>
              <a:ea typeface="微软雅黑" panose="020B0503020204020204" pitchFamily="34" charset="-122"/>
            </a:endParaRPr>
          </a:p>
          <a:p>
            <a:pPr lvl="1">
              <a:lnSpc>
                <a:spcPct val="120000"/>
              </a:lnSpc>
            </a:pPr>
            <a:r>
              <a:rPr lang="zh-CN" altLang="en-US" sz="2600" dirty="0">
                <a:latin typeface="微软雅黑" panose="020B0503020204020204" pitchFamily="34" charset="-122"/>
                <a:ea typeface="微软雅黑" panose="020B0503020204020204" pitchFamily="34" charset="-122"/>
              </a:rPr>
              <a:t>缓存失序的报文段</a:t>
            </a:r>
            <a:endParaRPr lang="en-US" altLang="zh-CN" sz="2600" dirty="0">
              <a:latin typeface="微软雅黑" panose="020B0503020204020204" pitchFamily="34" charset="-122"/>
              <a:ea typeface="微软雅黑" panose="020B0503020204020204" pitchFamily="34" charset="-122"/>
            </a:endParaRPr>
          </a:p>
          <a:p>
            <a:pPr lvl="1">
              <a:lnSpc>
                <a:spcPct val="120000"/>
              </a:lnSpc>
            </a:pPr>
            <a:r>
              <a:rPr lang="en-US" altLang="zh-CN" sz="2600" dirty="0">
                <a:solidFill>
                  <a:srgbClr val="C00000"/>
                </a:solidFill>
                <a:latin typeface="微软雅黑" panose="020B0503020204020204" pitchFamily="34" charset="-122"/>
                <a:ea typeface="微软雅黑" panose="020B0503020204020204" pitchFamily="34" charset="-122"/>
              </a:rPr>
              <a:t>SACK</a:t>
            </a:r>
            <a:r>
              <a:rPr lang="zh-CN" altLang="en-US" sz="2600" dirty="0">
                <a:solidFill>
                  <a:srgbClr val="C00000"/>
                </a:solidFill>
                <a:latin typeface="微软雅黑" panose="020B0503020204020204" pitchFamily="34" charset="-122"/>
                <a:ea typeface="微软雅黑" panose="020B0503020204020204" pitchFamily="34" charset="-122"/>
              </a:rPr>
              <a:t>选项头中给出非连续数据块的上下边界</a:t>
            </a:r>
            <a:endParaRPr lang="en-US" altLang="zh-CN" sz="2600" dirty="0">
              <a:solidFill>
                <a:srgbClr val="C00000"/>
              </a:solidFill>
              <a:latin typeface="微软雅黑" panose="020B0503020204020204" pitchFamily="34" charset="-122"/>
              <a:ea typeface="微软雅黑" panose="020B0503020204020204" pitchFamily="34" charset="-122"/>
            </a:endParaRPr>
          </a:p>
          <a:p>
            <a:pPr>
              <a:lnSpc>
                <a:spcPct val="120000"/>
              </a:lnSpc>
            </a:pPr>
            <a:r>
              <a:rPr lang="zh-CN" altLang="en-US" sz="3000" dirty="0">
                <a:latin typeface="微软雅黑" panose="020B0503020204020204" pitchFamily="34" charset="-122"/>
                <a:ea typeface="微软雅黑" panose="020B0503020204020204" pitchFamily="34" charset="-122"/>
              </a:rPr>
              <a:t>发送方：</a:t>
            </a:r>
            <a:endParaRPr lang="en-US" altLang="zh-CN" sz="3000" dirty="0">
              <a:latin typeface="微软雅黑" panose="020B0503020204020204" pitchFamily="34" charset="-122"/>
              <a:ea typeface="微软雅黑" panose="020B0503020204020204" pitchFamily="34" charset="-122"/>
            </a:endParaRPr>
          </a:p>
          <a:p>
            <a:pPr lvl="1">
              <a:lnSpc>
                <a:spcPct val="120000"/>
              </a:lnSpc>
            </a:pPr>
            <a:r>
              <a:rPr lang="zh-CN" altLang="en-US" sz="2600" dirty="0">
                <a:solidFill>
                  <a:srgbClr val="C00000"/>
                </a:solidFill>
                <a:latin typeface="微软雅黑" panose="020B0503020204020204" pitchFamily="34" charset="-122"/>
                <a:ea typeface="微软雅黑" panose="020B0503020204020204" pitchFamily="34" charset="-122"/>
              </a:rPr>
              <a:t>只对最早未确认的报文段使用一个定时器</a:t>
            </a:r>
            <a:endParaRPr lang="en-US" altLang="zh-CN" sz="2600" dirty="0">
              <a:solidFill>
                <a:srgbClr val="C00000"/>
              </a:solidFill>
              <a:latin typeface="微软雅黑" panose="020B0503020204020204" pitchFamily="34" charset="-122"/>
              <a:ea typeface="微软雅黑" panose="020B0503020204020204" pitchFamily="34" charset="-122"/>
            </a:endParaRPr>
          </a:p>
          <a:p>
            <a:pPr lvl="1">
              <a:lnSpc>
                <a:spcPct val="120000"/>
              </a:lnSpc>
            </a:pPr>
            <a:r>
              <a:rPr lang="zh-CN" altLang="en-US" sz="2600" dirty="0">
                <a:latin typeface="微软雅黑" panose="020B0503020204020204" pitchFamily="34" charset="-122"/>
                <a:ea typeface="微软雅黑" panose="020B0503020204020204" pitchFamily="34" charset="-122"/>
              </a:rPr>
              <a:t>仅重传接收方缺失的数据</a:t>
            </a:r>
            <a:endParaRPr lang="en-US" altLang="zh-CN" sz="2600" dirty="0">
              <a:latin typeface="微软雅黑" panose="020B0503020204020204" pitchFamily="34" charset="-122"/>
              <a:ea typeface="微软雅黑" panose="020B0503020204020204" pitchFamily="34" charset="-122"/>
            </a:endParaRPr>
          </a:p>
          <a:p>
            <a:pPr lvl="1">
              <a:lnSpc>
                <a:spcPct val="120000"/>
              </a:lnSpc>
            </a:pPr>
            <a:r>
              <a:rPr lang="zh-CN" altLang="en-US" sz="2600" dirty="0">
                <a:solidFill>
                  <a:srgbClr val="C00000"/>
                </a:solidFill>
                <a:latin typeface="微软雅黑" panose="020B0503020204020204" pitchFamily="34" charset="-122"/>
                <a:ea typeface="微软雅黑" panose="020B0503020204020204" pitchFamily="34" charset="-122"/>
              </a:rPr>
              <a:t>增加了快速重传</a:t>
            </a:r>
            <a:endParaRPr lang="en-US" altLang="zh-CN" sz="2600" dirty="0">
              <a:solidFill>
                <a:srgbClr val="C00000"/>
              </a:solidFill>
              <a:latin typeface="微软雅黑" panose="020B0503020204020204" pitchFamily="34" charset="-122"/>
              <a:ea typeface="微软雅黑" panose="020B0503020204020204" pitchFamily="34" charset="-122"/>
            </a:endParaRPr>
          </a:p>
          <a:p>
            <a:endParaRPr lang="zh-CN" altLang="en-US" dirty="0"/>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6.3.3  </a:t>
            </a:r>
            <a:r>
              <a:rPr kumimoji="1" lang="zh-CN" altLang="en-US" dirty="0"/>
              <a:t>面向连接的传输：可靠传输</a:t>
            </a:r>
          </a:p>
        </p:txBody>
      </p:sp>
    </p:spTree>
    <p:extLst>
      <p:ext uri="{BB962C8B-B14F-4D97-AF65-F5344CB8AC3E}">
        <p14:creationId xmlns:p14="http://schemas.microsoft.com/office/powerpoint/2010/main" val="38708770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a:t>
            </a:r>
            <a:r>
              <a:rPr lang="zh-CN" altLang="en-US" dirty="0"/>
              <a:t>结合了</a:t>
            </a:r>
            <a:r>
              <a:rPr lang="en-US" altLang="zh-CN" dirty="0"/>
              <a:t>GBN</a:t>
            </a:r>
            <a:r>
              <a:rPr lang="zh-CN" altLang="en-US" dirty="0"/>
              <a:t>和</a:t>
            </a:r>
            <a:r>
              <a:rPr lang="en-US" altLang="zh-CN" dirty="0"/>
              <a:t>SR</a:t>
            </a:r>
            <a:r>
              <a:rPr lang="zh-CN" altLang="en-US" dirty="0"/>
              <a:t>的优点</a:t>
            </a:r>
          </a:p>
        </p:txBody>
      </p:sp>
      <p:sp>
        <p:nvSpPr>
          <p:cNvPr id="3" name="内容占位符 2"/>
          <p:cNvSpPr>
            <a:spLocks noGrp="1"/>
          </p:cNvSpPr>
          <p:nvPr>
            <p:ph idx="1"/>
          </p:nvPr>
        </p:nvSpPr>
        <p:spPr/>
        <p:txBody>
          <a:bodyPr/>
          <a:lstStyle/>
          <a:p>
            <a:pPr>
              <a:lnSpc>
                <a:spcPct val="130000"/>
              </a:lnSpc>
            </a:pPr>
            <a:r>
              <a:rPr lang="en-US" altLang="zh-CN" sz="3200" dirty="0">
                <a:latin typeface="微软雅黑" panose="020B0503020204020204" pitchFamily="34" charset="-122"/>
                <a:ea typeface="微软雅黑" panose="020B0503020204020204" pitchFamily="34" charset="-122"/>
              </a:rPr>
              <a:t>TCP</a:t>
            </a:r>
            <a:r>
              <a:rPr lang="zh-CN" altLang="zh-CN" sz="3200" dirty="0">
                <a:latin typeface="微软雅黑" panose="020B0503020204020204" pitchFamily="34" charset="-122"/>
                <a:ea typeface="微软雅黑" panose="020B0503020204020204" pitchFamily="34" charset="-122"/>
              </a:rPr>
              <a:t>的差错恢复机制可以看成是</a:t>
            </a:r>
            <a:r>
              <a:rPr lang="en-US" altLang="zh-CN" sz="3200" dirty="0">
                <a:solidFill>
                  <a:srgbClr val="C00000"/>
                </a:solidFill>
                <a:latin typeface="微软雅黑" panose="020B0503020204020204" pitchFamily="34" charset="-122"/>
                <a:ea typeface="微软雅黑" panose="020B0503020204020204" pitchFamily="34" charset="-122"/>
              </a:rPr>
              <a:t>GBN</a:t>
            </a:r>
            <a:r>
              <a:rPr lang="zh-CN" altLang="zh-CN" sz="3200" dirty="0">
                <a:solidFill>
                  <a:srgbClr val="C00000"/>
                </a:solidFill>
                <a:latin typeface="微软雅黑" panose="020B0503020204020204" pitchFamily="34" charset="-122"/>
                <a:ea typeface="微软雅黑" panose="020B0503020204020204" pitchFamily="34" charset="-122"/>
              </a:rPr>
              <a:t>和</a:t>
            </a:r>
            <a:r>
              <a:rPr lang="en-US" altLang="zh-CN" sz="3200" dirty="0">
                <a:solidFill>
                  <a:srgbClr val="C00000"/>
                </a:solidFill>
                <a:latin typeface="微软雅黑" panose="020B0503020204020204" pitchFamily="34" charset="-122"/>
                <a:ea typeface="微软雅黑" panose="020B0503020204020204" pitchFamily="34" charset="-122"/>
              </a:rPr>
              <a:t>SR</a:t>
            </a:r>
            <a:r>
              <a:rPr lang="zh-CN" altLang="zh-CN" sz="3200" dirty="0">
                <a:solidFill>
                  <a:srgbClr val="C00000"/>
                </a:solidFill>
                <a:latin typeface="微软雅黑" panose="020B0503020204020204" pitchFamily="34" charset="-122"/>
                <a:ea typeface="微软雅黑" panose="020B0503020204020204" pitchFamily="34" charset="-122"/>
              </a:rPr>
              <a:t>的混合体：</a:t>
            </a:r>
            <a:endParaRPr lang="en-US" altLang="zh-CN" sz="3200" dirty="0">
              <a:solidFill>
                <a:srgbClr val="C00000"/>
              </a:solidFill>
              <a:latin typeface="微软雅黑" panose="020B0503020204020204" pitchFamily="34" charset="-122"/>
              <a:ea typeface="微软雅黑" panose="020B0503020204020204" pitchFamily="34" charset="-122"/>
            </a:endParaRPr>
          </a:p>
          <a:p>
            <a:pPr lvl="1">
              <a:lnSpc>
                <a:spcPct val="130000"/>
              </a:lnSpc>
            </a:pPr>
            <a:r>
              <a:rPr lang="zh-CN" altLang="en-US" sz="2800" dirty="0">
                <a:latin typeface="微软雅黑" panose="020B0503020204020204" pitchFamily="34" charset="-122"/>
                <a:ea typeface="微软雅黑" panose="020B0503020204020204" pitchFamily="34" charset="-122"/>
              </a:rPr>
              <a:t>定时器的使用：</a:t>
            </a:r>
            <a:r>
              <a:rPr lang="zh-CN" altLang="zh-CN" sz="2800" dirty="0">
                <a:latin typeface="微软雅黑" panose="020B0503020204020204" pitchFamily="34" charset="-122"/>
                <a:ea typeface="微软雅黑" panose="020B0503020204020204" pitchFamily="34" charset="-122"/>
              </a:rPr>
              <a:t>与</a:t>
            </a:r>
            <a:r>
              <a:rPr lang="en-US" altLang="zh-CN" sz="2800" dirty="0">
                <a:latin typeface="微软雅黑" panose="020B0503020204020204" pitchFamily="34" charset="-122"/>
                <a:ea typeface="微软雅黑" panose="020B0503020204020204" pitchFamily="34" charset="-122"/>
              </a:rPr>
              <a:t>GBN</a:t>
            </a:r>
            <a:r>
              <a:rPr lang="zh-CN" altLang="zh-CN" sz="2800" dirty="0">
                <a:latin typeface="微软雅黑" panose="020B0503020204020204" pitchFamily="34" charset="-122"/>
                <a:ea typeface="微软雅黑" panose="020B0503020204020204" pitchFamily="34" charset="-122"/>
              </a:rPr>
              <a:t>类似，只</a:t>
            </a:r>
            <a:r>
              <a:rPr lang="zh-CN" altLang="en-US" sz="2800" dirty="0">
                <a:latin typeface="微软雅黑" panose="020B0503020204020204" pitchFamily="34" charset="-122"/>
                <a:ea typeface="微软雅黑" panose="020B0503020204020204" pitchFamily="34" charset="-122"/>
              </a:rPr>
              <a:t>对最早未确认的报文段</a:t>
            </a:r>
            <a:r>
              <a:rPr lang="zh-CN" altLang="zh-CN" sz="2800" dirty="0">
                <a:latin typeface="微软雅黑" panose="020B0503020204020204" pitchFamily="34" charset="-122"/>
                <a:ea typeface="微软雅黑" panose="020B0503020204020204" pitchFamily="34" charset="-122"/>
              </a:rPr>
              <a:t>使用一个定时器 </a:t>
            </a:r>
            <a:endParaRPr lang="en-US" altLang="zh-CN" sz="2800" dirty="0">
              <a:latin typeface="微软雅黑" panose="020B0503020204020204" pitchFamily="34" charset="-122"/>
              <a:ea typeface="微软雅黑" panose="020B0503020204020204" pitchFamily="34" charset="-122"/>
            </a:endParaRPr>
          </a:p>
          <a:p>
            <a:pPr lvl="1">
              <a:lnSpc>
                <a:spcPct val="130000"/>
              </a:lnSpc>
            </a:pPr>
            <a:r>
              <a:rPr lang="zh-CN" altLang="en-US" sz="2800" dirty="0">
                <a:latin typeface="微软雅黑" panose="020B0503020204020204" pitchFamily="34" charset="-122"/>
                <a:ea typeface="微软雅黑" panose="020B0503020204020204" pitchFamily="34" charset="-122"/>
              </a:rPr>
              <a:t>超时重传：</a:t>
            </a:r>
            <a:r>
              <a:rPr lang="zh-CN" altLang="zh-CN" sz="2800" dirty="0">
                <a:latin typeface="微软雅黑" panose="020B0503020204020204" pitchFamily="34" charset="-122"/>
                <a:ea typeface="微软雅黑" panose="020B0503020204020204" pitchFamily="34" charset="-122"/>
              </a:rPr>
              <a:t>与</a:t>
            </a:r>
            <a:r>
              <a:rPr lang="en-US" altLang="zh-CN" sz="2800" dirty="0">
                <a:latin typeface="微软雅黑" panose="020B0503020204020204" pitchFamily="34" charset="-122"/>
                <a:ea typeface="微软雅黑" panose="020B0503020204020204" pitchFamily="34" charset="-122"/>
              </a:rPr>
              <a:t>SR</a:t>
            </a:r>
            <a:r>
              <a:rPr lang="zh-CN" altLang="zh-CN" sz="2800" dirty="0">
                <a:latin typeface="微软雅黑" panose="020B0503020204020204" pitchFamily="34" charset="-122"/>
                <a:ea typeface="微软雅黑" panose="020B0503020204020204" pitchFamily="34" charset="-122"/>
              </a:rPr>
              <a:t>类似，只重传缺失的数据 </a:t>
            </a:r>
          </a:p>
          <a:p>
            <a:pPr>
              <a:lnSpc>
                <a:spcPct val="130000"/>
              </a:lnSpc>
            </a:pPr>
            <a:r>
              <a:rPr lang="en-US" altLang="zh-CN" sz="3200" dirty="0">
                <a:solidFill>
                  <a:srgbClr val="C00000"/>
                </a:solidFill>
                <a:latin typeface="微软雅黑" panose="020B0503020204020204" pitchFamily="34" charset="-122"/>
                <a:ea typeface="微软雅黑" panose="020B0503020204020204" pitchFamily="34" charset="-122"/>
              </a:rPr>
              <a:t>TCP</a:t>
            </a:r>
            <a:r>
              <a:rPr lang="zh-CN" altLang="en-US" sz="3200" dirty="0">
                <a:solidFill>
                  <a:srgbClr val="C00000"/>
                </a:solidFill>
                <a:latin typeface="微软雅黑" panose="020B0503020204020204" pitchFamily="34" charset="-122"/>
                <a:ea typeface="微软雅黑" panose="020B0503020204020204" pitchFamily="34" charset="-122"/>
              </a:rPr>
              <a:t>在减小定时器开销和重传开销方面要优于</a:t>
            </a:r>
            <a:r>
              <a:rPr lang="en-US" altLang="zh-CN" sz="3200" dirty="0">
                <a:solidFill>
                  <a:srgbClr val="C00000"/>
                </a:solidFill>
                <a:latin typeface="微软雅黑" panose="020B0503020204020204" pitchFamily="34" charset="-122"/>
                <a:ea typeface="微软雅黑" panose="020B0503020204020204" pitchFamily="34" charset="-122"/>
              </a:rPr>
              <a:t>GBN </a:t>
            </a:r>
            <a:r>
              <a:rPr lang="zh-CN" altLang="en-US" sz="3200" dirty="0">
                <a:solidFill>
                  <a:srgbClr val="C00000"/>
                </a:solidFill>
                <a:latin typeface="微软雅黑" panose="020B0503020204020204" pitchFamily="34" charset="-122"/>
                <a:ea typeface="微软雅黑" panose="020B0503020204020204" pitchFamily="34" charset="-122"/>
              </a:rPr>
              <a:t>和 </a:t>
            </a:r>
            <a:r>
              <a:rPr lang="en-US" altLang="zh-CN" sz="3200" dirty="0">
                <a:solidFill>
                  <a:srgbClr val="C00000"/>
                </a:solidFill>
                <a:latin typeface="微软雅黑" panose="020B0503020204020204" pitchFamily="34" charset="-122"/>
                <a:ea typeface="微软雅黑" panose="020B0503020204020204" pitchFamily="34" charset="-122"/>
              </a:rPr>
              <a:t>SR</a:t>
            </a:r>
            <a:r>
              <a:rPr lang="zh-CN" altLang="en-US" sz="3200" dirty="0">
                <a:solidFill>
                  <a:srgbClr val="C00000"/>
                </a:solidFill>
                <a:latin typeface="微软雅黑" panose="020B0503020204020204" pitchFamily="34" charset="-122"/>
                <a:ea typeface="微软雅黑" panose="020B0503020204020204" pitchFamily="34" charset="-122"/>
              </a:rPr>
              <a:t>！</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84</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6.3.3  </a:t>
            </a:r>
            <a:r>
              <a:rPr kumimoji="1" lang="zh-CN" altLang="en-US" dirty="0"/>
              <a:t>面向连接的传输：可靠传输</a:t>
            </a:r>
          </a:p>
        </p:txBody>
      </p:sp>
    </p:spTree>
    <p:extLst>
      <p:ext uri="{BB962C8B-B14F-4D97-AF65-F5344CB8AC3E}">
        <p14:creationId xmlns:p14="http://schemas.microsoft.com/office/powerpoint/2010/main" val="4221099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547650" y="1510758"/>
            <a:ext cx="5501457" cy="4845592"/>
          </a:xfrm>
        </p:spPr>
        <p:txBody>
          <a:bodyPr>
            <a:normAutofit fontScale="92500" lnSpcReduction="20000"/>
          </a:bodyPr>
          <a:lstStyle/>
          <a:p>
            <a:pPr marL="0" indent="0">
              <a:lnSpc>
                <a:spcPct val="130000"/>
              </a:lnSpc>
              <a:buNone/>
            </a:pPr>
            <a:r>
              <a:rPr kumimoji="1" lang="en-US" altLang="zh-CN" dirty="0"/>
              <a:t>6.1 </a:t>
            </a:r>
            <a:r>
              <a:rPr kumimoji="1" lang="zh-CN" altLang="en-US" dirty="0"/>
              <a:t>概述和传输层服务</a:t>
            </a:r>
            <a:endParaRPr kumimoji="1" lang="en-US" altLang="zh-CN" dirty="0"/>
          </a:p>
          <a:p>
            <a:pPr marL="0" indent="0">
              <a:lnSpc>
                <a:spcPct val="130000"/>
              </a:lnSpc>
              <a:buNone/>
            </a:pPr>
            <a:r>
              <a:rPr kumimoji="1" lang="en-US" altLang="zh-CN" dirty="0"/>
              <a:t>6.2 </a:t>
            </a:r>
            <a:r>
              <a:rPr kumimoji="1" lang="zh-CN" altLang="en-US" dirty="0"/>
              <a:t>套接字编程</a:t>
            </a:r>
            <a:endParaRPr kumimoji="1" lang="en-US" altLang="zh-CN" dirty="0"/>
          </a:p>
          <a:p>
            <a:pPr marL="0" indent="0">
              <a:lnSpc>
                <a:spcPct val="130000"/>
              </a:lnSpc>
              <a:buNone/>
            </a:pPr>
            <a:r>
              <a:rPr kumimoji="1" lang="en-US" altLang="zh-CN" dirty="0"/>
              <a:t>6.3 </a:t>
            </a:r>
            <a:r>
              <a:rPr kumimoji="1" lang="zh-CN" altLang="en-US" dirty="0"/>
              <a:t>传输层复用和分用</a:t>
            </a:r>
            <a:endParaRPr kumimoji="1" lang="en-US" altLang="zh-CN" dirty="0"/>
          </a:p>
          <a:p>
            <a:pPr marL="0" indent="0">
              <a:lnSpc>
                <a:spcPct val="130000"/>
              </a:lnSpc>
              <a:buNone/>
            </a:pPr>
            <a:r>
              <a:rPr kumimoji="1" lang="en-US" altLang="zh-CN" dirty="0"/>
              <a:t>6.4 </a:t>
            </a:r>
            <a:r>
              <a:rPr kumimoji="1" lang="zh-CN" altLang="en-US" dirty="0"/>
              <a:t>无连接传输：</a:t>
            </a:r>
            <a:r>
              <a:rPr kumimoji="1" lang="en-US" altLang="zh-CN" dirty="0"/>
              <a:t>UDP</a:t>
            </a:r>
          </a:p>
          <a:p>
            <a:pPr marL="0" indent="0">
              <a:lnSpc>
                <a:spcPct val="130000"/>
              </a:lnSpc>
              <a:buNone/>
            </a:pPr>
            <a:r>
              <a:rPr kumimoji="1" lang="en-US" altLang="zh-CN" dirty="0">
                <a:solidFill>
                  <a:srgbClr val="C00000"/>
                </a:solidFill>
              </a:rPr>
              <a:t>6.5 </a:t>
            </a:r>
            <a:r>
              <a:rPr kumimoji="1" lang="zh-CN" altLang="en-US" dirty="0">
                <a:solidFill>
                  <a:srgbClr val="C00000"/>
                </a:solidFill>
              </a:rPr>
              <a:t>面向连接的传输：</a:t>
            </a:r>
            <a:r>
              <a:rPr kumimoji="1" lang="en-US" altLang="zh-CN" dirty="0">
                <a:solidFill>
                  <a:srgbClr val="C00000"/>
                </a:solidFill>
              </a:rPr>
              <a:t>TCP</a:t>
            </a:r>
          </a:p>
          <a:p>
            <a:pPr marL="0" indent="0">
              <a:lnSpc>
                <a:spcPct val="130000"/>
              </a:lnSpc>
              <a:buNone/>
            </a:pPr>
            <a:r>
              <a:rPr kumimoji="1" lang="en-US" altLang="zh-CN" dirty="0"/>
              <a:t>6.6 </a:t>
            </a:r>
            <a:r>
              <a:rPr kumimoji="1" lang="zh-CN" altLang="en-US" dirty="0"/>
              <a:t>理解网络拥塞</a:t>
            </a:r>
            <a:endParaRPr kumimoji="1" lang="en-US" altLang="zh-CN" dirty="0"/>
          </a:p>
          <a:p>
            <a:pPr marL="0" indent="0">
              <a:lnSpc>
                <a:spcPct val="130000"/>
              </a:lnSpc>
              <a:buNone/>
            </a:pPr>
            <a:r>
              <a:rPr kumimoji="1" lang="en-US" altLang="zh-CN" dirty="0"/>
              <a:t>6.7 TCP拥塞控制</a:t>
            </a:r>
          </a:p>
          <a:p>
            <a:pPr marL="0" indent="0">
              <a:lnSpc>
                <a:spcPct val="130000"/>
              </a:lnSpc>
              <a:buNone/>
            </a:pPr>
            <a:r>
              <a:rPr kumimoji="1" lang="en-US" altLang="zh-CN" dirty="0"/>
              <a:t>6.8 </a:t>
            </a:r>
            <a:r>
              <a:rPr kumimoji="1" lang="zh-CN" altLang="en-US" dirty="0"/>
              <a:t>拥塞控制的发展</a:t>
            </a:r>
            <a:endParaRPr kumimoji="1" lang="en-US" altLang="zh-CN" dirty="0"/>
          </a:p>
          <a:p>
            <a:pPr marL="0" indent="0">
              <a:lnSpc>
                <a:spcPct val="130000"/>
              </a:lnSpc>
              <a:buNone/>
            </a:pPr>
            <a:r>
              <a:rPr kumimoji="1" lang="en-US" altLang="zh-CN" dirty="0"/>
              <a:t>6.9 传输层协议的发展</a:t>
            </a:r>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85</a:t>
            </a:fld>
            <a:endParaRPr kumimoji="1" lang="zh-CN" altLang="en-US" dirty="0"/>
          </a:p>
        </p:txBody>
      </p:sp>
      <p:sp>
        <p:nvSpPr>
          <p:cNvPr id="5" name="矩形标注 4">
            <a:extLst>
              <a:ext uri="{FF2B5EF4-FFF2-40B4-BE49-F238E27FC236}">
                <a16:creationId xmlns:a16="http://schemas.microsoft.com/office/drawing/2014/main" id="{E4BFCB96-0FA1-7740-8F94-683CEFB67F89}"/>
              </a:ext>
            </a:extLst>
          </p:cNvPr>
          <p:cNvSpPr/>
          <p:nvPr/>
        </p:nvSpPr>
        <p:spPr>
          <a:xfrm>
            <a:off x="5676551" y="2357442"/>
            <a:ext cx="3583394" cy="2885677"/>
          </a:xfrm>
          <a:prstGeom prst="wedgeRectCallout">
            <a:avLst>
              <a:gd name="adj1" fmla="val -82577"/>
              <a:gd name="adj2" fmla="val -85"/>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lvl="0" indent="-438150">
              <a:lnSpc>
                <a:spcPct val="130000"/>
              </a:lnSpc>
              <a:spcBef>
                <a:spcPts val="600"/>
              </a:spcBef>
              <a:buFont typeface="+mj-lt"/>
              <a:buAutoNum type="arabicPeriod"/>
            </a:pPr>
            <a:r>
              <a:rPr kumimoji="1" lang="en-US" altLang="zh-CN" sz="2400" dirty="0">
                <a:solidFill>
                  <a:schemeClr val="tx1"/>
                </a:solidFill>
                <a:latin typeface="Microsoft YaHei" panose="020B0503020204020204" pitchFamily="34" charset="-122"/>
                <a:ea typeface="Microsoft YaHei" panose="020B0503020204020204" pitchFamily="34" charset="-122"/>
              </a:rPr>
              <a:t>TCP</a:t>
            </a:r>
            <a:r>
              <a:rPr kumimoji="1" lang="zh-CN" altLang="en-US" sz="2400" dirty="0">
                <a:solidFill>
                  <a:schemeClr val="tx1"/>
                </a:solidFill>
                <a:latin typeface="Microsoft YaHei" panose="020B0503020204020204" pitchFamily="34" charset="-122"/>
                <a:ea typeface="Microsoft YaHei" panose="020B0503020204020204" pitchFamily="34" charset="-122"/>
              </a:rPr>
              <a:t>概述</a:t>
            </a:r>
          </a:p>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TCP</a:t>
            </a:r>
            <a:r>
              <a:rPr kumimoji="1" lang="zh-CN" altLang="en-US" sz="2400" dirty="0">
                <a:solidFill>
                  <a:prstClr val="black"/>
                </a:solidFill>
                <a:latin typeface="Microsoft YaHei" panose="020B0503020204020204" pitchFamily="34" charset="-122"/>
                <a:ea typeface="Microsoft YaHei" panose="020B0503020204020204" pitchFamily="34" charset="-122"/>
              </a:rPr>
              <a:t>报文段结构</a:t>
            </a:r>
          </a:p>
          <a:p>
            <a:pPr marL="587375" lvl="0" indent="-438150">
              <a:lnSpc>
                <a:spcPct val="130000"/>
              </a:lnSpc>
              <a:spcBef>
                <a:spcPts val="600"/>
              </a:spcBef>
              <a:buFont typeface="+mj-lt"/>
              <a:buAutoNum type="arabicPeriod"/>
            </a:pPr>
            <a:r>
              <a:rPr kumimoji="1" lang="en-US" altLang="zh-CN" sz="2400" dirty="0">
                <a:solidFill>
                  <a:schemeClr val="tx1"/>
                </a:solidFill>
                <a:latin typeface="Microsoft YaHei" panose="020B0503020204020204" pitchFamily="34" charset="-122"/>
                <a:ea typeface="Microsoft YaHei" panose="020B0503020204020204" pitchFamily="34" charset="-122"/>
              </a:rPr>
              <a:t>TCP</a:t>
            </a:r>
            <a:r>
              <a:rPr kumimoji="1" lang="zh-CN" altLang="en-US" sz="2400" dirty="0">
                <a:solidFill>
                  <a:schemeClr val="tx1"/>
                </a:solidFill>
                <a:latin typeface="Microsoft YaHei" panose="020B0503020204020204" pitchFamily="34" charset="-122"/>
                <a:ea typeface="Microsoft YaHei" panose="020B0503020204020204" pitchFamily="34" charset="-122"/>
              </a:rPr>
              <a:t>可靠数据传输</a:t>
            </a:r>
          </a:p>
          <a:p>
            <a:pPr marL="587375" lvl="0" indent="-438150">
              <a:lnSpc>
                <a:spcPct val="130000"/>
              </a:lnSpc>
              <a:spcBef>
                <a:spcPts val="600"/>
              </a:spcBef>
              <a:buFont typeface="+mj-lt"/>
              <a:buAutoNum type="arabicPeriod"/>
            </a:pPr>
            <a:r>
              <a:rPr kumimoji="1" lang="en-US" altLang="zh-CN" sz="2400" dirty="0">
                <a:solidFill>
                  <a:srgbClr val="C00000"/>
                </a:solidFill>
                <a:latin typeface="Microsoft YaHei" panose="020B0503020204020204" pitchFamily="34" charset="-122"/>
                <a:ea typeface="Microsoft YaHei" panose="020B0503020204020204" pitchFamily="34" charset="-122"/>
              </a:rPr>
              <a:t>TCP</a:t>
            </a:r>
            <a:r>
              <a:rPr kumimoji="1" lang="zh-CN" altLang="en-US" sz="2400" dirty="0">
                <a:solidFill>
                  <a:srgbClr val="C00000"/>
                </a:solidFill>
                <a:latin typeface="Microsoft YaHei" panose="020B0503020204020204" pitchFamily="34" charset="-122"/>
                <a:ea typeface="Microsoft YaHei" panose="020B0503020204020204" pitchFamily="34" charset="-122"/>
              </a:rPr>
              <a:t>流量控制</a:t>
            </a:r>
          </a:p>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TCP</a:t>
            </a:r>
            <a:r>
              <a:rPr kumimoji="1" lang="zh-CN" altLang="en-US" sz="2400" dirty="0">
                <a:solidFill>
                  <a:prstClr val="black"/>
                </a:solidFill>
                <a:latin typeface="Microsoft YaHei" panose="020B0503020204020204" pitchFamily="34" charset="-122"/>
                <a:ea typeface="Microsoft YaHei" panose="020B0503020204020204" pitchFamily="34" charset="-122"/>
              </a:rPr>
              <a:t>连接管理</a:t>
            </a: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  </a:t>
            </a:r>
            <a:r>
              <a:rPr kumimoji="1" lang="zh-CN" altLang="en-US" dirty="0"/>
              <a:t>传输层</a:t>
            </a:r>
            <a:r>
              <a:rPr kumimoji="1" lang="en-US" altLang="zh-CN" dirty="0"/>
              <a:t> </a:t>
            </a:r>
            <a:endParaRPr kumimoji="1" lang="zh-CN" altLang="en-US" dirty="0"/>
          </a:p>
        </p:txBody>
      </p:sp>
    </p:spTree>
    <p:extLst>
      <p:ext uri="{BB962C8B-B14F-4D97-AF65-F5344CB8AC3E}">
        <p14:creationId xmlns:p14="http://schemas.microsoft.com/office/powerpoint/2010/main" val="16963112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a:t>
            </a:r>
            <a:r>
              <a:rPr lang="zh-CN" altLang="en-US" dirty="0"/>
              <a:t>的接收端：接收缓存</a:t>
            </a:r>
          </a:p>
        </p:txBody>
      </p:sp>
      <p:sp>
        <p:nvSpPr>
          <p:cNvPr id="3" name="内容占位符 2"/>
          <p:cNvSpPr>
            <a:spLocks noGrp="1"/>
          </p:cNvSpPr>
          <p:nvPr>
            <p:ph idx="1"/>
          </p:nvPr>
        </p:nvSpPr>
        <p:spPr>
          <a:xfrm>
            <a:off x="804677" y="1450598"/>
            <a:ext cx="5497865" cy="4795966"/>
          </a:xfrm>
        </p:spPr>
        <p:txBody>
          <a:bodyPr>
            <a:normAutofit/>
          </a:bodyPr>
          <a:lstStyle/>
          <a:p>
            <a:pPr>
              <a:lnSpc>
                <a:spcPct val="120000"/>
              </a:lnSpc>
            </a:pPr>
            <a:r>
              <a:rPr lang="en-US" altLang="zh-CN" dirty="0" err="1">
                <a:latin typeface="微软雅黑" panose="020B0503020204020204" pitchFamily="34" charset="-122"/>
                <a:ea typeface="微软雅黑" panose="020B0503020204020204" pitchFamily="34" charset="-122"/>
              </a:rPr>
              <a:t>TCP接收</a:t>
            </a:r>
            <a:r>
              <a:rPr lang="zh-CN" altLang="en-US" dirty="0">
                <a:latin typeface="微软雅黑" panose="020B0503020204020204" pitchFamily="34" charset="-122"/>
                <a:ea typeface="微软雅黑" panose="020B0503020204020204" pitchFamily="34" charset="-122"/>
              </a:rPr>
              <a:t>端</a:t>
            </a:r>
            <a:r>
              <a:rPr lang="en-US" altLang="zh-CN" dirty="0" err="1">
                <a:latin typeface="微软雅黑" panose="020B0503020204020204" pitchFamily="34" charset="-122"/>
                <a:ea typeface="微软雅黑" panose="020B0503020204020204" pitchFamily="34" charset="-122"/>
              </a:rPr>
              <a:t>有一个接收缓存</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接收端</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将收到的数据放入接收缓存</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en-US" altLang="zh-CN" dirty="0" err="1">
                <a:latin typeface="微软雅黑" panose="020B0503020204020204" pitchFamily="34" charset="-122"/>
                <a:ea typeface="微软雅黑" panose="020B0503020204020204" pitchFamily="34" charset="-122"/>
              </a:rPr>
              <a:t>应用进程从接收缓存中读数据</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dirty="0">
                <a:solidFill>
                  <a:srgbClr val="C00000"/>
                </a:solidFill>
                <a:latin typeface="微软雅黑" panose="020B0503020204020204" pitchFamily="34" charset="-122"/>
                <a:ea typeface="微软雅黑" panose="020B0503020204020204" pitchFamily="34" charset="-122"/>
              </a:rPr>
              <a:t>进入接收缓存的数据不一定被立即取走、取完</a:t>
            </a:r>
            <a:endParaRPr lang="en-US" altLang="zh-CN" dirty="0">
              <a:solidFill>
                <a:srgbClr val="C00000"/>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如果接收缓存中的数据未及时取走，后续到达的数据可能会因缓存溢出而丢失</a:t>
            </a:r>
            <a:endParaRPr lang="en-US" altLang="zh-CN" dirty="0">
              <a:latin typeface="微软雅黑" panose="020B0503020204020204" pitchFamily="34" charset="-122"/>
              <a:ea typeface="微软雅黑" panose="020B0503020204020204" pitchFamily="34" charset="-122"/>
            </a:endParaRPr>
          </a:p>
          <a:p>
            <a:pPr lvl="1"/>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86</a:t>
            </a:fld>
            <a:endParaRPr kumimoji="1" lang="zh-CN" altLang="en-US" dirty="0"/>
          </a:p>
        </p:txBody>
      </p:sp>
      <p:pic>
        <p:nvPicPr>
          <p:cNvPr id="5" name="Picture 5" descr="rcvw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058" y="1853463"/>
            <a:ext cx="4800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6.3.4  </a:t>
            </a:r>
            <a:r>
              <a:rPr kumimoji="1" lang="zh-CN" altLang="en-US" dirty="0"/>
              <a:t>面向连接的传输：流量控制</a:t>
            </a:r>
          </a:p>
        </p:txBody>
      </p:sp>
      <p:sp>
        <p:nvSpPr>
          <p:cNvPr id="11" name="内容占位符 2"/>
          <p:cNvSpPr txBox="1">
            <a:spLocks/>
          </p:cNvSpPr>
          <p:nvPr/>
        </p:nvSpPr>
        <p:spPr>
          <a:xfrm>
            <a:off x="6570058" y="4041976"/>
            <a:ext cx="5260174" cy="187846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dirty="0" err="1">
                <a:latin typeface="微软雅黑" panose="020B0503020204020204" pitchFamily="34" charset="-122"/>
                <a:ea typeface="微软雅黑" panose="020B0503020204020204" pitchFamily="34" charset="-122"/>
              </a:rPr>
              <a:t>流量控制</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p>
          <a:p>
            <a:pPr lvl="1">
              <a:lnSpc>
                <a:spcPct val="120000"/>
              </a:lnSpc>
            </a:pPr>
            <a:r>
              <a:rPr lang="zh-CN" altLang="en-US" dirty="0">
                <a:latin typeface="微软雅黑" panose="020B0503020204020204" pitchFamily="34" charset="-122"/>
                <a:ea typeface="微软雅黑" panose="020B0503020204020204" pitchFamily="34" charset="-122"/>
              </a:rPr>
              <a:t>发送端</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通过调节</a:t>
            </a:r>
            <a:r>
              <a:rPr lang="en-US" altLang="zh-CN" dirty="0" err="1">
                <a:latin typeface="微软雅黑" panose="020B0503020204020204" pitchFamily="34" charset="-122"/>
                <a:ea typeface="微软雅黑" panose="020B0503020204020204" pitchFamily="34" charset="-122"/>
              </a:rPr>
              <a:t>发送速</a:t>
            </a:r>
            <a:r>
              <a:rPr lang="zh-CN" altLang="en-US" dirty="0">
                <a:latin typeface="微软雅黑" panose="020B0503020204020204" pitchFamily="34" charset="-122"/>
                <a:ea typeface="微软雅黑" panose="020B0503020204020204" pitchFamily="34" charset="-122"/>
              </a:rPr>
              <a:t>率</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不使接收端缓存溢出</a:t>
            </a:r>
            <a:endParaRPr lang="en-US" altLang="zh-CN" dirty="0">
              <a:latin typeface="微软雅黑" panose="020B0503020204020204" pitchFamily="34" charset="-122"/>
              <a:ea typeface="微软雅黑" panose="020B0503020204020204" pitchFamily="34" charset="-122"/>
            </a:endParaRPr>
          </a:p>
          <a:p>
            <a:endParaRPr lang="en-US" altLang="zh-CN" dirty="0">
              <a:solidFill>
                <a:srgbClr val="FF0000"/>
              </a:solidFill>
              <a:ea typeface="宋体" panose="02010600030101010101" pitchFamily="2" charset="-122"/>
            </a:endParaRPr>
          </a:p>
          <a:p>
            <a:pPr lvl="1"/>
            <a:endParaRPr lang="zh-CN" altLang="en-US" dirty="0"/>
          </a:p>
        </p:txBody>
      </p:sp>
    </p:spTree>
    <p:extLst>
      <p:ext uri="{BB962C8B-B14F-4D97-AF65-F5344CB8AC3E}">
        <p14:creationId xmlns:p14="http://schemas.microsoft.com/office/powerpoint/2010/main" val="33414943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为什么</a:t>
            </a:r>
            <a:r>
              <a:rPr lang="en-US" altLang="zh-CN" dirty="0"/>
              <a:t>GBN/SR</a:t>
            </a:r>
            <a:r>
              <a:rPr lang="zh-CN" altLang="en-US" dirty="0"/>
              <a:t>和</a:t>
            </a:r>
            <a:r>
              <a:rPr lang="en-US" altLang="zh-CN" dirty="0"/>
              <a:t>UDP</a:t>
            </a:r>
            <a:r>
              <a:rPr lang="zh-CN" altLang="en-US" dirty="0"/>
              <a:t>不需要流量控制</a:t>
            </a:r>
          </a:p>
        </p:txBody>
      </p:sp>
      <p:sp>
        <p:nvSpPr>
          <p:cNvPr id="3" name="内容占位符 2"/>
          <p:cNvSpPr>
            <a:spLocks noGrp="1"/>
          </p:cNvSpPr>
          <p:nvPr>
            <p:ph idx="1"/>
          </p:nvPr>
        </p:nvSpPr>
        <p:spPr>
          <a:xfrm>
            <a:off x="677732" y="1510758"/>
            <a:ext cx="5318466" cy="4586694"/>
          </a:xfrm>
        </p:spPr>
        <p:txBody>
          <a:bodyPr>
            <a:normAutofit/>
          </a:bodyPr>
          <a:lstStyle/>
          <a:p>
            <a:pPr>
              <a:lnSpc>
                <a:spcPct val="120000"/>
              </a:lnSpc>
            </a:pPr>
            <a:r>
              <a:rPr lang="en-US" altLang="zh-CN" sz="2600" dirty="0" err="1">
                <a:latin typeface="微软雅黑" panose="020B0503020204020204" pitchFamily="34" charset="-122"/>
                <a:ea typeface="微软雅黑" panose="020B0503020204020204" pitchFamily="34" charset="-122"/>
              </a:rPr>
              <a:t>GBN和SR均假设</a:t>
            </a:r>
            <a:r>
              <a:rPr lang="en-US" altLang="zh-CN" sz="2600" dirty="0">
                <a:latin typeface="微软雅黑" panose="020B0503020204020204" pitchFamily="34" charset="-122"/>
                <a:ea typeface="微软雅黑" panose="020B0503020204020204" pitchFamily="34" charset="-122"/>
              </a:rPr>
              <a:t>：</a:t>
            </a:r>
          </a:p>
          <a:p>
            <a:pPr lvl="1">
              <a:lnSpc>
                <a:spcPct val="120000"/>
              </a:lnSpc>
            </a:pPr>
            <a:r>
              <a:rPr lang="zh-CN" altLang="zh-CN" dirty="0">
                <a:latin typeface="微软雅黑" panose="020B0503020204020204" pitchFamily="34" charset="-122"/>
                <a:ea typeface="微软雅黑" panose="020B0503020204020204" pitchFamily="34" charset="-122"/>
              </a:rPr>
              <a:t>正确、按序到达的分组被立即交付给上层</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zh-CN" dirty="0">
                <a:latin typeface="微软雅黑" panose="020B0503020204020204" pitchFamily="34" charset="-122"/>
                <a:ea typeface="微软雅黑" panose="020B0503020204020204" pitchFamily="34" charset="-122"/>
              </a:rPr>
              <a:t>其占用的缓冲区被立即释放</a:t>
            </a:r>
            <a:endParaRPr lang="en-US" altLang="zh-CN" dirty="0">
              <a:latin typeface="微软雅黑" panose="020B0503020204020204" pitchFamily="34" charset="-122"/>
              <a:ea typeface="微软雅黑" panose="020B0503020204020204" pitchFamily="34" charset="-122"/>
            </a:endParaRPr>
          </a:p>
          <a:p>
            <a:pPr>
              <a:lnSpc>
                <a:spcPct val="120000"/>
              </a:lnSpc>
            </a:pPr>
            <a:r>
              <a:rPr lang="zh-CN" altLang="zh-CN" sz="2600" dirty="0">
                <a:latin typeface="微软雅黑" panose="020B0503020204020204" pitchFamily="34" charset="-122"/>
                <a:ea typeface="微软雅黑" panose="020B0503020204020204" pitchFamily="34" charset="-122"/>
              </a:rPr>
              <a:t>发送方根据确认序号</a:t>
            </a:r>
            <a:r>
              <a:rPr lang="zh-CN" altLang="en-US" sz="2600" dirty="0">
                <a:latin typeface="微软雅黑" panose="020B0503020204020204" pitchFamily="34" charset="-122"/>
                <a:ea typeface="微软雅黑" panose="020B0503020204020204" pitchFamily="34" charset="-122"/>
              </a:rPr>
              <a:t>即</a:t>
            </a:r>
            <a:r>
              <a:rPr lang="zh-CN" altLang="zh-CN" sz="2600" dirty="0">
                <a:latin typeface="微软雅黑" panose="020B0503020204020204" pitchFamily="34" charset="-122"/>
                <a:ea typeface="微软雅黑" panose="020B0503020204020204" pitchFamily="34" charset="-122"/>
              </a:rPr>
              <a:t>可知道</a:t>
            </a:r>
            <a:r>
              <a:rPr lang="zh-CN" altLang="en-US" sz="2600" dirty="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a:p>
            <a:pPr lvl="1">
              <a:lnSpc>
                <a:spcPct val="120000"/>
              </a:lnSpc>
            </a:pPr>
            <a:r>
              <a:rPr lang="zh-CN" altLang="zh-CN" dirty="0">
                <a:latin typeface="微软雅黑" panose="020B0503020204020204" pitchFamily="34" charset="-122"/>
                <a:ea typeface="微软雅黑" panose="020B0503020204020204" pitchFamily="34" charset="-122"/>
              </a:rPr>
              <a:t>哪些分组已被移出接收窗口</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接收窗口还可以接受</a:t>
            </a:r>
            <a:r>
              <a:rPr lang="zh-CN" altLang="zh-CN" dirty="0">
                <a:latin typeface="微软雅黑" panose="020B0503020204020204" pitchFamily="34" charset="-122"/>
                <a:ea typeface="微软雅黑" panose="020B0503020204020204" pitchFamily="34" charset="-122"/>
              </a:rPr>
              <a:t>多少分组</a:t>
            </a:r>
            <a:endParaRPr lang="zh-CN" altLang="en-US" dirty="0">
              <a:latin typeface="微软雅黑" panose="020B0503020204020204" pitchFamily="34" charset="-122"/>
              <a:ea typeface="微软雅黑" panose="020B0503020204020204" pitchFamily="34" charset="-122"/>
            </a:endParaRPr>
          </a:p>
          <a:p>
            <a:pPr>
              <a:lnSpc>
                <a:spcPct val="120000"/>
              </a:lnSpc>
            </a:pPr>
            <a:r>
              <a:rPr lang="zh-CN" altLang="en-US" sz="2600" dirty="0"/>
              <a:t>因此，</a:t>
            </a:r>
            <a:r>
              <a:rPr lang="en-US" altLang="zh-CN" sz="2600" dirty="0"/>
              <a:t>GBN</a:t>
            </a:r>
            <a:r>
              <a:rPr lang="zh-CN" altLang="en-US" sz="2600" dirty="0"/>
              <a:t>和</a:t>
            </a:r>
            <a:r>
              <a:rPr lang="en-US" altLang="zh-CN" sz="2600" dirty="0"/>
              <a:t>SR</a:t>
            </a:r>
            <a:r>
              <a:rPr lang="zh-CN" altLang="en-US" sz="2600" dirty="0"/>
              <a:t>不需要流量控制</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87</a:t>
            </a:fld>
            <a:endParaRPr kumimoji="1" lang="zh-CN" altLang="en-US" dirty="0"/>
          </a:p>
        </p:txBody>
      </p:sp>
      <p:sp>
        <p:nvSpPr>
          <p:cNvPr id="5" name="内容占位符 2"/>
          <p:cNvSpPr txBox="1">
            <a:spLocks/>
          </p:cNvSpPr>
          <p:nvPr/>
        </p:nvSpPr>
        <p:spPr>
          <a:xfrm>
            <a:off x="6339435" y="1506934"/>
            <a:ext cx="5157998" cy="458669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600" dirty="0">
                <a:latin typeface="微软雅黑" panose="020B0503020204020204" pitchFamily="34" charset="-122"/>
                <a:ea typeface="微软雅黑" panose="020B0503020204020204" pitchFamily="34" charset="-122"/>
              </a:rPr>
              <a:t>UDP</a:t>
            </a:r>
            <a:r>
              <a:rPr lang="zh-CN" altLang="zh-CN" sz="2600" dirty="0">
                <a:latin typeface="微软雅黑" panose="020B0503020204020204" pitchFamily="34" charset="-122"/>
                <a:ea typeface="微软雅黑" panose="020B0503020204020204" pitchFamily="34" charset="-122"/>
              </a:rPr>
              <a:t>不保证交付</a:t>
            </a:r>
            <a:r>
              <a:rPr lang="zh-CN" altLang="en-US" sz="2600" dirty="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a:p>
            <a:pPr lvl="1">
              <a:lnSpc>
                <a:spcPct val="120000"/>
              </a:lnSpc>
            </a:pPr>
            <a:r>
              <a:rPr lang="zh-CN" altLang="zh-CN" dirty="0">
                <a:latin typeface="微软雅黑" panose="020B0503020204020204" pitchFamily="34" charset="-122"/>
                <a:ea typeface="微软雅黑" panose="020B0503020204020204" pitchFamily="34" charset="-122"/>
              </a:rPr>
              <a:t>接收端</a:t>
            </a:r>
            <a:r>
              <a:rPr lang="en-US" altLang="zh-CN" dirty="0">
                <a:latin typeface="微软雅黑" panose="020B0503020204020204" pitchFamily="34" charset="-122"/>
                <a:ea typeface="微软雅黑" panose="020B0503020204020204" pitchFamily="34" charset="-122"/>
              </a:rPr>
              <a:t>UDP</a:t>
            </a:r>
            <a:r>
              <a:rPr lang="zh-CN" altLang="zh-CN" dirty="0">
                <a:latin typeface="微软雅黑" panose="020B0503020204020204" pitchFamily="34" charset="-122"/>
                <a:ea typeface="微软雅黑" panose="020B0503020204020204" pitchFamily="34" charset="-122"/>
              </a:rPr>
              <a:t>将收到的报文</a:t>
            </a:r>
            <a:r>
              <a:rPr lang="zh-CN" altLang="en-US" dirty="0">
                <a:latin typeface="微软雅黑" panose="020B0503020204020204" pitchFamily="34" charset="-122"/>
                <a:ea typeface="微软雅黑" panose="020B0503020204020204" pitchFamily="34" charset="-122"/>
              </a:rPr>
              <a:t>载荷</a:t>
            </a:r>
            <a:r>
              <a:rPr lang="zh-CN" altLang="zh-CN" dirty="0">
                <a:latin typeface="微软雅黑" panose="020B0503020204020204" pitchFamily="34" charset="-122"/>
                <a:ea typeface="微软雅黑" panose="020B0503020204020204" pitchFamily="34" charset="-122"/>
              </a:rPr>
              <a:t>放入接收缓存</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zh-CN" dirty="0">
                <a:latin typeface="微软雅黑" panose="020B0503020204020204" pitchFamily="34" charset="-122"/>
                <a:ea typeface="微软雅黑" panose="020B0503020204020204" pitchFamily="34" charset="-122"/>
              </a:rPr>
              <a:t>应用进程</a:t>
            </a:r>
            <a:r>
              <a:rPr lang="zh-CN" altLang="en-US" dirty="0">
                <a:latin typeface="微软雅黑" panose="020B0503020204020204" pitchFamily="34" charset="-122"/>
                <a:ea typeface="微软雅黑" panose="020B0503020204020204" pitchFamily="34" charset="-122"/>
              </a:rPr>
              <a:t>每</a:t>
            </a:r>
            <a:r>
              <a:rPr lang="zh-CN" altLang="zh-CN" dirty="0">
                <a:latin typeface="微软雅黑" panose="020B0503020204020204" pitchFamily="34" charset="-122"/>
                <a:ea typeface="微软雅黑" panose="020B0503020204020204" pitchFamily="34" charset="-122"/>
              </a:rPr>
              <a:t>次</a:t>
            </a:r>
            <a:r>
              <a:rPr lang="zh-CN" altLang="en-US" dirty="0">
                <a:latin typeface="微软雅黑" panose="020B0503020204020204" pitchFamily="34" charset="-122"/>
                <a:ea typeface="微软雅黑" panose="020B0503020204020204" pitchFamily="34" charset="-122"/>
              </a:rPr>
              <a:t>从接收缓存中</a:t>
            </a:r>
            <a:r>
              <a:rPr lang="zh-CN" altLang="zh-CN" dirty="0">
                <a:latin typeface="微软雅黑" panose="020B0503020204020204" pitchFamily="34" charset="-122"/>
                <a:ea typeface="微软雅黑" panose="020B0503020204020204" pitchFamily="34" charset="-122"/>
              </a:rPr>
              <a:t>读</a:t>
            </a:r>
            <a:r>
              <a:rPr lang="zh-CN" altLang="en-US" dirty="0">
                <a:latin typeface="微软雅黑" panose="020B0503020204020204" pitchFamily="34" charset="-122"/>
                <a:ea typeface="微软雅黑" panose="020B0503020204020204" pitchFamily="34" charset="-122"/>
              </a:rPr>
              <a:t>取</a:t>
            </a:r>
            <a:r>
              <a:rPr lang="zh-CN" altLang="zh-CN" dirty="0">
                <a:latin typeface="微软雅黑" panose="020B0503020204020204" pitchFamily="34" charset="-122"/>
                <a:ea typeface="微软雅黑" panose="020B0503020204020204" pitchFamily="34" charset="-122"/>
              </a:rPr>
              <a:t>一个完整的报文</a:t>
            </a:r>
            <a:r>
              <a:rPr lang="zh-CN" altLang="en-US" dirty="0">
                <a:latin typeface="微软雅黑" panose="020B0503020204020204" pitchFamily="34" charset="-122"/>
                <a:ea typeface="微软雅黑" panose="020B0503020204020204" pitchFamily="34" charset="-122"/>
              </a:rPr>
              <a:t>载荷</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zh-CN" dirty="0">
                <a:latin typeface="微软雅黑" panose="020B0503020204020204" pitchFamily="34" charset="-122"/>
                <a:ea typeface="微软雅黑" panose="020B0503020204020204" pitchFamily="34" charset="-122"/>
              </a:rPr>
              <a:t>当应用进程消费数据不够快时，</a:t>
            </a:r>
            <a:r>
              <a:rPr lang="zh-CN" altLang="en-US" dirty="0">
                <a:latin typeface="微软雅黑" panose="020B0503020204020204" pitchFamily="34" charset="-122"/>
                <a:ea typeface="微软雅黑" panose="020B0503020204020204" pitchFamily="34" charset="-122"/>
              </a:rPr>
              <a:t>接收</a:t>
            </a:r>
            <a:r>
              <a:rPr lang="zh-CN" altLang="zh-CN" dirty="0">
                <a:latin typeface="微软雅黑" panose="020B0503020204020204" pitchFamily="34" charset="-122"/>
                <a:ea typeface="微软雅黑" panose="020B0503020204020204" pitchFamily="34" charset="-122"/>
              </a:rPr>
              <a:t>缓存溢出，</a:t>
            </a:r>
            <a:r>
              <a:rPr lang="zh-CN" altLang="en-US" dirty="0">
                <a:latin typeface="微软雅黑" panose="020B0503020204020204" pitchFamily="34" charset="-122"/>
                <a:ea typeface="微软雅黑" panose="020B0503020204020204" pitchFamily="34" charset="-122"/>
              </a:rPr>
              <a:t>报文</a:t>
            </a:r>
            <a:r>
              <a:rPr lang="zh-CN" altLang="zh-CN" dirty="0">
                <a:latin typeface="微软雅黑" panose="020B0503020204020204" pitchFamily="34" charset="-122"/>
                <a:ea typeface="微软雅黑" panose="020B0503020204020204" pitchFamily="34" charset="-122"/>
              </a:rPr>
              <a:t>数据丢失</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UDP</a:t>
            </a:r>
            <a:r>
              <a:rPr lang="zh-CN" altLang="en-US" dirty="0">
                <a:latin typeface="微软雅黑" panose="020B0503020204020204" pitchFamily="34" charset="-122"/>
                <a:ea typeface="微软雅黑" panose="020B0503020204020204" pitchFamily="34" charset="-122"/>
              </a:rPr>
              <a:t>不负责任</a:t>
            </a:r>
          </a:p>
          <a:p>
            <a:pPr>
              <a:lnSpc>
                <a:spcPct val="120000"/>
              </a:lnSpc>
            </a:pPr>
            <a:r>
              <a:rPr lang="zh-CN" altLang="en-US" sz="2600" dirty="0">
                <a:latin typeface="微软雅黑" panose="020B0503020204020204" pitchFamily="34" charset="-122"/>
                <a:ea typeface="微软雅黑" panose="020B0503020204020204" pitchFamily="34" charset="-122"/>
              </a:rPr>
              <a:t>因此，</a:t>
            </a:r>
            <a:r>
              <a:rPr lang="en-US" altLang="zh-CN" sz="2600" dirty="0">
                <a:latin typeface="微软雅黑" panose="020B0503020204020204" pitchFamily="34" charset="-122"/>
                <a:ea typeface="微软雅黑" panose="020B0503020204020204" pitchFamily="34" charset="-122"/>
              </a:rPr>
              <a:t>UDP</a:t>
            </a:r>
            <a:r>
              <a:rPr lang="zh-CN" altLang="en-US" sz="2600" dirty="0">
                <a:latin typeface="微软雅黑" panose="020B0503020204020204" pitchFamily="34" charset="-122"/>
                <a:ea typeface="微软雅黑" panose="020B0503020204020204" pitchFamily="34" charset="-122"/>
              </a:rPr>
              <a:t>不需要流量控制</a:t>
            </a:r>
          </a:p>
        </p:txBody>
      </p:sp>
      <p:sp>
        <p:nvSpPr>
          <p:cNvPr id="7" name="日期占位符 8">
            <a:extLst>
              <a:ext uri="{FF2B5EF4-FFF2-40B4-BE49-F238E27FC236}">
                <a16:creationId xmlns:a16="http://schemas.microsoft.com/office/drawing/2014/main" id="{CB384165-537D-5F4A-91EF-30943A5AB78D}"/>
              </a:ext>
            </a:extLst>
          </p:cNvPr>
          <p:cNvSpPr txBox="1">
            <a:spLocks/>
          </p:cNvSpPr>
          <p:nvPr/>
        </p:nvSpPr>
        <p:spPr>
          <a:xfrm>
            <a:off x="197334" y="6489303"/>
            <a:ext cx="2897557"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6.3.4  </a:t>
            </a:r>
            <a:r>
              <a:rPr kumimoji="1" lang="zh-CN" altLang="en-US" dirty="0"/>
              <a:t>面向连接的传输：流量控制</a:t>
            </a:r>
          </a:p>
        </p:txBody>
      </p:sp>
    </p:spTree>
    <p:extLst>
      <p:ext uri="{BB962C8B-B14F-4D97-AF65-F5344CB8AC3E}">
        <p14:creationId xmlns:p14="http://schemas.microsoft.com/office/powerpoint/2010/main" val="12085855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a:t>
            </a:r>
            <a:r>
              <a:rPr lang="zh-CN" altLang="en-US" dirty="0"/>
              <a:t>如何进行流量控制</a:t>
            </a:r>
          </a:p>
        </p:txBody>
      </p:sp>
      <p:sp>
        <p:nvSpPr>
          <p:cNvPr id="3" name="内容占位符 2"/>
          <p:cNvSpPr>
            <a:spLocks noGrp="1"/>
          </p:cNvSpPr>
          <p:nvPr>
            <p:ph idx="1"/>
          </p:nvPr>
        </p:nvSpPr>
        <p:spPr>
          <a:xfrm>
            <a:off x="672029" y="1450598"/>
            <a:ext cx="5728771" cy="4685797"/>
          </a:xfrm>
        </p:spPr>
        <p:txBody>
          <a:bodyPr>
            <a:normAutofit/>
          </a:bodyPr>
          <a:lstStyle/>
          <a:p>
            <a:pPr>
              <a:lnSpc>
                <a:spcPct val="130000"/>
              </a:lnSpc>
            </a:pPr>
            <a:r>
              <a:rPr lang="en-US" altLang="zh-CN" sz="2400" dirty="0" err="1">
                <a:latin typeface="微软雅黑" panose="020B0503020204020204" pitchFamily="34" charset="-122"/>
                <a:ea typeface="微软雅黑" panose="020B0503020204020204" pitchFamily="34" charset="-122"/>
              </a:rPr>
              <a:t>接收缓存中的可用空间</a:t>
            </a:r>
            <a:r>
              <a:rPr lang="zh-CN" altLang="en-US" sz="2400" dirty="0">
                <a:latin typeface="微软雅黑" panose="020B0503020204020204" pitchFamily="34" charset="-122"/>
                <a:ea typeface="微软雅黑" panose="020B0503020204020204" pitchFamily="34" charset="-122"/>
              </a:rPr>
              <a:t>称为</a:t>
            </a:r>
            <a:r>
              <a:rPr lang="zh-CN" altLang="en-US" sz="2400" dirty="0">
                <a:solidFill>
                  <a:srgbClr val="C00000"/>
                </a:solidFill>
                <a:latin typeface="微软雅黑" panose="020B0503020204020204" pitchFamily="34" charset="-122"/>
                <a:ea typeface="微软雅黑" panose="020B0503020204020204" pitchFamily="34" charset="-122"/>
              </a:rPr>
              <a:t>接收窗口</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30000"/>
              </a:lnSpc>
              <a:buFont typeface="ZapfDingbats" pitchFamily="82" charset="2"/>
              <a:buNone/>
            </a:pPr>
            <a:r>
              <a:rPr lang="en-US" altLang="zh-CN" b="1"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RcvWindow</a:t>
            </a:r>
            <a:r>
              <a:rPr lang="en-US" altLang="zh-CN" sz="2000" dirty="0">
                <a:latin typeface="微软雅黑" panose="020B0503020204020204" pitchFamily="34" charset="-122"/>
                <a:ea typeface="微软雅黑" panose="020B0503020204020204" pitchFamily="34" charset="-122"/>
              </a:rPr>
              <a:t> = </a:t>
            </a:r>
            <a:r>
              <a:rPr lang="en-US" altLang="zh-CN" sz="2000" dirty="0" err="1">
                <a:latin typeface="微软雅黑" panose="020B0503020204020204" pitchFamily="34" charset="-122"/>
                <a:ea typeface="微软雅黑" panose="020B0503020204020204" pitchFamily="34" charset="-122"/>
              </a:rPr>
              <a:t>RcvBuffer</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LastByteRcvd</a:t>
            </a:r>
            <a:r>
              <a:rPr lang="en-US" altLang="zh-CN" sz="2000" dirty="0">
                <a:latin typeface="微软雅黑" panose="020B0503020204020204" pitchFamily="34" charset="-122"/>
                <a:ea typeface="微软雅黑" panose="020B0503020204020204" pitchFamily="34" charset="-122"/>
              </a:rPr>
              <a:t> -   </a:t>
            </a:r>
          </a:p>
          <a:p>
            <a:pPr>
              <a:lnSpc>
                <a:spcPct val="130000"/>
              </a:lnSpc>
              <a:buFont typeface="ZapfDingbats" pitchFamily="82" charset="2"/>
              <a:buNone/>
            </a:pP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LastByteRead</a:t>
            </a:r>
            <a:r>
              <a:rPr lang="en-US" altLang="zh-CN" sz="2000" dirty="0">
                <a:latin typeface="微软雅黑" panose="020B0503020204020204" pitchFamily="34" charset="-122"/>
                <a:ea typeface="微软雅黑" panose="020B0503020204020204" pitchFamily="34" charset="-122"/>
              </a:rPr>
              <a:t>]</a:t>
            </a:r>
          </a:p>
          <a:p>
            <a:pPr>
              <a:lnSpc>
                <a:spcPct val="130000"/>
              </a:lnSpc>
            </a:pPr>
            <a:r>
              <a:rPr lang="en-US" altLang="zh-CN" sz="2400" dirty="0" err="1">
                <a:latin typeface="微软雅黑" panose="020B0503020204020204" pitchFamily="34" charset="-122"/>
                <a:ea typeface="微软雅黑" panose="020B0503020204020204" pitchFamily="34" charset="-122"/>
              </a:rPr>
              <a:t>接收方将RcvWindow放在报</a:t>
            </a:r>
            <a:r>
              <a:rPr lang="zh-CN" altLang="en-US" sz="2400" dirty="0">
                <a:latin typeface="微软雅黑" panose="020B0503020204020204" pitchFamily="34" charset="-122"/>
                <a:ea typeface="微软雅黑" panose="020B0503020204020204" pitchFamily="34" charset="-122"/>
              </a:rPr>
              <a:t>头</a:t>
            </a:r>
            <a:r>
              <a:rPr lang="en-US" altLang="zh-CN" sz="2400" dirty="0" err="1">
                <a:latin typeface="微软雅黑" panose="020B0503020204020204" pitchFamily="34" charset="-122"/>
                <a:ea typeface="微软雅黑" panose="020B0503020204020204" pitchFamily="34" charset="-122"/>
              </a:rPr>
              <a:t>中，向发送方通告接收缓存的可用空间</a:t>
            </a:r>
            <a:endParaRPr lang="en-US" altLang="zh-CN" sz="2400" dirty="0">
              <a:latin typeface="微软雅黑" panose="020B0503020204020204" pitchFamily="34" charset="-122"/>
              <a:ea typeface="微软雅黑" panose="020B0503020204020204" pitchFamily="34" charset="-122"/>
            </a:endParaRPr>
          </a:p>
          <a:p>
            <a:pPr>
              <a:lnSpc>
                <a:spcPct val="130000"/>
              </a:lnSpc>
            </a:pPr>
            <a:r>
              <a:rPr lang="en-US" altLang="zh-CN" sz="2400" dirty="0" err="1">
                <a:latin typeface="微软雅黑" panose="020B0503020204020204" pitchFamily="34" charset="-122"/>
                <a:ea typeface="微软雅黑" panose="020B0503020204020204" pitchFamily="34" charset="-122"/>
              </a:rPr>
              <a:t>发送方限制未确认的字节数</a:t>
            </a:r>
            <a:r>
              <a:rPr lang="zh-CN" altLang="en-US" sz="2400" dirty="0">
                <a:latin typeface="微软雅黑" panose="020B0503020204020204" pitchFamily="34" charset="-122"/>
                <a:ea typeface="微软雅黑" panose="020B0503020204020204" pitchFamily="34" charset="-122"/>
              </a:rPr>
              <a:t>不超过接收窗口的大小，即：</a:t>
            </a:r>
            <a:endParaRPr lang="en-US" altLang="zh-CN" sz="2400" dirty="0">
              <a:latin typeface="微软雅黑" panose="020B0503020204020204" pitchFamily="34" charset="-122"/>
              <a:ea typeface="微软雅黑" panose="020B0503020204020204" pitchFamily="34" charset="-122"/>
            </a:endParaRPr>
          </a:p>
          <a:p>
            <a:pPr marL="228600" lvl="1">
              <a:lnSpc>
                <a:spcPct val="130000"/>
              </a:lnSpc>
              <a:buNone/>
            </a:pP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LastByteSent-LastByteAcked</a:t>
            </a:r>
            <a:r>
              <a:rPr lang="en-US" altLang="zh-CN" sz="2000" dirty="0">
                <a:latin typeface="微软雅黑" panose="020B0503020204020204" pitchFamily="34" charset="-122"/>
                <a:ea typeface="微软雅黑" panose="020B0503020204020204" pitchFamily="34" charset="-122"/>
              </a:rPr>
              <a:t> ≦ </a:t>
            </a:r>
            <a:r>
              <a:rPr lang="en-US" altLang="zh-CN" sz="2000" dirty="0" err="1">
                <a:latin typeface="微软雅黑" panose="020B0503020204020204" pitchFamily="34" charset="-122"/>
                <a:ea typeface="微软雅黑" panose="020B0503020204020204" pitchFamily="34" charset="-122"/>
              </a:rPr>
              <a:t>RcvWindow</a:t>
            </a:r>
            <a:endParaRPr lang="en-US" altLang="zh-CN" sz="2000" dirty="0">
              <a:latin typeface="微软雅黑" panose="020B0503020204020204" pitchFamily="34" charset="-122"/>
              <a:ea typeface="微软雅黑" panose="020B0503020204020204" pitchFamily="34" charset="-122"/>
            </a:endParaRPr>
          </a:p>
          <a:p>
            <a:pPr lvl="1"/>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88</a:t>
            </a:fld>
            <a:endParaRPr kumimoji="1" lang="zh-CN" altLang="en-US" dirty="0"/>
          </a:p>
        </p:txBody>
      </p:sp>
      <p:pic>
        <p:nvPicPr>
          <p:cNvPr id="5" name="Picture 5" descr="rcvw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2297" y="1697671"/>
            <a:ext cx="5372869" cy="196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6.3.4  </a:t>
            </a:r>
            <a:r>
              <a:rPr kumimoji="1" lang="zh-CN" altLang="en-US" dirty="0"/>
              <a:t>面向连接的传输：流量控制</a:t>
            </a:r>
          </a:p>
        </p:txBody>
      </p:sp>
      <p:sp>
        <p:nvSpPr>
          <p:cNvPr id="8" name="内容占位符 2"/>
          <p:cNvSpPr txBox="1">
            <a:spLocks/>
          </p:cNvSpPr>
          <p:nvPr/>
        </p:nvSpPr>
        <p:spPr>
          <a:xfrm>
            <a:off x="7034649" y="4041976"/>
            <a:ext cx="4748808" cy="135628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dirty="0">
                <a:latin typeface="微软雅黑" panose="020B0503020204020204" pitchFamily="34" charset="-122"/>
                <a:ea typeface="微软雅黑" panose="020B0503020204020204" pitchFamily="34" charset="-122"/>
              </a:rPr>
              <a:t>特别是，当接收方通告接收窗口为</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时，发送方必须停止发送</a:t>
            </a:r>
            <a:endParaRPr lang="en-US" altLang="zh-CN" sz="2400" dirty="0">
              <a:latin typeface="微软雅黑" panose="020B0503020204020204" pitchFamily="34" charset="-122"/>
              <a:ea typeface="微软雅黑" panose="020B0503020204020204" pitchFamily="34" charset="-122"/>
            </a:endParaRPr>
          </a:p>
          <a:p>
            <a:endParaRPr lang="en-US" altLang="zh-CN" dirty="0">
              <a:solidFill>
                <a:srgbClr val="FF0000"/>
              </a:solidFill>
              <a:ea typeface="宋体" panose="02010600030101010101" pitchFamily="2" charset="-122"/>
            </a:endParaRPr>
          </a:p>
          <a:p>
            <a:pPr lvl="1"/>
            <a:endParaRPr lang="zh-CN" altLang="en-US" dirty="0"/>
          </a:p>
        </p:txBody>
      </p:sp>
    </p:spTree>
    <p:extLst>
      <p:ext uri="{BB962C8B-B14F-4D97-AF65-F5344CB8AC3E}">
        <p14:creationId xmlns:p14="http://schemas.microsoft.com/office/powerpoint/2010/main" val="1848402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非零窗口通告</a:t>
            </a:r>
          </a:p>
        </p:txBody>
      </p:sp>
      <p:sp>
        <p:nvSpPr>
          <p:cNvPr id="3" name="内容占位符 2"/>
          <p:cNvSpPr>
            <a:spLocks noGrp="1"/>
          </p:cNvSpPr>
          <p:nvPr>
            <p:ph idx="1"/>
          </p:nvPr>
        </p:nvSpPr>
        <p:spPr>
          <a:xfrm>
            <a:off x="838200" y="1510758"/>
            <a:ext cx="5110908" cy="4586694"/>
          </a:xfrm>
        </p:spPr>
        <p:txBody>
          <a:bodyPr>
            <a:normAutofit lnSpcReduction="10000"/>
          </a:bodyPr>
          <a:lstStyle/>
          <a:p>
            <a:pPr>
              <a:lnSpc>
                <a:spcPct val="120000"/>
              </a:lnSpc>
            </a:pPr>
            <a:r>
              <a:rPr lang="zh-CN" altLang="en-US" sz="2400" dirty="0">
                <a:latin typeface="微软雅黑" panose="020B0503020204020204" pitchFamily="34" charset="-122"/>
                <a:ea typeface="微软雅黑" panose="020B0503020204020204" pitchFamily="34" charset="-122"/>
              </a:rPr>
              <a:t>发送方</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接收方对零窗口的处理：</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200" dirty="0">
                <a:latin typeface="微软雅黑" panose="020B0503020204020204" pitchFamily="34" charset="-122"/>
                <a:ea typeface="微软雅黑" panose="020B0503020204020204" pitchFamily="34" charset="-122"/>
              </a:rPr>
              <a:t>发送方：当接收窗口为</a:t>
            </a:r>
            <a:r>
              <a:rPr lang="en-US" altLang="zh-CN" sz="2200" dirty="0">
                <a:latin typeface="微软雅黑" panose="020B0503020204020204" pitchFamily="34" charset="-122"/>
                <a:ea typeface="微软雅黑" panose="020B0503020204020204" pitchFamily="34" charset="-122"/>
              </a:rPr>
              <a:t>0</a:t>
            </a:r>
            <a:r>
              <a:rPr lang="zh-CN" altLang="en-US" sz="2200" dirty="0">
                <a:latin typeface="微软雅黑" panose="020B0503020204020204" pitchFamily="34" charset="-122"/>
                <a:ea typeface="微软雅黑" panose="020B0503020204020204" pitchFamily="34" charset="-122"/>
              </a:rPr>
              <a:t>时，发送方必须停止发送</a:t>
            </a:r>
            <a:endParaRPr lang="en-US" altLang="zh-CN" sz="2200" dirty="0">
              <a:latin typeface="微软雅黑" panose="020B0503020204020204" pitchFamily="34" charset="-122"/>
              <a:ea typeface="微软雅黑" panose="020B0503020204020204" pitchFamily="34" charset="-122"/>
            </a:endParaRPr>
          </a:p>
          <a:p>
            <a:pPr lvl="1">
              <a:lnSpc>
                <a:spcPct val="120000"/>
              </a:lnSpc>
            </a:pPr>
            <a:r>
              <a:rPr lang="zh-CN" altLang="en-US" sz="2200" dirty="0">
                <a:solidFill>
                  <a:srgbClr val="C00000"/>
                </a:solidFill>
                <a:latin typeface="微软雅黑" panose="020B0503020204020204" pitchFamily="34" charset="-122"/>
                <a:ea typeface="微软雅黑" panose="020B0503020204020204" pitchFamily="34" charset="-122"/>
              </a:rPr>
              <a:t>接收方：当接收窗口变为非</a:t>
            </a:r>
            <a:r>
              <a:rPr lang="en-US" altLang="zh-CN" sz="2200" dirty="0">
                <a:solidFill>
                  <a:srgbClr val="C00000"/>
                </a:solidFill>
                <a:latin typeface="微软雅黑" panose="020B0503020204020204" pitchFamily="34" charset="-122"/>
                <a:ea typeface="微软雅黑" panose="020B0503020204020204" pitchFamily="34" charset="-122"/>
              </a:rPr>
              <a:t>0时，接</a:t>
            </a:r>
            <a:r>
              <a:rPr lang="zh-CN" altLang="en-US" sz="2200" dirty="0">
                <a:solidFill>
                  <a:srgbClr val="C00000"/>
                </a:solidFill>
                <a:latin typeface="微软雅黑" panose="020B0503020204020204" pitchFamily="34" charset="-122"/>
                <a:ea typeface="微软雅黑" panose="020B0503020204020204" pitchFamily="34" charset="-122"/>
              </a:rPr>
              <a:t>收方应通告增大的接收窗口</a:t>
            </a:r>
            <a:endParaRPr lang="en-US" altLang="zh-CN" sz="2200" dirty="0">
              <a:solidFill>
                <a:srgbClr val="C00000"/>
              </a:solidFill>
              <a:latin typeface="微软雅黑" panose="020B0503020204020204" pitchFamily="34" charset="-122"/>
              <a:ea typeface="微软雅黑" panose="020B0503020204020204" pitchFamily="34" charset="-122"/>
            </a:endParaRPr>
          </a:p>
          <a:p>
            <a:pPr>
              <a:lnSpc>
                <a:spcPct val="120000"/>
              </a:lnSpc>
            </a:pPr>
            <a:r>
              <a:rPr lang="zh-CN" altLang="en-US" sz="2400" dirty="0">
                <a:latin typeface="微软雅黑" panose="020B0503020204020204" pitchFamily="34" charset="-122"/>
                <a:ea typeface="微软雅黑" panose="020B0503020204020204" pitchFamily="34" charset="-122"/>
              </a:rPr>
              <a:t>在</a:t>
            </a:r>
            <a:r>
              <a:rPr lang="en-US" altLang="zh-CN" sz="2400" dirty="0">
                <a:latin typeface="微软雅黑" panose="020B0503020204020204" pitchFamily="34" charset="-122"/>
                <a:ea typeface="微软雅黑" panose="020B0503020204020204" pitchFamily="34" charset="-122"/>
              </a:rPr>
              <a:t>TCP</a:t>
            </a:r>
            <a:r>
              <a:rPr lang="zh-CN" altLang="en-US" sz="2400" dirty="0">
                <a:latin typeface="微软雅黑" panose="020B0503020204020204" pitchFamily="34" charset="-122"/>
                <a:ea typeface="微软雅黑" panose="020B0503020204020204" pitchFamily="34" charset="-122"/>
              </a:rPr>
              <a:t>协议中，</a:t>
            </a:r>
            <a:r>
              <a:rPr lang="en-US" altLang="zh-CN" sz="2400" dirty="0" err="1">
                <a:latin typeface="微软雅黑" panose="020B0503020204020204" pitchFamily="34" charset="-122"/>
                <a:ea typeface="微软雅黑" panose="020B0503020204020204" pitchFamily="34" charset="-122"/>
              </a:rPr>
              <a:t>触发</a:t>
            </a:r>
            <a:r>
              <a:rPr lang="zh-CN" altLang="en-US" sz="2400" dirty="0">
                <a:latin typeface="微软雅黑" panose="020B0503020204020204" pitchFamily="34" charset="-122"/>
                <a:ea typeface="微软雅黑" panose="020B0503020204020204" pitchFamily="34" charset="-122"/>
              </a:rPr>
              <a:t>一次</a:t>
            </a:r>
            <a:r>
              <a:rPr lang="en-US" altLang="zh-CN" sz="2400" dirty="0" err="1">
                <a:latin typeface="微软雅黑" panose="020B0503020204020204" pitchFamily="34" charset="-122"/>
                <a:ea typeface="微软雅黑" panose="020B0503020204020204" pitchFamily="34" charset="-122"/>
              </a:rPr>
              <a:t>TCP传输</a:t>
            </a:r>
            <a:r>
              <a:rPr lang="zh-CN" altLang="en-US" sz="2400" dirty="0">
                <a:latin typeface="微软雅黑" panose="020B0503020204020204" pitchFamily="34" charset="-122"/>
                <a:ea typeface="微软雅黑" panose="020B0503020204020204" pitchFamily="34" charset="-122"/>
              </a:rPr>
              <a:t>需要满足以下三个</a:t>
            </a:r>
            <a:r>
              <a:rPr lang="en-US" altLang="zh-CN" sz="2400" dirty="0">
                <a:latin typeface="微软雅黑" panose="020B0503020204020204" pitchFamily="34" charset="-122"/>
                <a:ea typeface="微软雅黑" panose="020B0503020204020204" pitchFamily="34" charset="-122"/>
              </a:rPr>
              <a:t>条</a:t>
            </a:r>
            <a:r>
              <a:rPr lang="zh-CN" altLang="en-US" sz="2400" dirty="0">
                <a:latin typeface="微软雅黑" panose="020B0503020204020204" pitchFamily="34" charset="-122"/>
                <a:ea typeface="微软雅黑" panose="020B0503020204020204" pitchFamily="34" charset="-122"/>
              </a:rPr>
              <a:t>件之一</a:t>
            </a:r>
            <a:r>
              <a:rPr lang="en-US" altLang="zh-CN" sz="2400" dirty="0">
                <a:latin typeface="微软雅黑" panose="020B0503020204020204" pitchFamily="34" charset="-122"/>
                <a:ea typeface="微软雅黑" panose="020B0503020204020204" pitchFamily="34" charset="-122"/>
              </a:rPr>
              <a:t>：</a:t>
            </a:r>
          </a:p>
          <a:p>
            <a:pPr lvl="1">
              <a:lnSpc>
                <a:spcPct val="120000"/>
              </a:lnSpc>
            </a:pPr>
            <a:r>
              <a:rPr lang="zh-CN" altLang="en-US" sz="2200" dirty="0">
                <a:latin typeface="微软雅黑" panose="020B0503020204020204" pitchFamily="34" charset="-122"/>
                <a:ea typeface="微软雅黑" panose="020B0503020204020204" pitchFamily="34" charset="-122"/>
              </a:rPr>
              <a:t>应用程序调用</a:t>
            </a:r>
            <a:endParaRPr lang="en-US" altLang="zh-CN" sz="2200" dirty="0">
              <a:latin typeface="微软雅黑" panose="020B0503020204020204" pitchFamily="34" charset="-122"/>
              <a:ea typeface="微软雅黑" panose="020B0503020204020204" pitchFamily="34" charset="-122"/>
            </a:endParaRPr>
          </a:p>
          <a:p>
            <a:pPr lvl="1">
              <a:lnSpc>
                <a:spcPct val="130000"/>
              </a:lnSpc>
            </a:pPr>
            <a:r>
              <a:rPr lang="zh-CN" altLang="en-US" sz="2200" dirty="0">
                <a:latin typeface="微软雅黑" panose="020B0503020204020204" pitchFamily="34" charset="-122"/>
                <a:ea typeface="微软雅黑" panose="020B0503020204020204" pitchFamily="34" charset="-122"/>
              </a:rPr>
              <a:t>超时</a:t>
            </a:r>
            <a:endParaRPr lang="en-US" altLang="zh-CN" sz="2200" dirty="0">
              <a:latin typeface="微软雅黑" panose="020B0503020204020204" pitchFamily="34" charset="-122"/>
              <a:ea typeface="微软雅黑" panose="020B0503020204020204" pitchFamily="34" charset="-122"/>
            </a:endParaRPr>
          </a:p>
          <a:p>
            <a:pPr lvl="1">
              <a:lnSpc>
                <a:spcPct val="120000"/>
              </a:lnSpc>
            </a:pPr>
            <a:r>
              <a:rPr lang="zh-CN" altLang="en-US" sz="2200" dirty="0">
                <a:latin typeface="微软雅黑" panose="020B0503020204020204" pitchFamily="34" charset="-122"/>
                <a:ea typeface="微软雅黑" panose="020B0503020204020204" pitchFamily="34" charset="-122"/>
              </a:rPr>
              <a:t>收到数据</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确认</a:t>
            </a:r>
            <a:endParaRPr lang="en-US" altLang="zh-CN" sz="2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89</a:t>
            </a:fld>
            <a:endParaRPr kumimoji="1" lang="zh-CN" altLang="en-US" dirty="0"/>
          </a:p>
        </p:txBody>
      </p:sp>
      <p:sp>
        <p:nvSpPr>
          <p:cNvPr id="5" name="内容占位符 2"/>
          <p:cNvSpPr txBox="1">
            <a:spLocks/>
          </p:cNvSpPr>
          <p:nvPr/>
        </p:nvSpPr>
        <p:spPr>
          <a:xfrm>
            <a:off x="6301648" y="1506934"/>
            <a:ext cx="5166911" cy="471759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dirty="0">
                <a:latin typeface="微软雅黑" panose="020B0503020204020204" pitchFamily="34" charset="-122"/>
                <a:ea typeface="微软雅黑" panose="020B0503020204020204" pitchFamily="34" charset="-122"/>
              </a:rPr>
              <a:t>对于单向传输中的接收方，只有第三个条件能触发传输</a:t>
            </a:r>
            <a:endParaRPr lang="en-US" altLang="zh-CN" sz="2400" dirty="0">
              <a:latin typeface="微软雅黑" panose="020B0503020204020204" pitchFamily="34" charset="-122"/>
              <a:ea typeface="微软雅黑" panose="020B0503020204020204" pitchFamily="34" charset="-122"/>
            </a:endParaRPr>
          </a:p>
          <a:p>
            <a:pPr>
              <a:lnSpc>
                <a:spcPct val="120000"/>
              </a:lnSpc>
            </a:pPr>
            <a:r>
              <a:rPr lang="zh-CN" altLang="en-US" sz="2400" dirty="0">
                <a:solidFill>
                  <a:srgbClr val="C00000"/>
                </a:solidFill>
                <a:latin typeface="微软雅黑" panose="020B0503020204020204" pitchFamily="34" charset="-122"/>
                <a:ea typeface="微软雅黑" panose="020B0503020204020204" pitchFamily="34" charset="-122"/>
              </a:rPr>
              <a:t>当发送方停止发送后，接收方不再收到数据，如何触发接收端发送“非零窗口通告”呢？</a:t>
            </a:r>
          </a:p>
          <a:p>
            <a:pPr>
              <a:lnSpc>
                <a:spcPct val="120000"/>
              </a:lnSpc>
            </a:pPr>
            <a:r>
              <a:rPr lang="en-US" altLang="zh-CN" sz="2400" dirty="0" err="1">
                <a:latin typeface="微软雅黑" panose="020B0503020204020204" pitchFamily="34" charset="-122"/>
                <a:ea typeface="微软雅黑" panose="020B0503020204020204" pitchFamily="34" charset="-122"/>
              </a:rPr>
              <a:t>TCP协议规定</a:t>
            </a:r>
            <a:r>
              <a:rPr lang="en-US" altLang="zh-CN" sz="2400" dirty="0">
                <a:latin typeface="微软雅黑" panose="020B0503020204020204" pitchFamily="34" charset="-122"/>
                <a:ea typeface="微软雅黑" panose="020B0503020204020204" pitchFamily="34" charset="-122"/>
              </a:rPr>
              <a:t>：</a:t>
            </a:r>
          </a:p>
          <a:p>
            <a:pPr lvl="1">
              <a:lnSpc>
                <a:spcPct val="120000"/>
              </a:lnSpc>
            </a:pPr>
            <a:r>
              <a:rPr lang="zh-CN" altLang="en-US" sz="2200" dirty="0">
                <a:latin typeface="微软雅黑" panose="020B0503020204020204" pitchFamily="34" charset="-122"/>
                <a:ea typeface="微软雅黑" panose="020B0503020204020204" pitchFamily="34" charset="-122"/>
              </a:rPr>
              <a:t>发送方收到“零窗口通告”后，可以发送“零窗口探测”报文段</a:t>
            </a:r>
            <a:endParaRPr lang="en-US" altLang="zh-CN" sz="2200" dirty="0">
              <a:latin typeface="微软雅黑" panose="020B0503020204020204" pitchFamily="34" charset="-122"/>
              <a:ea typeface="微软雅黑" panose="020B0503020204020204" pitchFamily="34" charset="-122"/>
            </a:endParaRPr>
          </a:p>
          <a:p>
            <a:pPr lvl="1">
              <a:lnSpc>
                <a:spcPct val="120000"/>
              </a:lnSpc>
            </a:pPr>
            <a:r>
              <a:rPr lang="zh-CN" altLang="en-US" sz="2200" dirty="0">
                <a:latin typeface="微软雅黑" panose="020B0503020204020204" pitchFamily="34" charset="-122"/>
                <a:ea typeface="微软雅黑" panose="020B0503020204020204" pitchFamily="34" charset="-122"/>
              </a:rPr>
              <a:t>从而接收方可以发送包含接收窗口的响应报文段</a:t>
            </a:r>
            <a:endParaRPr lang="zh-CN" altLang="en-US" sz="2200" dirty="0">
              <a:solidFill>
                <a:srgbClr val="C00000"/>
              </a:solidFill>
              <a:latin typeface="微软雅黑" panose="020B0503020204020204" pitchFamily="34" charset="-122"/>
              <a:ea typeface="微软雅黑" panose="020B0503020204020204" pitchFamily="34" charset="-122"/>
            </a:endParaRP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6.3.4  </a:t>
            </a:r>
            <a:r>
              <a:rPr kumimoji="1" lang="zh-CN" altLang="en-US" dirty="0"/>
              <a:t>面向连接的传输：流量控制</a:t>
            </a:r>
          </a:p>
        </p:txBody>
      </p:sp>
    </p:spTree>
    <p:extLst>
      <p:ext uri="{BB962C8B-B14F-4D97-AF65-F5344CB8AC3E}">
        <p14:creationId xmlns:p14="http://schemas.microsoft.com/office/powerpoint/2010/main" val="2581161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不同终端上的进程如何通信？</a:t>
            </a:r>
          </a:p>
        </p:txBody>
      </p:sp>
      <p:sp>
        <p:nvSpPr>
          <p:cNvPr id="3" name="内容占位符 2"/>
          <p:cNvSpPr>
            <a:spLocks noGrp="1"/>
          </p:cNvSpPr>
          <p:nvPr>
            <p:ph idx="1"/>
          </p:nvPr>
        </p:nvSpPr>
        <p:spPr>
          <a:xfrm>
            <a:off x="838200" y="1394036"/>
            <a:ext cx="10515600" cy="2762638"/>
          </a:xfrm>
        </p:spPr>
        <p:txBody>
          <a:bodyPr>
            <a:normAutofit fontScale="92500" lnSpcReduction="20000"/>
          </a:bodyPr>
          <a:lstStyle/>
          <a:p>
            <a:pPr>
              <a:lnSpc>
                <a:spcPct val="130000"/>
              </a:lnSpc>
            </a:pPr>
            <a:r>
              <a:rPr lang="zh-CN" altLang="en-US" sz="2600" dirty="0"/>
              <a:t>设想在</a:t>
            </a:r>
            <a:r>
              <a:rPr lang="en-US" altLang="zh-CN" sz="2600" dirty="0"/>
              <a:t>应用程序和网络之间存在一扇“门”：</a:t>
            </a:r>
          </a:p>
          <a:p>
            <a:pPr lvl="1">
              <a:lnSpc>
                <a:spcPct val="130000"/>
              </a:lnSpc>
            </a:pPr>
            <a:r>
              <a:rPr lang="en-US" altLang="zh-CN" dirty="0"/>
              <a:t>需要发送报文时：发送进程将报文推到门外</a:t>
            </a:r>
          </a:p>
          <a:p>
            <a:pPr lvl="1">
              <a:lnSpc>
                <a:spcPct val="130000"/>
              </a:lnSpc>
            </a:pPr>
            <a:r>
              <a:rPr lang="zh-CN" altLang="en-US" dirty="0"/>
              <a:t>门外的运输设施（因特网）将报文送到接收进程的门口</a:t>
            </a:r>
            <a:endParaRPr lang="en-US" altLang="zh-CN" dirty="0"/>
          </a:p>
          <a:p>
            <a:pPr lvl="1">
              <a:lnSpc>
                <a:spcPct val="130000"/>
              </a:lnSpc>
            </a:pPr>
            <a:r>
              <a:rPr lang="zh-CN" altLang="en-US" dirty="0"/>
              <a:t>需要接收报文时：接收进程打开门，即可收到报文</a:t>
            </a:r>
            <a:endParaRPr lang="en-US" altLang="zh-CN" dirty="0"/>
          </a:p>
          <a:p>
            <a:pPr>
              <a:lnSpc>
                <a:spcPct val="130000"/>
              </a:lnSpc>
            </a:pPr>
            <a:r>
              <a:rPr lang="zh-CN" altLang="en-US" sz="2600" dirty="0"/>
              <a:t>在</a:t>
            </a:r>
            <a:r>
              <a:rPr lang="en-US" altLang="zh-CN" sz="2600" dirty="0"/>
              <a:t>TCP/IP网络中，</a:t>
            </a:r>
            <a:r>
              <a:rPr lang="zh-CN" altLang="en-US" sz="2600" dirty="0"/>
              <a:t>这扇</a:t>
            </a:r>
            <a:r>
              <a:rPr lang="en-US" altLang="zh-CN" sz="2600" dirty="0"/>
              <a:t>“</a:t>
            </a:r>
            <a:r>
              <a:rPr lang="zh-CN" altLang="en-US" sz="2600" dirty="0"/>
              <a:t>门</a:t>
            </a:r>
            <a:r>
              <a:rPr lang="en-US" altLang="zh-CN" sz="2600" dirty="0"/>
              <a:t>”</a:t>
            </a:r>
            <a:r>
              <a:rPr lang="zh-CN" altLang="en-US" sz="2600" dirty="0"/>
              <a:t>称为</a:t>
            </a:r>
            <a:r>
              <a:rPr lang="zh-CN" altLang="en-US" sz="2600" dirty="0">
                <a:solidFill>
                  <a:srgbClr val="C00000"/>
                </a:solidFill>
              </a:rPr>
              <a:t>套接字（</a:t>
            </a:r>
            <a:r>
              <a:rPr lang="en-US" altLang="zh-CN" sz="2600" dirty="0">
                <a:solidFill>
                  <a:srgbClr val="C00000"/>
                </a:solidFill>
              </a:rPr>
              <a:t>socket</a:t>
            </a:r>
            <a:r>
              <a:rPr lang="zh-CN" altLang="en-US" sz="2600" dirty="0">
                <a:solidFill>
                  <a:srgbClr val="C00000"/>
                </a:solidFill>
              </a:rPr>
              <a:t>）</a:t>
            </a:r>
            <a:r>
              <a:rPr lang="zh-CN" altLang="en-US" sz="2600" dirty="0"/>
              <a:t>，是应用层和传输层的接口，也是应用程序和网络之间的</a:t>
            </a:r>
            <a:r>
              <a:rPr lang="en-US" altLang="zh-CN" sz="2600" dirty="0"/>
              <a:t>API</a:t>
            </a: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9</a:t>
            </a:fld>
            <a:endParaRPr kumimoji="1" lang="zh-CN" altLang="en-US" dirty="0"/>
          </a:p>
        </p:txBody>
      </p:sp>
      <p:sp>
        <p:nvSpPr>
          <p:cNvPr id="5" name="Freeform 66"/>
          <p:cNvSpPr>
            <a:spLocks/>
          </p:cNvSpPr>
          <p:nvPr/>
        </p:nvSpPr>
        <p:spPr bwMode="auto">
          <a:xfrm>
            <a:off x="7989459" y="4310062"/>
            <a:ext cx="736600" cy="1998663"/>
          </a:xfrm>
          <a:custGeom>
            <a:avLst/>
            <a:gdLst>
              <a:gd name="T0" fmla="*/ 2147483646 w 464"/>
              <a:gd name="T1" fmla="*/ 2147483646 h 1259"/>
              <a:gd name="T2" fmla="*/ 0 w 464"/>
              <a:gd name="T3" fmla="*/ 0 h 1259"/>
              <a:gd name="T4" fmla="*/ 2147483646 w 464"/>
              <a:gd name="T5" fmla="*/ 2147483646 h 1259"/>
              <a:gd name="T6" fmla="*/ 2147483646 w 464"/>
              <a:gd name="T7" fmla="*/ 2147483646 h 1259"/>
              <a:gd name="T8" fmla="*/ 2147483646 w 464"/>
              <a:gd name="T9" fmla="*/ 2147483646 h 1259"/>
              <a:gd name="T10" fmla="*/ 0 60000 65536"/>
              <a:gd name="T11" fmla="*/ 0 60000 65536"/>
              <a:gd name="T12" fmla="*/ 0 60000 65536"/>
              <a:gd name="T13" fmla="*/ 0 60000 65536"/>
              <a:gd name="T14" fmla="*/ 0 60000 65536"/>
              <a:gd name="T15" fmla="*/ 0 w 464"/>
              <a:gd name="T16" fmla="*/ 0 h 1259"/>
              <a:gd name="T17" fmla="*/ 464 w 464"/>
              <a:gd name="T18" fmla="*/ 1259 h 1259"/>
            </a:gdLst>
            <a:ahLst/>
            <a:cxnLst>
              <a:cxn ang="T10">
                <a:pos x="T0" y="T1"/>
              </a:cxn>
              <a:cxn ang="T11">
                <a:pos x="T2" y="T3"/>
              </a:cxn>
              <a:cxn ang="T12">
                <a:pos x="T4" y="T5"/>
              </a:cxn>
              <a:cxn ang="T13">
                <a:pos x="T6" y="T7"/>
              </a:cxn>
              <a:cxn ang="T14">
                <a:pos x="T8" y="T9"/>
              </a:cxn>
            </a:cxnLst>
            <a:rect l="T15" t="T16" r="T17" b="T18"/>
            <a:pathLst>
              <a:path w="464" h="1259">
                <a:moveTo>
                  <a:pt x="464" y="1060"/>
                </a:moveTo>
                <a:lnTo>
                  <a:pt x="0" y="0"/>
                </a:lnTo>
                <a:lnTo>
                  <a:pt x="6" y="1258"/>
                </a:lnTo>
                <a:lnTo>
                  <a:pt x="382" y="1259"/>
                </a:lnTo>
                <a:lnTo>
                  <a:pt x="464" y="1060"/>
                </a:lnTo>
                <a:close/>
              </a:path>
            </a:pathLst>
          </a:custGeom>
          <a:gradFill rotWithShape="1">
            <a:gsLst>
              <a:gs pos="0">
                <a:schemeClr val="bg1"/>
              </a:gs>
              <a:gs pos="100000">
                <a:schemeClr val="folHlink"/>
              </a:gs>
            </a:gsLst>
            <a:lin ang="0" scaled="1"/>
          </a:gradFill>
          <a:ln w="9525">
            <a:solidFill>
              <a:srgbClr val="DDDDDD"/>
            </a:solidFill>
            <a:round/>
            <a:headEnd/>
            <a:tailEnd/>
          </a:ln>
        </p:spPr>
        <p:txBody>
          <a:bodyPr/>
          <a:lstStyle/>
          <a:p>
            <a:endParaRPr lang="zh-CN" altLang="en-US"/>
          </a:p>
        </p:txBody>
      </p:sp>
      <p:sp>
        <p:nvSpPr>
          <p:cNvPr id="6" name="Freeform 7"/>
          <p:cNvSpPr>
            <a:spLocks/>
          </p:cNvSpPr>
          <p:nvPr/>
        </p:nvSpPr>
        <p:spPr bwMode="auto">
          <a:xfrm>
            <a:off x="4674759" y="5607050"/>
            <a:ext cx="1808162" cy="1031875"/>
          </a:xfrm>
          <a:custGeom>
            <a:avLst/>
            <a:gdLst>
              <a:gd name="T0" fmla="*/ 2147483646 w 2135"/>
              <a:gd name="T1" fmla="*/ 2147483646 h 1662"/>
              <a:gd name="T2" fmla="*/ 2147483646 w 2135"/>
              <a:gd name="T3" fmla="*/ 2147483646 h 1662"/>
              <a:gd name="T4" fmla="*/ 2147483646 w 2135"/>
              <a:gd name="T5" fmla="*/ 2147483646 h 1662"/>
              <a:gd name="T6" fmla="*/ 2147483646 w 2135"/>
              <a:gd name="T7" fmla="*/ 2147483646 h 1662"/>
              <a:gd name="T8" fmla="*/ 2147483646 w 2135"/>
              <a:gd name="T9" fmla="*/ 2147483646 h 1662"/>
              <a:gd name="T10" fmla="*/ 2147483646 w 2135"/>
              <a:gd name="T11" fmla="*/ 2147483646 h 1662"/>
              <a:gd name="T12" fmla="*/ 2147483646 w 2135"/>
              <a:gd name="T13" fmla="*/ 2147483646 h 1662"/>
              <a:gd name="T14" fmla="*/ 2147483646 w 2135"/>
              <a:gd name="T15" fmla="*/ 2147483646 h 1662"/>
              <a:gd name="T16" fmla="*/ 2147483646 w 2135"/>
              <a:gd name="T17" fmla="*/ 2147483646 h 1662"/>
              <a:gd name="T18" fmla="*/ 2147483646 w 2135"/>
              <a:gd name="T19" fmla="*/ 2147483646 h 1662"/>
              <a:gd name="T20" fmla="*/ 2147483646 w 2135"/>
              <a:gd name="T21" fmla="*/ 2147483646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 name="Text Box 51"/>
          <p:cNvSpPr txBox="1">
            <a:spLocks noChangeArrowheads="1"/>
          </p:cNvSpPr>
          <p:nvPr/>
        </p:nvSpPr>
        <p:spPr bwMode="auto">
          <a:xfrm>
            <a:off x="5036342" y="5738811"/>
            <a:ext cx="102784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Internet</a:t>
            </a:r>
          </a:p>
        </p:txBody>
      </p:sp>
      <p:sp>
        <p:nvSpPr>
          <p:cNvPr id="8" name="Line 52"/>
          <p:cNvSpPr>
            <a:spLocks noChangeShapeType="1"/>
          </p:cNvSpPr>
          <p:nvPr/>
        </p:nvSpPr>
        <p:spPr bwMode="auto">
          <a:xfrm>
            <a:off x="4433460" y="6149974"/>
            <a:ext cx="2211387"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Text Box 53"/>
          <p:cNvSpPr txBox="1">
            <a:spLocks noChangeArrowheads="1"/>
          </p:cNvSpPr>
          <p:nvPr/>
        </p:nvSpPr>
        <p:spPr bwMode="auto">
          <a:xfrm>
            <a:off x="8454596" y="5375275"/>
            <a:ext cx="11528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zh-CN" sz="1600">
                <a:solidFill>
                  <a:srgbClr val="CC0000"/>
                </a:solidFill>
                <a:ea typeface="宋体" panose="02010600030101010101" pitchFamily="2" charset="-122"/>
              </a:rPr>
              <a:t>controlled</a:t>
            </a:r>
          </a:p>
          <a:p>
            <a:pPr>
              <a:spcBef>
                <a:spcPct val="0"/>
              </a:spcBef>
              <a:buClrTx/>
              <a:buSzTx/>
              <a:buFontTx/>
              <a:buNone/>
            </a:pPr>
            <a:r>
              <a:rPr lang="en-US" altLang="zh-CN" sz="1600">
                <a:solidFill>
                  <a:srgbClr val="CC0000"/>
                </a:solidFill>
                <a:ea typeface="宋体" panose="02010600030101010101" pitchFamily="2" charset="-122"/>
              </a:rPr>
              <a:t>by OS</a:t>
            </a:r>
          </a:p>
          <a:p>
            <a:pPr>
              <a:spcBef>
                <a:spcPct val="0"/>
              </a:spcBef>
              <a:buClrTx/>
              <a:buSzTx/>
              <a:buFontTx/>
              <a:buNone/>
            </a:pPr>
            <a:endParaRPr lang="en-US" altLang="zh-CN" sz="1600">
              <a:solidFill>
                <a:srgbClr val="CC0000"/>
              </a:solidFill>
              <a:latin typeface="Times New Roman" panose="02020603050405020304" pitchFamily="18" charset="0"/>
              <a:ea typeface="宋体" panose="02010600030101010101" pitchFamily="2" charset="-122"/>
            </a:endParaRPr>
          </a:p>
        </p:txBody>
      </p:sp>
      <p:sp>
        <p:nvSpPr>
          <p:cNvPr id="10" name="Text Box 56"/>
          <p:cNvSpPr txBox="1">
            <a:spLocks noChangeArrowheads="1"/>
          </p:cNvSpPr>
          <p:nvPr/>
        </p:nvSpPr>
        <p:spPr bwMode="auto">
          <a:xfrm>
            <a:off x="8432371" y="4475162"/>
            <a:ext cx="1497526"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90000"/>
              </a:lnSpc>
              <a:spcBef>
                <a:spcPct val="0"/>
              </a:spcBef>
              <a:buClrTx/>
              <a:buSzTx/>
              <a:buFontTx/>
              <a:buNone/>
            </a:pPr>
            <a:r>
              <a:rPr lang="en-US" altLang="zh-CN" sz="1600">
                <a:solidFill>
                  <a:srgbClr val="CC0000"/>
                </a:solidFill>
                <a:ea typeface="宋体" panose="02010600030101010101" pitchFamily="2" charset="-122"/>
              </a:rPr>
              <a:t>controlled by</a:t>
            </a:r>
          </a:p>
          <a:p>
            <a:pPr>
              <a:lnSpc>
                <a:spcPct val="90000"/>
              </a:lnSpc>
              <a:spcBef>
                <a:spcPct val="0"/>
              </a:spcBef>
              <a:buClrTx/>
              <a:buSzTx/>
              <a:buFontTx/>
              <a:buNone/>
            </a:pPr>
            <a:r>
              <a:rPr lang="en-US" altLang="zh-CN" sz="1600">
                <a:solidFill>
                  <a:srgbClr val="CC0000"/>
                </a:solidFill>
                <a:ea typeface="宋体" panose="02010600030101010101" pitchFamily="2" charset="-122"/>
              </a:rPr>
              <a:t>app developer</a:t>
            </a:r>
          </a:p>
        </p:txBody>
      </p:sp>
      <p:sp>
        <p:nvSpPr>
          <p:cNvPr id="11" name="Freeform 45"/>
          <p:cNvSpPr>
            <a:spLocks/>
          </p:cNvSpPr>
          <p:nvPr/>
        </p:nvSpPr>
        <p:spPr bwMode="auto">
          <a:xfrm>
            <a:off x="2249060" y="4373562"/>
            <a:ext cx="758825" cy="1997075"/>
          </a:xfrm>
          <a:custGeom>
            <a:avLst/>
            <a:gdLst>
              <a:gd name="T0" fmla="*/ 0 w 478"/>
              <a:gd name="T1" fmla="*/ 2147483646 h 1258"/>
              <a:gd name="T2" fmla="*/ 2147483646 w 478"/>
              <a:gd name="T3" fmla="*/ 0 h 1258"/>
              <a:gd name="T4" fmla="*/ 2147483646 w 478"/>
              <a:gd name="T5" fmla="*/ 2147483646 h 1258"/>
              <a:gd name="T6" fmla="*/ 2147483646 w 478"/>
              <a:gd name="T7" fmla="*/ 2147483646 h 1258"/>
              <a:gd name="T8" fmla="*/ 0 w 478"/>
              <a:gd name="T9" fmla="*/ 2147483646 h 1258"/>
              <a:gd name="T10" fmla="*/ 0 60000 65536"/>
              <a:gd name="T11" fmla="*/ 0 60000 65536"/>
              <a:gd name="T12" fmla="*/ 0 60000 65536"/>
              <a:gd name="T13" fmla="*/ 0 60000 65536"/>
              <a:gd name="T14" fmla="*/ 0 60000 65536"/>
              <a:gd name="T15" fmla="*/ 0 w 478"/>
              <a:gd name="T16" fmla="*/ 0 h 1258"/>
              <a:gd name="T17" fmla="*/ 478 w 478"/>
              <a:gd name="T18" fmla="*/ 1258 h 1258"/>
            </a:gdLst>
            <a:ahLst/>
            <a:cxnLst>
              <a:cxn ang="T10">
                <a:pos x="T0" y="T1"/>
              </a:cxn>
              <a:cxn ang="T11">
                <a:pos x="T2" y="T3"/>
              </a:cxn>
              <a:cxn ang="T12">
                <a:pos x="T4" y="T5"/>
              </a:cxn>
              <a:cxn ang="T13">
                <a:pos x="T6" y="T7"/>
              </a:cxn>
              <a:cxn ang="T14">
                <a:pos x="T8" y="T9"/>
              </a:cxn>
            </a:cxnLst>
            <a:rect l="T15" t="T16" r="T17" b="T18"/>
            <a:pathLst>
              <a:path w="478" h="1258">
                <a:moveTo>
                  <a:pt x="0" y="1040"/>
                </a:moveTo>
                <a:lnTo>
                  <a:pt x="478" y="0"/>
                </a:lnTo>
                <a:lnTo>
                  <a:pt x="472" y="1258"/>
                </a:lnTo>
                <a:lnTo>
                  <a:pt x="41" y="1246"/>
                </a:lnTo>
                <a:lnTo>
                  <a:pt x="0" y="1040"/>
                </a:lnTo>
                <a:close/>
              </a:path>
            </a:pathLst>
          </a:custGeom>
          <a:gradFill rotWithShape="1">
            <a:gsLst>
              <a:gs pos="0">
                <a:schemeClr val="bg1"/>
              </a:gs>
              <a:gs pos="100000">
                <a:schemeClr val="folHlink"/>
              </a:gs>
            </a:gsLst>
            <a:lin ang="0" scaled="1"/>
          </a:gradFill>
          <a:ln w="9525">
            <a:solidFill>
              <a:srgbClr val="DDDDDD"/>
            </a:solidFill>
            <a:round/>
            <a:headEnd/>
            <a:tailEnd/>
          </a:ln>
        </p:spPr>
        <p:txBody>
          <a:bodyPr/>
          <a:lstStyle/>
          <a:p>
            <a:endParaRPr lang="zh-CN" altLang="en-US"/>
          </a:p>
        </p:txBody>
      </p:sp>
      <p:sp>
        <p:nvSpPr>
          <p:cNvPr id="12" name="Rectangle 23"/>
          <p:cNvSpPr>
            <a:spLocks noChangeArrowheads="1"/>
          </p:cNvSpPr>
          <p:nvPr/>
        </p:nvSpPr>
        <p:spPr bwMode="auto">
          <a:xfrm>
            <a:off x="3052335" y="4329111"/>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13" name="Rectangle 24"/>
          <p:cNvSpPr>
            <a:spLocks noChangeArrowheads="1"/>
          </p:cNvSpPr>
          <p:nvPr/>
        </p:nvSpPr>
        <p:spPr bwMode="auto">
          <a:xfrm>
            <a:off x="3014235" y="4383087"/>
            <a:ext cx="1273175" cy="1979613"/>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14" name="Line 25"/>
          <p:cNvSpPr>
            <a:spLocks noChangeShapeType="1"/>
          </p:cNvSpPr>
          <p:nvPr/>
        </p:nvSpPr>
        <p:spPr bwMode="auto">
          <a:xfrm>
            <a:off x="3023759" y="51435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Text Box 26"/>
          <p:cNvSpPr txBox="1">
            <a:spLocks noChangeArrowheads="1"/>
          </p:cNvSpPr>
          <p:nvPr/>
        </p:nvSpPr>
        <p:spPr bwMode="auto">
          <a:xfrm>
            <a:off x="2980897" y="5126037"/>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solidFill>
                  <a:srgbClr val="969696"/>
                </a:solidFill>
                <a:latin typeface="Tahoma" panose="020B0604030504040204" pitchFamily="34" charset="0"/>
                <a:ea typeface="宋体" panose="02010600030101010101" pitchFamily="2" charset="-122"/>
              </a:rPr>
              <a:t>transport</a:t>
            </a:r>
          </a:p>
        </p:txBody>
      </p:sp>
      <p:sp>
        <p:nvSpPr>
          <p:cNvPr id="16" name="Line 27"/>
          <p:cNvSpPr>
            <a:spLocks noChangeShapeType="1"/>
          </p:cNvSpPr>
          <p:nvPr/>
        </p:nvSpPr>
        <p:spPr bwMode="auto">
          <a:xfrm>
            <a:off x="3031696" y="546417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28"/>
          <p:cNvSpPr>
            <a:spLocks noChangeShapeType="1"/>
          </p:cNvSpPr>
          <p:nvPr/>
        </p:nvSpPr>
        <p:spPr bwMode="auto">
          <a:xfrm>
            <a:off x="3017409" y="5773737"/>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29"/>
          <p:cNvSpPr>
            <a:spLocks noChangeShapeType="1"/>
          </p:cNvSpPr>
          <p:nvPr/>
        </p:nvSpPr>
        <p:spPr bwMode="auto">
          <a:xfrm>
            <a:off x="3017409" y="6059487"/>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Text Box 26"/>
          <p:cNvSpPr txBox="1">
            <a:spLocks noChangeArrowheads="1"/>
          </p:cNvSpPr>
          <p:nvPr/>
        </p:nvSpPr>
        <p:spPr bwMode="auto">
          <a:xfrm>
            <a:off x="3015822" y="4373562"/>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latin typeface="Tahoma" panose="020B0604030504040204" pitchFamily="34" charset="0"/>
                <a:ea typeface="宋体" panose="02010600030101010101" pitchFamily="2" charset="-122"/>
              </a:rPr>
              <a:t>application</a:t>
            </a:r>
          </a:p>
        </p:txBody>
      </p:sp>
      <p:sp>
        <p:nvSpPr>
          <p:cNvPr id="20" name="Text Box 26"/>
          <p:cNvSpPr txBox="1">
            <a:spLocks noChangeArrowheads="1"/>
          </p:cNvSpPr>
          <p:nvPr/>
        </p:nvSpPr>
        <p:spPr bwMode="auto">
          <a:xfrm>
            <a:off x="2971372" y="6030912"/>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solidFill>
                  <a:srgbClr val="969696"/>
                </a:solidFill>
                <a:latin typeface="Tahoma" panose="020B0604030504040204" pitchFamily="34" charset="0"/>
                <a:ea typeface="宋体" panose="02010600030101010101" pitchFamily="2" charset="-122"/>
              </a:rPr>
              <a:t>physical</a:t>
            </a:r>
          </a:p>
        </p:txBody>
      </p:sp>
      <p:sp>
        <p:nvSpPr>
          <p:cNvPr id="21" name="Text Box 26"/>
          <p:cNvSpPr txBox="1">
            <a:spLocks noChangeArrowheads="1"/>
          </p:cNvSpPr>
          <p:nvPr/>
        </p:nvSpPr>
        <p:spPr bwMode="auto">
          <a:xfrm>
            <a:off x="2990422" y="5745162"/>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solidFill>
                  <a:srgbClr val="969696"/>
                </a:solidFill>
                <a:latin typeface="Tahoma" panose="020B0604030504040204" pitchFamily="34" charset="0"/>
                <a:ea typeface="宋体" panose="02010600030101010101" pitchFamily="2" charset="-122"/>
              </a:rPr>
              <a:t>link</a:t>
            </a:r>
          </a:p>
        </p:txBody>
      </p:sp>
      <p:sp>
        <p:nvSpPr>
          <p:cNvPr id="22" name="Text Box 26"/>
          <p:cNvSpPr txBox="1">
            <a:spLocks noChangeArrowheads="1"/>
          </p:cNvSpPr>
          <p:nvPr/>
        </p:nvSpPr>
        <p:spPr bwMode="auto">
          <a:xfrm>
            <a:off x="2980897" y="5449887"/>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solidFill>
                  <a:srgbClr val="969696"/>
                </a:solidFill>
                <a:latin typeface="Tahoma" panose="020B0604030504040204" pitchFamily="34" charset="0"/>
                <a:ea typeface="宋体" panose="02010600030101010101" pitchFamily="2" charset="-122"/>
              </a:rPr>
              <a:t>network</a:t>
            </a:r>
          </a:p>
        </p:txBody>
      </p:sp>
      <p:sp>
        <p:nvSpPr>
          <p:cNvPr id="23" name="Oval 57"/>
          <p:cNvSpPr>
            <a:spLocks noChangeArrowheads="1"/>
          </p:cNvSpPr>
          <p:nvPr/>
        </p:nvSpPr>
        <p:spPr bwMode="auto">
          <a:xfrm>
            <a:off x="3149171" y="4648199"/>
            <a:ext cx="990600" cy="304800"/>
          </a:xfrm>
          <a:prstGeom prst="ellipse">
            <a:avLst/>
          </a:prstGeom>
          <a:solidFill>
            <a:srgbClr val="CCFFFF"/>
          </a:soli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process</a:t>
            </a:r>
          </a:p>
        </p:txBody>
      </p:sp>
      <p:grpSp>
        <p:nvGrpSpPr>
          <p:cNvPr id="24" name="Group 58"/>
          <p:cNvGrpSpPr>
            <a:grpSpLocks/>
          </p:cNvGrpSpPr>
          <p:nvPr/>
        </p:nvGrpSpPr>
        <p:grpSpPr bwMode="auto">
          <a:xfrm>
            <a:off x="3396821" y="5008562"/>
            <a:ext cx="546100" cy="225425"/>
            <a:chOff x="1287" y="2524"/>
            <a:chExt cx="260" cy="100"/>
          </a:xfrm>
        </p:grpSpPr>
        <p:sp>
          <p:nvSpPr>
            <p:cNvPr id="25" name="Rectangle 59"/>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zh-CN" sz="2400">
                <a:ea typeface="宋体" panose="02010600030101010101" pitchFamily="2" charset="-122"/>
              </a:endParaRPr>
            </a:p>
          </p:txBody>
        </p:sp>
        <p:sp>
          <p:nvSpPr>
            <p:cNvPr id="26" name="Rectangle 60"/>
            <p:cNvSpPr>
              <a:spLocks noChangeArrowheads="1"/>
            </p:cNvSpPr>
            <p:nvPr/>
          </p:nvSpPr>
          <p:spPr bwMode="auto">
            <a:xfrm>
              <a:off x="1338" y="2537"/>
              <a:ext cx="156" cy="76"/>
            </a:xfrm>
            <a:prstGeom prst="rect">
              <a:avLst/>
            </a:prstGeom>
            <a:solidFill>
              <a:schemeClr val="bg1"/>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zh-CN" sz="2400">
                <a:ea typeface="宋体" panose="02010600030101010101" pitchFamily="2" charset="-122"/>
              </a:endParaRPr>
            </a:p>
          </p:txBody>
        </p:sp>
        <p:sp>
          <p:nvSpPr>
            <p:cNvPr id="27" name="Rectangle 61"/>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zh-CN" sz="2400">
                <a:ea typeface="宋体" panose="02010600030101010101" pitchFamily="2" charset="-122"/>
              </a:endParaRPr>
            </a:p>
          </p:txBody>
        </p:sp>
        <p:sp>
          <p:nvSpPr>
            <p:cNvPr id="28" name="Rectangle 62"/>
            <p:cNvSpPr>
              <a:spLocks noChangeArrowheads="1"/>
            </p:cNvSpPr>
            <p:nvPr/>
          </p:nvSpPr>
          <p:spPr bwMode="auto">
            <a:xfrm>
              <a:off x="1298" y="2583"/>
              <a:ext cx="26"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zh-CN" sz="2400">
                <a:ea typeface="宋体" panose="02010600030101010101" pitchFamily="2" charset="-122"/>
              </a:endParaRPr>
            </a:p>
          </p:txBody>
        </p:sp>
      </p:grpSp>
      <p:sp>
        <p:nvSpPr>
          <p:cNvPr id="29" name="Rectangle 23"/>
          <p:cNvSpPr>
            <a:spLocks noChangeArrowheads="1"/>
          </p:cNvSpPr>
          <p:nvPr/>
        </p:nvSpPr>
        <p:spPr bwMode="auto">
          <a:xfrm>
            <a:off x="6714696" y="4300536"/>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30" name="Rectangle 24"/>
          <p:cNvSpPr>
            <a:spLocks noChangeArrowheads="1"/>
          </p:cNvSpPr>
          <p:nvPr/>
        </p:nvSpPr>
        <p:spPr bwMode="auto">
          <a:xfrm>
            <a:off x="6676597" y="4354512"/>
            <a:ext cx="1273175" cy="1979613"/>
          </a:xfrm>
          <a:prstGeom prst="rect">
            <a:avLst/>
          </a:prstGeom>
          <a:solidFill>
            <a:schemeClr val="bg1"/>
          </a:solidFill>
          <a:ln w="285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zh-CN" altLang="zh-CN" sz="2400">
              <a:latin typeface="Times New Roman" panose="02020603050405020304" pitchFamily="18" charset="0"/>
              <a:ea typeface="宋体" panose="02010600030101010101" pitchFamily="2" charset="-122"/>
            </a:endParaRPr>
          </a:p>
        </p:txBody>
      </p:sp>
      <p:sp>
        <p:nvSpPr>
          <p:cNvPr id="31" name="Line 25"/>
          <p:cNvSpPr>
            <a:spLocks noChangeShapeType="1"/>
          </p:cNvSpPr>
          <p:nvPr/>
        </p:nvSpPr>
        <p:spPr bwMode="auto">
          <a:xfrm>
            <a:off x="6686121" y="51149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Text Box 26"/>
          <p:cNvSpPr txBox="1">
            <a:spLocks noChangeArrowheads="1"/>
          </p:cNvSpPr>
          <p:nvPr/>
        </p:nvSpPr>
        <p:spPr bwMode="auto">
          <a:xfrm>
            <a:off x="6643260" y="5097462"/>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solidFill>
                  <a:srgbClr val="969696"/>
                </a:solidFill>
                <a:latin typeface="Tahoma" panose="020B0604030504040204" pitchFamily="34" charset="0"/>
                <a:ea typeface="宋体" panose="02010600030101010101" pitchFamily="2" charset="-122"/>
              </a:rPr>
              <a:t>transport</a:t>
            </a:r>
          </a:p>
        </p:txBody>
      </p:sp>
      <p:sp>
        <p:nvSpPr>
          <p:cNvPr id="33" name="Line 27"/>
          <p:cNvSpPr>
            <a:spLocks noChangeShapeType="1"/>
          </p:cNvSpPr>
          <p:nvPr/>
        </p:nvSpPr>
        <p:spPr bwMode="auto">
          <a:xfrm>
            <a:off x="6694059" y="54356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28"/>
          <p:cNvSpPr>
            <a:spLocks noChangeShapeType="1"/>
          </p:cNvSpPr>
          <p:nvPr/>
        </p:nvSpPr>
        <p:spPr bwMode="auto">
          <a:xfrm>
            <a:off x="6679771" y="5745162"/>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29"/>
          <p:cNvSpPr>
            <a:spLocks noChangeShapeType="1"/>
          </p:cNvSpPr>
          <p:nvPr/>
        </p:nvSpPr>
        <p:spPr bwMode="auto">
          <a:xfrm>
            <a:off x="6679771" y="6030912"/>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Text Box 26"/>
          <p:cNvSpPr txBox="1">
            <a:spLocks noChangeArrowheads="1"/>
          </p:cNvSpPr>
          <p:nvPr/>
        </p:nvSpPr>
        <p:spPr bwMode="auto">
          <a:xfrm>
            <a:off x="6678185" y="4344987"/>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latin typeface="Tahoma" panose="020B0604030504040204" pitchFamily="34" charset="0"/>
                <a:ea typeface="宋体" panose="02010600030101010101" pitchFamily="2" charset="-122"/>
              </a:rPr>
              <a:t>application</a:t>
            </a:r>
          </a:p>
        </p:txBody>
      </p:sp>
      <p:sp>
        <p:nvSpPr>
          <p:cNvPr id="37" name="Text Box 26"/>
          <p:cNvSpPr txBox="1">
            <a:spLocks noChangeArrowheads="1"/>
          </p:cNvSpPr>
          <p:nvPr/>
        </p:nvSpPr>
        <p:spPr bwMode="auto">
          <a:xfrm>
            <a:off x="6633735" y="6002337"/>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solidFill>
                  <a:srgbClr val="969696"/>
                </a:solidFill>
                <a:latin typeface="Tahoma" panose="020B0604030504040204" pitchFamily="34" charset="0"/>
                <a:ea typeface="宋体" panose="02010600030101010101" pitchFamily="2" charset="-122"/>
              </a:rPr>
              <a:t>physical</a:t>
            </a:r>
          </a:p>
        </p:txBody>
      </p:sp>
      <p:sp>
        <p:nvSpPr>
          <p:cNvPr id="38" name="Text Box 26"/>
          <p:cNvSpPr txBox="1">
            <a:spLocks noChangeArrowheads="1"/>
          </p:cNvSpPr>
          <p:nvPr/>
        </p:nvSpPr>
        <p:spPr bwMode="auto">
          <a:xfrm>
            <a:off x="6652785" y="5716587"/>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solidFill>
                  <a:srgbClr val="969696"/>
                </a:solidFill>
                <a:latin typeface="Tahoma" panose="020B0604030504040204" pitchFamily="34" charset="0"/>
                <a:ea typeface="宋体" panose="02010600030101010101" pitchFamily="2" charset="-122"/>
              </a:rPr>
              <a:t>link</a:t>
            </a:r>
          </a:p>
        </p:txBody>
      </p:sp>
      <p:sp>
        <p:nvSpPr>
          <p:cNvPr id="39" name="Text Box 26"/>
          <p:cNvSpPr txBox="1">
            <a:spLocks noChangeArrowheads="1"/>
          </p:cNvSpPr>
          <p:nvPr/>
        </p:nvSpPr>
        <p:spPr bwMode="auto">
          <a:xfrm>
            <a:off x="6643260" y="5421312"/>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110000"/>
              </a:lnSpc>
              <a:spcBef>
                <a:spcPct val="0"/>
              </a:spcBef>
              <a:buClrTx/>
              <a:buSzTx/>
              <a:buFontTx/>
              <a:buNone/>
            </a:pPr>
            <a:r>
              <a:rPr lang="en-US" altLang="zh-CN" sz="1400">
                <a:solidFill>
                  <a:srgbClr val="969696"/>
                </a:solidFill>
                <a:latin typeface="Tahoma" panose="020B0604030504040204" pitchFamily="34" charset="0"/>
                <a:ea typeface="宋体" panose="02010600030101010101" pitchFamily="2" charset="-122"/>
              </a:rPr>
              <a:t>network</a:t>
            </a:r>
          </a:p>
        </p:txBody>
      </p:sp>
      <p:sp>
        <p:nvSpPr>
          <p:cNvPr id="40" name="Oval 78"/>
          <p:cNvSpPr>
            <a:spLocks noChangeArrowheads="1"/>
          </p:cNvSpPr>
          <p:nvPr/>
        </p:nvSpPr>
        <p:spPr bwMode="auto">
          <a:xfrm>
            <a:off x="6811534" y="4619624"/>
            <a:ext cx="990600" cy="304800"/>
          </a:xfrm>
          <a:prstGeom prst="ellipse">
            <a:avLst/>
          </a:prstGeom>
          <a:solidFill>
            <a:srgbClr val="CCFFFF"/>
          </a:soli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process</a:t>
            </a:r>
          </a:p>
        </p:txBody>
      </p:sp>
      <p:grpSp>
        <p:nvGrpSpPr>
          <p:cNvPr id="41" name="Group 79"/>
          <p:cNvGrpSpPr>
            <a:grpSpLocks/>
          </p:cNvGrpSpPr>
          <p:nvPr/>
        </p:nvGrpSpPr>
        <p:grpSpPr bwMode="auto">
          <a:xfrm>
            <a:off x="7059184" y="4979987"/>
            <a:ext cx="546100" cy="225425"/>
            <a:chOff x="1287" y="2524"/>
            <a:chExt cx="260" cy="100"/>
          </a:xfrm>
        </p:grpSpPr>
        <p:sp>
          <p:nvSpPr>
            <p:cNvPr id="42" name="Rectangle 80"/>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zh-CN" sz="2400">
                <a:ea typeface="宋体" panose="02010600030101010101" pitchFamily="2" charset="-122"/>
              </a:endParaRPr>
            </a:p>
          </p:txBody>
        </p:sp>
        <p:sp>
          <p:nvSpPr>
            <p:cNvPr id="43" name="Rectangle 81"/>
            <p:cNvSpPr>
              <a:spLocks noChangeArrowheads="1"/>
            </p:cNvSpPr>
            <p:nvPr/>
          </p:nvSpPr>
          <p:spPr bwMode="auto">
            <a:xfrm>
              <a:off x="1338" y="2537"/>
              <a:ext cx="156" cy="76"/>
            </a:xfrm>
            <a:prstGeom prst="rect">
              <a:avLst/>
            </a:prstGeom>
            <a:solidFill>
              <a:schemeClr val="bg1"/>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zh-CN" sz="2400">
                <a:ea typeface="宋体" panose="02010600030101010101" pitchFamily="2" charset="-122"/>
              </a:endParaRPr>
            </a:p>
          </p:txBody>
        </p:sp>
        <p:sp>
          <p:nvSpPr>
            <p:cNvPr id="44" name="Rectangle 82"/>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zh-CN" sz="2400">
                <a:ea typeface="宋体" panose="02010600030101010101" pitchFamily="2" charset="-122"/>
              </a:endParaRPr>
            </a:p>
          </p:txBody>
        </p:sp>
        <p:sp>
          <p:nvSpPr>
            <p:cNvPr id="45" name="Rectangle 83"/>
            <p:cNvSpPr>
              <a:spLocks noChangeArrowheads="1"/>
            </p:cNvSpPr>
            <p:nvPr/>
          </p:nvSpPr>
          <p:spPr bwMode="auto">
            <a:xfrm>
              <a:off x="1298" y="2583"/>
              <a:ext cx="26" cy="27"/>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zh-CN" altLang="zh-CN" sz="2400">
                <a:ea typeface="宋体" panose="02010600030101010101" pitchFamily="2" charset="-122"/>
              </a:endParaRPr>
            </a:p>
          </p:txBody>
        </p:sp>
      </p:grpSp>
      <p:sp>
        <p:nvSpPr>
          <p:cNvPr id="46" name="Line 88"/>
          <p:cNvSpPr>
            <a:spLocks noChangeShapeType="1"/>
          </p:cNvSpPr>
          <p:nvPr/>
        </p:nvSpPr>
        <p:spPr bwMode="auto">
          <a:xfrm flipH="1">
            <a:off x="7868809" y="4751386"/>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89"/>
          <p:cNvSpPr>
            <a:spLocks noChangeShapeType="1"/>
          </p:cNvSpPr>
          <p:nvPr/>
        </p:nvSpPr>
        <p:spPr bwMode="auto">
          <a:xfrm>
            <a:off x="8094234" y="5176836"/>
            <a:ext cx="0" cy="102235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90"/>
          <p:cNvSpPr>
            <a:spLocks noChangeShapeType="1"/>
          </p:cNvSpPr>
          <p:nvPr/>
        </p:nvSpPr>
        <p:spPr bwMode="auto">
          <a:xfrm flipH="1">
            <a:off x="8118046" y="5676899"/>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Text Box 56"/>
          <p:cNvSpPr txBox="1">
            <a:spLocks noChangeArrowheads="1"/>
          </p:cNvSpPr>
          <p:nvPr/>
        </p:nvSpPr>
        <p:spPr bwMode="auto">
          <a:xfrm>
            <a:off x="5031946" y="4432299"/>
            <a:ext cx="1133644"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90000"/>
              </a:lnSpc>
              <a:spcBef>
                <a:spcPct val="0"/>
              </a:spcBef>
              <a:buClrTx/>
              <a:buSzTx/>
              <a:buFontTx/>
              <a:buNone/>
            </a:pPr>
            <a:r>
              <a:rPr lang="en-US" altLang="zh-CN" sz="2400" i="1">
                <a:solidFill>
                  <a:srgbClr val="CC0000"/>
                </a:solidFill>
                <a:ea typeface="宋体" panose="02010600030101010101" pitchFamily="2" charset="-122"/>
              </a:rPr>
              <a:t>socket</a:t>
            </a:r>
          </a:p>
        </p:txBody>
      </p:sp>
      <p:sp>
        <p:nvSpPr>
          <p:cNvPr id="50" name="Line 92"/>
          <p:cNvSpPr>
            <a:spLocks noChangeShapeType="1"/>
          </p:cNvSpPr>
          <p:nvPr/>
        </p:nvSpPr>
        <p:spPr bwMode="auto">
          <a:xfrm flipV="1">
            <a:off x="4034997" y="4632325"/>
            <a:ext cx="968375" cy="4349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93"/>
          <p:cNvSpPr>
            <a:spLocks noChangeShapeType="1"/>
          </p:cNvSpPr>
          <p:nvPr/>
        </p:nvSpPr>
        <p:spPr bwMode="auto">
          <a:xfrm flipH="1" flipV="1">
            <a:off x="5970160" y="4621212"/>
            <a:ext cx="968375" cy="4349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2" name="Group 96"/>
          <p:cNvGrpSpPr>
            <a:grpSpLocks/>
          </p:cNvGrpSpPr>
          <p:nvPr/>
        </p:nvGrpSpPr>
        <p:grpSpPr bwMode="auto">
          <a:xfrm>
            <a:off x="1825196" y="5686424"/>
            <a:ext cx="719138" cy="773112"/>
            <a:chOff x="-44" y="1473"/>
            <a:chExt cx="981" cy="1105"/>
          </a:xfrm>
        </p:grpSpPr>
        <p:pic>
          <p:nvPicPr>
            <p:cNvPr id="53"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Freeform 98"/>
            <p:cNvSpPr>
              <a:spLocks/>
            </p:cNvSpPr>
            <p:nvPr/>
          </p:nvSpPr>
          <p:spPr bwMode="auto">
            <a:xfrm flipH="1">
              <a:off x="374" y="1579"/>
              <a:ext cx="477" cy="506"/>
            </a:xfrm>
            <a:custGeom>
              <a:avLst/>
              <a:gdLst>
                <a:gd name="T0" fmla="*/ 0 w 356"/>
                <a:gd name="T1" fmla="*/ 0 h 368"/>
                <a:gd name="T2" fmla="*/ 156756538 w 356"/>
                <a:gd name="T3" fmla="*/ 23644115 h 368"/>
                <a:gd name="T4" fmla="*/ 185958667 w 356"/>
                <a:gd name="T5" fmla="*/ 492767722 h 368"/>
                <a:gd name="T6" fmla="*/ 40982472 w 356"/>
                <a:gd name="T7" fmla="*/ 6162601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55" name="Group 99"/>
          <p:cNvGrpSpPr>
            <a:grpSpLocks/>
          </p:cNvGrpSpPr>
          <p:nvPr/>
        </p:nvGrpSpPr>
        <p:grpSpPr bwMode="auto">
          <a:xfrm flipH="1">
            <a:off x="8521271" y="5881687"/>
            <a:ext cx="719138" cy="773113"/>
            <a:chOff x="-44" y="1473"/>
            <a:chExt cx="981" cy="1105"/>
          </a:xfrm>
        </p:grpSpPr>
        <p:pic>
          <p:nvPicPr>
            <p:cNvPr id="56" name="Picture 10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Freeform 101"/>
            <p:cNvSpPr>
              <a:spLocks/>
            </p:cNvSpPr>
            <p:nvPr/>
          </p:nvSpPr>
          <p:spPr bwMode="auto">
            <a:xfrm flipH="1">
              <a:off x="374" y="1579"/>
              <a:ext cx="477" cy="506"/>
            </a:xfrm>
            <a:custGeom>
              <a:avLst/>
              <a:gdLst>
                <a:gd name="T0" fmla="*/ 0 w 356"/>
                <a:gd name="T1" fmla="*/ 0 h 368"/>
                <a:gd name="T2" fmla="*/ 156756538 w 356"/>
                <a:gd name="T3" fmla="*/ 23644115 h 368"/>
                <a:gd name="T4" fmla="*/ 185958667 w 356"/>
                <a:gd name="T5" fmla="*/ 492767722 h 368"/>
                <a:gd name="T6" fmla="*/ 40982472 w 356"/>
                <a:gd name="T7" fmla="*/ 6162601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sp>
        <p:nvSpPr>
          <p:cNvPr id="60" name="日期占位符 8">
            <a:extLst>
              <a:ext uri="{FF2B5EF4-FFF2-40B4-BE49-F238E27FC236}">
                <a16:creationId xmlns:a16="http://schemas.microsoft.com/office/drawing/2014/main" id="{E53CD360-A1F6-054D-A80B-065F6780CFB1}"/>
              </a:ext>
            </a:extLst>
          </p:cNvPr>
          <p:cNvSpPr>
            <a:spLocks noGrp="1"/>
          </p:cNvSpPr>
          <p:nvPr>
            <p:ph type="dt" sz="half" idx="10"/>
          </p:nvPr>
        </p:nvSpPr>
        <p:spPr>
          <a:xfrm>
            <a:off x="177016" y="6489303"/>
            <a:ext cx="1853583" cy="365125"/>
          </a:xfrm>
        </p:spPr>
        <p:txBody>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6.1 </a:t>
            </a:r>
            <a:r>
              <a:rPr lang="en-US" altLang="zh-CN" dirty="0" err="1">
                <a:solidFill>
                  <a:schemeClr val="bg1">
                    <a:lumMod val="65000"/>
                  </a:schemeClr>
                </a:solidFill>
                <a:latin typeface="微软雅黑" panose="020B0503020204020204" pitchFamily="34" charset="-122"/>
                <a:ea typeface="微软雅黑" panose="020B0503020204020204" pitchFamily="34" charset="-122"/>
              </a:rPr>
              <a:t>概述和传输层服务</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79627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零窗口探测的实现</a:t>
            </a:r>
          </a:p>
        </p:txBody>
      </p:sp>
      <p:sp>
        <p:nvSpPr>
          <p:cNvPr id="3" name="内容占位符 2"/>
          <p:cNvSpPr>
            <a:spLocks noGrp="1"/>
          </p:cNvSpPr>
          <p:nvPr>
            <p:ph idx="1"/>
          </p:nvPr>
        </p:nvSpPr>
        <p:spPr/>
        <p:txBody>
          <a:bodyPr/>
          <a:lstStyle/>
          <a:p>
            <a:pPr>
              <a:lnSpc>
                <a:spcPct val="130000"/>
              </a:lnSpc>
            </a:pPr>
            <a:r>
              <a:rPr lang="zh-CN" altLang="en-US" dirty="0">
                <a:latin typeface="微软雅黑" panose="020B0503020204020204" pitchFamily="34" charset="-122"/>
                <a:ea typeface="微软雅黑" panose="020B0503020204020204" pitchFamily="34" charset="-122"/>
              </a:rPr>
              <a:t>发送端收到零窗口通告时，启动一个坚持定时器</a:t>
            </a:r>
          </a:p>
          <a:p>
            <a:pPr>
              <a:lnSpc>
                <a:spcPct val="130000"/>
              </a:lnSpc>
            </a:pPr>
            <a:r>
              <a:rPr lang="zh-CN" altLang="en-US" dirty="0">
                <a:latin typeface="微软雅黑" panose="020B0503020204020204" pitchFamily="34" charset="-122"/>
                <a:ea typeface="微软雅黑" panose="020B0503020204020204" pitchFamily="34" charset="-122"/>
              </a:rPr>
              <a:t>定时器超时后，发送端发送一个零窗口探测报文段（序号为上一个段中最后一个字节的序号）</a:t>
            </a:r>
          </a:p>
          <a:p>
            <a:pPr>
              <a:lnSpc>
                <a:spcPct val="130000"/>
              </a:lnSpc>
            </a:pPr>
            <a:r>
              <a:rPr lang="zh-CN" altLang="en-US" dirty="0">
                <a:latin typeface="微软雅黑" panose="020B0503020204020204" pitchFamily="34" charset="-122"/>
                <a:ea typeface="微软雅黑" panose="020B0503020204020204" pitchFamily="34" charset="-122"/>
              </a:rPr>
              <a:t>接收端在响应的报文段中通告当前接收窗口的大小</a:t>
            </a:r>
          </a:p>
          <a:p>
            <a:pPr>
              <a:lnSpc>
                <a:spcPct val="130000"/>
              </a:lnSpc>
            </a:pPr>
            <a:r>
              <a:rPr lang="zh-CN" altLang="en-US" dirty="0">
                <a:latin typeface="微软雅黑" panose="020B0503020204020204" pitchFamily="34" charset="-122"/>
                <a:ea typeface="微软雅黑" panose="020B0503020204020204" pitchFamily="34" charset="-122"/>
              </a:rPr>
              <a:t>若发送端仍收到零窗口通告，重新启动坚持定时器</a:t>
            </a: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90</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6.3.4  </a:t>
            </a:r>
            <a:r>
              <a:rPr kumimoji="1" lang="zh-CN" altLang="en-US" dirty="0"/>
              <a:t>面向连接的传输：流量控制</a:t>
            </a:r>
          </a:p>
        </p:txBody>
      </p:sp>
    </p:spTree>
    <p:extLst>
      <p:ext uri="{BB962C8B-B14F-4D97-AF65-F5344CB8AC3E}">
        <p14:creationId xmlns:p14="http://schemas.microsoft.com/office/powerpoint/2010/main" val="21648511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387335" cy="879086"/>
          </a:xfrm>
        </p:spPr>
        <p:txBody>
          <a:bodyPr>
            <a:normAutofit/>
          </a:bodyPr>
          <a:lstStyle/>
          <a:p>
            <a:r>
              <a:rPr lang="zh-CN" altLang="en-US" dirty="0"/>
              <a:t>糊涂窗口综合症</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705080" y="1510758"/>
            <a:ext cx="5144877" cy="4691738"/>
          </a:xfrm>
        </p:spPr>
        <p:txBody>
          <a:bodyPr/>
          <a:lstStyle/>
          <a:p>
            <a:pPr>
              <a:lnSpc>
                <a:spcPct val="120000"/>
              </a:lnSpc>
            </a:pPr>
            <a:r>
              <a:rPr lang="zh-CN" altLang="en-US" dirty="0">
                <a:latin typeface="微软雅黑" panose="020B0503020204020204" pitchFamily="34" charset="-122"/>
                <a:ea typeface="微软雅黑" panose="020B0503020204020204" pitchFamily="34" charset="-122"/>
              </a:rPr>
              <a:t>当数据的发送速度很快、而消费速度很慢时，零窗口探测的简单实现带来以下问题：</a:t>
            </a:r>
          </a:p>
          <a:p>
            <a:pPr lvl="1">
              <a:lnSpc>
                <a:spcPct val="120000"/>
              </a:lnSpc>
            </a:pPr>
            <a:r>
              <a:rPr lang="zh-CN" altLang="zh-CN" dirty="0">
                <a:latin typeface="微软雅黑" panose="020B0503020204020204" pitchFamily="34" charset="-122"/>
                <a:ea typeface="微软雅黑" panose="020B0503020204020204" pitchFamily="34" charset="-122"/>
              </a:rPr>
              <a:t>接收方不断发送微小窗口通告</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zh-CN" dirty="0">
                <a:latin typeface="微软雅黑" panose="020B0503020204020204" pitchFamily="34" charset="-122"/>
                <a:ea typeface="微软雅黑" panose="020B0503020204020204" pitchFamily="34" charset="-122"/>
              </a:rPr>
              <a:t>发送方不断发送</a:t>
            </a:r>
            <a:r>
              <a:rPr lang="zh-CN" altLang="en-US" dirty="0">
                <a:latin typeface="微软雅黑" panose="020B0503020204020204" pitchFamily="34" charset="-122"/>
                <a:ea typeface="微软雅黑" panose="020B0503020204020204" pitchFamily="34" charset="-122"/>
              </a:rPr>
              <a:t>很</a:t>
            </a:r>
            <a:r>
              <a:rPr lang="zh-CN" altLang="zh-CN" dirty="0">
                <a:latin typeface="微软雅黑" panose="020B0503020204020204" pitchFamily="34" charset="-122"/>
                <a:ea typeface="微软雅黑" panose="020B0503020204020204" pitchFamily="34" charset="-122"/>
              </a:rPr>
              <a:t>小</a:t>
            </a:r>
            <a:r>
              <a:rPr lang="zh-CN" altLang="en-US" dirty="0">
                <a:latin typeface="微软雅黑" panose="020B0503020204020204" pitchFamily="34" charset="-122"/>
                <a:ea typeface="微软雅黑" panose="020B0503020204020204" pitchFamily="34" charset="-122"/>
              </a:rPr>
              <a:t>的</a:t>
            </a:r>
            <a:r>
              <a:rPr lang="zh-CN" altLang="zh-CN" dirty="0">
                <a:latin typeface="微软雅黑" panose="020B0503020204020204" pitchFamily="34" charset="-122"/>
                <a:ea typeface="微软雅黑" panose="020B0503020204020204" pitchFamily="34" charset="-122"/>
              </a:rPr>
              <a:t>数据分组</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zh-CN" dirty="0">
                <a:latin typeface="微软雅黑" panose="020B0503020204020204" pitchFamily="34" charset="-122"/>
                <a:ea typeface="微软雅黑" panose="020B0503020204020204" pitchFamily="34" charset="-122"/>
              </a:rPr>
              <a:t>大量带宽</a:t>
            </a:r>
            <a:r>
              <a:rPr lang="zh-CN" altLang="en-US" dirty="0">
                <a:latin typeface="微软雅黑" panose="020B0503020204020204" pitchFamily="34" charset="-122"/>
                <a:ea typeface="微软雅黑" panose="020B0503020204020204" pitchFamily="34" charset="-122"/>
              </a:rPr>
              <a:t>被</a:t>
            </a:r>
            <a:r>
              <a:rPr lang="zh-CN" altLang="zh-CN" dirty="0">
                <a:latin typeface="微软雅黑" panose="020B0503020204020204" pitchFamily="34" charset="-122"/>
                <a:ea typeface="微软雅黑" panose="020B0503020204020204" pitchFamily="34" charset="-122"/>
              </a:rPr>
              <a:t>浪费</a:t>
            </a:r>
            <a:endParaRPr lang="zh-CN" altLang="en-US" dirty="0">
              <a:latin typeface="微软雅黑" panose="020B0503020204020204" pitchFamily="34" charset="-122"/>
              <a:ea typeface="微软雅黑" panose="020B0503020204020204" pitchFamily="34" charset="-122"/>
            </a:endParaRPr>
          </a:p>
          <a:p>
            <a:r>
              <a:rPr lang="zh-CN" altLang="en-US" dirty="0"/>
              <a:t>解决方案：</a:t>
            </a:r>
            <a:endParaRPr lang="en-US" altLang="zh-CN" dirty="0"/>
          </a:p>
          <a:p>
            <a:pPr lvl="1"/>
            <a:r>
              <a:rPr lang="zh-CN" altLang="en-US" dirty="0"/>
              <a:t>接收方启发式策略</a:t>
            </a:r>
            <a:endParaRPr lang="en-US" altLang="zh-CN" dirty="0"/>
          </a:p>
          <a:p>
            <a:pPr lvl="1"/>
            <a:r>
              <a:rPr lang="zh-CN" altLang="en-US" dirty="0"/>
              <a:t>发送方启发式策略</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91</a:t>
            </a:fld>
            <a:endParaRPr kumimoji="1" lang="zh-CN" altLang="en-US" dirty="0"/>
          </a:p>
        </p:txBody>
      </p:sp>
      <p:pic>
        <p:nvPicPr>
          <p:cNvPr id="5" name="Picture 4" descr="6-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6226" y="1510758"/>
            <a:ext cx="5525877" cy="485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6.3.4  </a:t>
            </a:r>
            <a:r>
              <a:rPr kumimoji="1" lang="zh-CN" altLang="en-US" dirty="0"/>
              <a:t>面向连接的传输：流量控制</a:t>
            </a:r>
          </a:p>
        </p:txBody>
      </p:sp>
    </p:spTree>
    <p:extLst>
      <p:ext uri="{BB962C8B-B14F-4D97-AF65-F5344CB8AC3E}">
        <p14:creationId xmlns:p14="http://schemas.microsoft.com/office/powerpoint/2010/main" val="12233655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接收方启发式策略</a:t>
            </a:r>
          </a:p>
        </p:txBody>
      </p:sp>
      <p:sp>
        <p:nvSpPr>
          <p:cNvPr id="3" name="内容占位符 2"/>
          <p:cNvSpPr>
            <a:spLocks noGrp="1"/>
          </p:cNvSpPr>
          <p:nvPr>
            <p:ph idx="1"/>
          </p:nvPr>
        </p:nvSpPr>
        <p:spPr/>
        <p:txBody>
          <a:bodyPr/>
          <a:lstStyle/>
          <a:p>
            <a:pPr>
              <a:lnSpc>
                <a:spcPct val="120000"/>
              </a:lnSpc>
            </a:pPr>
            <a:r>
              <a:rPr lang="zh-CN" altLang="en-US" dirty="0">
                <a:latin typeface="微软雅黑" panose="020B0503020204020204" pitchFamily="34" charset="-122"/>
                <a:ea typeface="微软雅黑" panose="020B0503020204020204" pitchFamily="34" charset="-122"/>
              </a:rPr>
              <a:t>接收端避免糊涂窗口综合症的策略：</a:t>
            </a:r>
          </a:p>
          <a:p>
            <a:pPr lvl="1">
              <a:lnSpc>
                <a:spcPct val="120000"/>
              </a:lnSpc>
            </a:pPr>
            <a:r>
              <a:rPr lang="zh-CN" altLang="en-US" dirty="0">
                <a:latin typeface="微软雅黑" panose="020B0503020204020204" pitchFamily="34" charset="-122"/>
                <a:ea typeface="微软雅黑" panose="020B0503020204020204" pitchFamily="34" charset="-122"/>
              </a:rPr>
              <a:t>通告零窗口之后，仅当窗口大小</a:t>
            </a:r>
            <a:r>
              <a:rPr lang="zh-CN" altLang="en-US" dirty="0">
                <a:solidFill>
                  <a:srgbClr val="C00000"/>
                </a:solidFill>
                <a:latin typeface="微软雅黑" panose="020B0503020204020204" pitchFamily="34" charset="-122"/>
                <a:ea typeface="微软雅黑" panose="020B0503020204020204" pitchFamily="34" charset="-122"/>
              </a:rPr>
              <a:t>显著增加</a:t>
            </a:r>
            <a:r>
              <a:rPr lang="zh-CN" altLang="en-US" dirty="0">
                <a:latin typeface="微软雅黑" panose="020B0503020204020204" pitchFamily="34" charset="-122"/>
                <a:ea typeface="微软雅黑" panose="020B0503020204020204" pitchFamily="34" charset="-122"/>
              </a:rPr>
              <a:t>之后才发送更新的窗口通告</a:t>
            </a:r>
          </a:p>
          <a:p>
            <a:pPr lvl="1">
              <a:lnSpc>
                <a:spcPct val="120000"/>
              </a:lnSpc>
            </a:pPr>
            <a:r>
              <a:rPr lang="zh-CN" altLang="en-US" dirty="0">
                <a:latin typeface="微软雅黑" panose="020B0503020204020204" pitchFamily="34" charset="-122"/>
                <a:ea typeface="微软雅黑" panose="020B0503020204020204" pitchFamily="34" charset="-122"/>
              </a:rPr>
              <a:t>什么是显著增加：窗口大小达到缓存空间的一半或者一个</a:t>
            </a:r>
            <a:r>
              <a:rPr lang="en-US" altLang="zh-CN" dirty="0">
                <a:latin typeface="微软雅黑" panose="020B0503020204020204" pitchFamily="34" charset="-122"/>
                <a:ea typeface="微软雅黑" panose="020B0503020204020204" pitchFamily="34" charset="-122"/>
              </a:rPr>
              <a:t>MSS</a:t>
            </a:r>
            <a:r>
              <a:rPr lang="zh-CN" altLang="en-US" dirty="0">
                <a:latin typeface="微软雅黑" panose="020B0503020204020204" pitchFamily="34" charset="-122"/>
                <a:ea typeface="微软雅黑" panose="020B0503020204020204" pitchFamily="34" charset="-122"/>
              </a:rPr>
              <a:t>，取两者的较小值</a:t>
            </a:r>
            <a:endParaRPr lang="en-US" altLang="zh-CN" dirty="0">
              <a:latin typeface="微软雅黑" panose="020B0503020204020204" pitchFamily="34" charset="-122"/>
              <a:ea typeface="微软雅黑" panose="020B0503020204020204" pitchFamily="34" charset="-122"/>
            </a:endParaRPr>
          </a:p>
          <a:p>
            <a:pPr>
              <a:lnSpc>
                <a:spcPct val="120000"/>
              </a:lnSpc>
            </a:pPr>
            <a:r>
              <a:rPr lang="en-US" altLang="zh-CN" dirty="0" err="1">
                <a:latin typeface="微软雅黑" panose="020B0503020204020204" pitchFamily="34" charset="-122"/>
                <a:ea typeface="微软雅黑" panose="020B0503020204020204" pitchFamily="34" charset="-122"/>
              </a:rPr>
              <a:t>TCP执行该策略的</a:t>
            </a:r>
            <a:r>
              <a:rPr lang="zh-CN" altLang="en-US" dirty="0">
                <a:latin typeface="微软雅黑" panose="020B0503020204020204" pitchFamily="34" charset="-122"/>
                <a:ea typeface="微软雅黑" panose="020B0503020204020204" pitchFamily="34" charset="-122"/>
              </a:rPr>
              <a:t>做法：</a:t>
            </a:r>
          </a:p>
          <a:p>
            <a:pPr lvl="1">
              <a:lnSpc>
                <a:spcPct val="120000"/>
              </a:lnSpc>
            </a:pPr>
            <a:r>
              <a:rPr lang="zh-CN" altLang="en-US" dirty="0">
                <a:latin typeface="微软雅黑" panose="020B0503020204020204" pitchFamily="34" charset="-122"/>
                <a:ea typeface="微软雅黑" panose="020B0503020204020204" pitchFamily="34" charset="-122"/>
              </a:rPr>
              <a:t>当窗口大小不满足以上策略时，推迟发送确认（但最多推迟</a:t>
            </a:r>
            <a:r>
              <a:rPr lang="en-US" altLang="zh-CN" dirty="0">
                <a:latin typeface="微软雅黑" panose="020B0503020204020204" pitchFamily="34" charset="-122"/>
                <a:ea typeface="微软雅黑" panose="020B0503020204020204" pitchFamily="34" charset="-122"/>
              </a:rPr>
              <a:t>500ms，且</a:t>
            </a:r>
            <a:r>
              <a:rPr lang="zh-CN" altLang="en-US" dirty="0">
                <a:latin typeface="微软雅黑" panose="020B0503020204020204" pitchFamily="34" charset="-122"/>
                <a:ea typeface="微软雅黑" panose="020B0503020204020204" pitchFamily="34" charset="-122"/>
              </a:rPr>
              <a:t>至少每隔一个报文段使用正常方式进行确认</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寄希望于推迟间隔内有更多数据被消费</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仅当窗口大小满足以上策略时，才通告新的窗口大小</a:t>
            </a:r>
          </a:p>
          <a:p>
            <a:pPr marL="0" indent="0">
              <a:buNone/>
            </a:pP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92</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6.3.4  </a:t>
            </a:r>
            <a:r>
              <a:rPr kumimoji="1" lang="zh-CN" altLang="en-US" dirty="0"/>
              <a:t>面向连接的传输：流量控制</a:t>
            </a:r>
          </a:p>
        </p:txBody>
      </p:sp>
    </p:spTree>
    <p:extLst>
      <p:ext uri="{BB962C8B-B14F-4D97-AF65-F5344CB8AC3E}">
        <p14:creationId xmlns:p14="http://schemas.microsoft.com/office/powerpoint/2010/main" val="39515095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发送方启发式策略</a:t>
            </a:r>
          </a:p>
        </p:txBody>
      </p:sp>
      <p:sp>
        <p:nvSpPr>
          <p:cNvPr id="3" name="内容占位符 2"/>
          <p:cNvSpPr>
            <a:spLocks noGrp="1"/>
          </p:cNvSpPr>
          <p:nvPr>
            <p:ph idx="1"/>
          </p:nvPr>
        </p:nvSpPr>
        <p:spPr>
          <a:xfrm>
            <a:off x="473725" y="1510758"/>
            <a:ext cx="5034709" cy="4586694"/>
          </a:xfrm>
        </p:spPr>
        <p:txBody>
          <a:bodyPr>
            <a:normAutofit fontScale="92500"/>
          </a:bodyPr>
          <a:lstStyle/>
          <a:p>
            <a:pPr>
              <a:lnSpc>
                <a:spcPct val="120000"/>
              </a:lnSpc>
            </a:pPr>
            <a:r>
              <a:rPr lang="zh-CN" altLang="en-US" sz="2600" dirty="0">
                <a:latin typeface="微软雅黑" panose="020B0503020204020204" pitchFamily="34" charset="-122"/>
                <a:ea typeface="微软雅黑" panose="020B0503020204020204" pitchFamily="34" charset="-122"/>
              </a:rPr>
              <a:t>发送方避免糊涂窗口综合症的策略：</a:t>
            </a:r>
          </a:p>
          <a:p>
            <a:pPr lvl="1">
              <a:lnSpc>
                <a:spcPct val="120000"/>
              </a:lnSpc>
            </a:pPr>
            <a:r>
              <a:rPr lang="zh-CN" altLang="en-US" dirty="0">
                <a:latin typeface="微软雅黑" panose="020B0503020204020204" pitchFamily="34" charset="-122"/>
                <a:ea typeface="微软雅黑" panose="020B0503020204020204" pitchFamily="34" charset="-122"/>
              </a:rPr>
              <a:t>发送方应积聚足够多的数据再发送，以防止发送太短的报文段</a:t>
            </a:r>
          </a:p>
          <a:p>
            <a:pPr>
              <a:lnSpc>
                <a:spcPct val="120000"/>
              </a:lnSpc>
            </a:pPr>
            <a:r>
              <a:rPr lang="zh-CN" altLang="en-US" sz="2600" dirty="0">
                <a:solidFill>
                  <a:srgbClr val="C00000"/>
                </a:solidFill>
                <a:latin typeface="微软雅黑" panose="020B0503020204020204" pitchFamily="34" charset="-122"/>
                <a:ea typeface="微软雅黑" panose="020B0503020204020204" pitchFamily="34" charset="-122"/>
              </a:rPr>
              <a:t>问题：发送方应等待多长时间？</a:t>
            </a:r>
          </a:p>
          <a:p>
            <a:pPr lvl="1">
              <a:lnSpc>
                <a:spcPct val="120000"/>
              </a:lnSpc>
            </a:pPr>
            <a:r>
              <a:rPr lang="zh-CN" altLang="en-US" dirty="0">
                <a:latin typeface="微软雅黑" panose="020B0503020204020204" pitchFamily="34" charset="-122"/>
                <a:ea typeface="微软雅黑" panose="020B0503020204020204" pitchFamily="34" charset="-122"/>
              </a:rPr>
              <a:t>若等待时间不够，报文段会太短</a:t>
            </a:r>
          </a:p>
          <a:p>
            <a:pPr lvl="1">
              <a:lnSpc>
                <a:spcPct val="120000"/>
              </a:lnSpc>
            </a:pPr>
            <a:r>
              <a:rPr lang="zh-CN" altLang="en-US" dirty="0">
                <a:latin typeface="微软雅黑" panose="020B0503020204020204" pitchFamily="34" charset="-122"/>
                <a:ea typeface="微软雅黑" panose="020B0503020204020204" pitchFamily="34" charset="-122"/>
              </a:rPr>
              <a:t>若等待时间过久，应用程序的时延会太长</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更重要的是，</a:t>
            </a:r>
            <a:r>
              <a:rPr lang="en-US" altLang="zh-CN" dirty="0">
                <a:solidFill>
                  <a:srgbClr val="C00000"/>
                </a:solidFill>
                <a:latin typeface="微软雅黑" panose="020B0503020204020204" pitchFamily="34" charset="-122"/>
                <a:ea typeface="微软雅黑" panose="020B0503020204020204" pitchFamily="34" charset="-122"/>
              </a:rPr>
              <a:t>TCP</a:t>
            </a:r>
            <a:r>
              <a:rPr lang="zh-CN" altLang="en-US" dirty="0">
                <a:solidFill>
                  <a:srgbClr val="C00000"/>
                </a:solidFill>
                <a:latin typeface="微软雅黑" panose="020B0503020204020204" pitchFamily="34" charset="-122"/>
                <a:ea typeface="微软雅黑" panose="020B0503020204020204" pitchFamily="34" charset="-122"/>
              </a:rPr>
              <a:t>不知道应用程序会不会在最近的将来生成更多的数据</a:t>
            </a: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93</a:t>
            </a:fld>
            <a:endParaRPr kumimoji="1" lang="zh-CN" altLang="en-US" dirty="0"/>
          </a:p>
        </p:txBody>
      </p:sp>
      <p:sp>
        <p:nvSpPr>
          <p:cNvPr id="5" name="内容占位符 2"/>
          <p:cNvSpPr txBox="1">
            <a:spLocks/>
          </p:cNvSpPr>
          <p:nvPr/>
        </p:nvSpPr>
        <p:spPr>
          <a:xfrm>
            <a:off x="5971142" y="1506934"/>
            <a:ext cx="5604832" cy="473963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altLang="zh-CN" sz="2600" dirty="0">
                <a:latin typeface="微软雅黑" panose="020B0503020204020204" pitchFamily="34" charset="-122"/>
                <a:ea typeface="微软雅黑" panose="020B0503020204020204" pitchFamily="34" charset="-122"/>
              </a:rPr>
              <a:t>Nagle</a:t>
            </a:r>
            <a:r>
              <a:rPr lang="zh-CN" altLang="en-US" sz="2600" dirty="0">
                <a:latin typeface="微软雅黑" panose="020B0503020204020204" pitchFamily="34" charset="-122"/>
                <a:ea typeface="微软雅黑" panose="020B0503020204020204" pitchFamily="34" charset="-122"/>
              </a:rPr>
              <a:t>算法的解决方法：</a:t>
            </a:r>
          </a:p>
          <a:p>
            <a:pPr lvl="1">
              <a:lnSpc>
                <a:spcPct val="130000"/>
              </a:lnSpc>
            </a:pPr>
            <a:r>
              <a:rPr lang="zh-CN" altLang="en-US" sz="2200" dirty="0">
                <a:latin typeface="微软雅黑" panose="020B0503020204020204" pitchFamily="34" charset="-122"/>
                <a:ea typeface="微软雅黑" panose="020B0503020204020204" pitchFamily="34" charset="-122"/>
              </a:rPr>
              <a:t>在新建连接上，当应用数据到来时，组成一个</a:t>
            </a:r>
            <a:r>
              <a:rPr lang="en-US" altLang="zh-CN" sz="2200" dirty="0">
                <a:latin typeface="微软雅黑" panose="020B0503020204020204" pitchFamily="34" charset="-122"/>
                <a:ea typeface="微软雅黑" panose="020B0503020204020204" pitchFamily="34" charset="-122"/>
              </a:rPr>
              <a:t>TCP</a:t>
            </a:r>
            <a:r>
              <a:rPr lang="zh-CN" altLang="en-US" sz="2200" dirty="0">
                <a:latin typeface="微软雅黑" panose="020B0503020204020204" pitchFamily="34" charset="-122"/>
                <a:ea typeface="微软雅黑" panose="020B0503020204020204" pitchFamily="34" charset="-122"/>
              </a:rPr>
              <a:t>段发送（那怕只有一个字节）</a:t>
            </a:r>
          </a:p>
          <a:p>
            <a:pPr lvl="1">
              <a:lnSpc>
                <a:spcPct val="130000"/>
              </a:lnSpc>
            </a:pPr>
            <a:r>
              <a:rPr lang="zh-CN" altLang="en-US" sz="2200" dirty="0">
                <a:latin typeface="微软雅黑" panose="020B0503020204020204" pitchFamily="34" charset="-122"/>
                <a:ea typeface="微软雅黑" panose="020B0503020204020204" pitchFamily="34" charset="-122"/>
              </a:rPr>
              <a:t>在收到确认之前，后续到来的数据放在发送缓存中</a:t>
            </a:r>
            <a:endParaRPr lang="en-US" altLang="zh-CN" sz="2200" dirty="0">
              <a:latin typeface="微软雅黑" panose="020B0503020204020204" pitchFamily="34" charset="-122"/>
              <a:ea typeface="微软雅黑" panose="020B0503020204020204" pitchFamily="34" charset="-122"/>
            </a:endParaRPr>
          </a:p>
          <a:p>
            <a:pPr lvl="1">
              <a:lnSpc>
                <a:spcPct val="130000"/>
              </a:lnSpc>
            </a:pPr>
            <a:r>
              <a:rPr lang="zh-CN" altLang="en-US" sz="2200" dirty="0">
                <a:latin typeface="微软雅黑" panose="020B0503020204020204" pitchFamily="34" charset="-122"/>
                <a:ea typeface="微软雅黑" panose="020B0503020204020204" pitchFamily="34" charset="-122"/>
              </a:rPr>
              <a:t>当数据量达到一个</a:t>
            </a:r>
            <a:r>
              <a:rPr lang="en-US" altLang="zh-CN" sz="2200" dirty="0">
                <a:latin typeface="微软雅黑" panose="020B0503020204020204" pitchFamily="34" charset="-122"/>
                <a:ea typeface="微软雅黑" panose="020B0503020204020204" pitchFamily="34" charset="-122"/>
              </a:rPr>
              <a:t>MSS</a:t>
            </a:r>
            <a:r>
              <a:rPr lang="zh-CN" altLang="en-US" sz="2200" dirty="0">
                <a:latin typeface="微软雅黑" panose="020B0503020204020204" pitchFamily="34" charset="-122"/>
                <a:ea typeface="微软雅黑" panose="020B0503020204020204" pitchFamily="34" charset="-122"/>
              </a:rPr>
              <a:t>或上一次传输的确认到来（取两者的较小时间），用一个</a:t>
            </a:r>
            <a:r>
              <a:rPr lang="en-US" altLang="zh-CN" sz="2200" dirty="0">
                <a:latin typeface="微软雅黑" panose="020B0503020204020204" pitchFamily="34" charset="-122"/>
                <a:ea typeface="微软雅黑" panose="020B0503020204020204" pitchFamily="34" charset="-122"/>
              </a:rPr>
              <a:t>TCP</a:t>
            </a:r>
            <a:r>
              <a:rPr lang="zh-CN" altLang="en-US" sz="2200" dirty="0">
                <a:latin typeface="微软雅黑" panose="020B0503020204020204" pitchFamily="34" charset="-122"/>
                <a:ea typeface="微软雅黑" panose="020B0503020204020204" pitchFamily="34" charset="-122"/>
              </a:rPr>
              <a:t>段将缓存的字节全部发走</a:t>
            </a:r>
            <a:endParaRPr lang="en-US" altLang="zh-CN" sz="2200" dirty="0">
              <a:latin typeface="微软雅黑" panose="020B0503020204020204" pitchFamily="34" charset="-122"/>
              <a:ea typeface="微软雅黑" panose="020B0503020204020204" pitchFamily="34" charset="-122"/>
            </a:endParaRPr>
          </a:p>
          <a:p>
            <a:pPr>
              <a:lnSpc>
                <a:spcPct val="130000"/>
              </a:lnSpc>
            </a:pPr>
            <a:r>
              <a:rPr lang="en-US" altLang="zh-CN" sz="2600" dirty="0">
                <a:latin typeface="微软雅黑" panose="020B0503020204020204" pitchFamily="34" charset="-122"/>
                <a:ea typeface="微软雅黑" panose="020B0503020204020204" pitchFamily="34" charset="-122"/>
              </a:rPr>
              <a:t>Nagle</a:t>
            </a:r>
            <a:r>
              <a:rPr lang="zh-CN" altLang="en-US" sz="2600" dirty="0">
                <a:latin typeface="微软雅黑" panose="020B0503020204020204" pitchFamily="34" charset="-122"/>
                <a:ea typeface="微软雅黑" panose="020B0503020204020204" pitchFamily="34" charset="-122"/>
              </a:rPr>
              <a:t>算法的优点：</a:t>
            </a:r>
          </a:p>
          <a:p>
            <a:pPr lvl="1">
              <a:lnSpc>
                <a:spcPct val="130000"/>
              </a:lnSpc>
            </a:pPr>
            <a:r>
              <a:rPr lang="zh-CN" altLang="en-US" sz="2200" dirty="0">
                <a:latin typeface="微软雅黑" panose="020B0503020204020204" pitchFamily="34" charset="-122"/>
                <a:ea typeface="微软雅黑" panose="020B0503020204020204" pitchFamily="34" charset="-122"/>
              </a:rPr>
              <a:t>适应网络延时、</a:t>
            </a:r>
            <a:r>
              <a:rPr lang="en-US" altLang="zh-CN" sz="2200" dirty="0">
                <a:latin typeface="微软雅黑" panose="020B0503020204020204" pitchFamily="34" charset="-122"/>
                <a:ea typeface="微软雅黑" panose="020B0503020204020204" pitchFamily="34" charset="-122"/>
              </a:rPr>
              <a:t>MSS</a:t>
            </a:r>
            <a:r>
              <a:rPr lang="zh-CN" altLang="en-US" sz="2200" dirty="0">
                <a:latin typeface="微软雅黑" panose="020B0503020204020204" pitchFamily="34" charset="-122"/>
                <a:ea typeface="微软雅黑" panose="020B0503020204020204" pitchFamily="34" charset="-122"/>
              </a:rPr>
              <a:t>长度及应用速度的各种组合</a:t>
            </a:r>
          </a:p>
          <a:p>
            <a:pPr lvl="1">
              <a:lnSpc>
                <a:spcPct val="130000"/>
              </a:lnSpc>
            </a:pPr>
            <a:r>
              <a:rPr lang="zh-CN" altLang="en-US" sz="2200" dirty="0">
                <a:latin typeface="微软雅黑" panose="020B0503020204020204" pitchFamily="34" charset="-122"/>
                <a:ea typeface="微软雅黑" panose="020B0503020204020204" pitchFamily="34" charset="-122"/>
              </a:rPr>
              <a:t>常规情况下不会降低网络的吞吐量</a:t>
            </a:r>
          </a:p>
          <a:p>
            <a:endParaRPr lang="zh-CN" altLang="en-US" dirty="0"/>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6.3.4  </a:t>
            </a:r>
            <a:r>
              <a:rPr kumimoji="1" lang="zh-CN" altLang="en-US" dirty="0"/>
              <a:t>面向连接的传输：流量控制</a:t>
            </a:r>
          </a:p>
        </p:txBody>
      </p:sp>
    </p:spTree>
    <p:extLst>
      <p:ext uri="{BB962C8B-B14F-4D97-AF65-F5344CB8AC3E}">
        <p14:creationId xmlns:p14="http://schemas.microsoft.com/office/powerpoint/2010/main" val="1145257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a:t>
            </a:r>
            <a:r>
              <a:rPr lang="zh-CN" altLang="en-US" dirty="0"/>
              <a:t>流量控制小结</a:t>
            </a:r>
          </a:p>
        </p:txBody>
      </p:sp>
      <p:sp>
        <p:nvSpPr>
          <p:cNvPr id="3" name="内容占位符 2"/>
          <p:cNvSpPr>
            <a:spLocks noGrp="1"/>
          </p:cNvSpPr>
          <p:nvPr>
            <p:ph idx="1"/>
          </p:nvPr>
        </p:nvSpPr>
        <p:spPr/>
        <p:txBody>
          <a:bodyPr/>
          <a:lstStyle/>
          <a:p>
            <a:pPr>
              <a:lnSpc>
                <a:spcPct val="120000"/>
              </a:lnSpc>
            </a:pP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接收端</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使用显式的窗口通告，告知发送方可用的缓存空间大小</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在接收窗口较小时，推迟发送确认</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仅当接收窗口显著增加时，通告新的窗口大小</a:t>
            </a:r>
            <a:endParaRPr lang="en-US" altLang="zh-CN" dirty="0">
              <a:latin typeface="微软雅黑" panose="020B0503020204020204" pitchFamily="34" charset="-122"/>
              <a:ea typeface="微软雅黑" panose="020B0503020204020204" pitchFamily="34" charset="-122"/>
            </a:endParaRPr>
          </a:p>
          <a:p>
            <a:pPr>
              <a:lnSpc>
                <a:spcPct val="120000"/>
              </a:lnSpc>
            </a:pPr>
            <a:r>
              <a:rPr lang="en-US" altLang="zh-CN" sz="2800" dirty="0">
                <a:latin typeface="微软雅黑" panose="020B0503020204020204" pitchFamily="34" charset="-122"/>
                <a:ea typeface="微软雅黑" panose="020B0503020204020204" pitchFamily="34" charset="-122"/>
              </a:rPr>
              <a:t>TCP</a:t>
            </a:r>
            <a:r>
              <a:rPr lang="zh-CN" altLang="en-US" sz="2800" dirty="0">
                <a:latin typeface="微软雅黑" panose="020B0503020204020204" pitchFamily="34" charset="-122"/>
                <a:ea typeface="微软雅黑" panose="020B0503020204020204" pitchFamily="34" charset="-122"/>
              </a:rPr>
              <a:t>发送端</a:t>
            </a:r>
            <a:endParaRPr lang="en-US" altLang="zh-CN" sz="2800" dirty="0">
              <a:latin typeface="微软雅黑" panose="020B0503020204020204" pitchFamily="34" charset="-122"/>
              <a:ea typeface="微软雅黑" panose="020B0503020204020204" pitchFamily="34" charset="-122"/>
            </a:endParaRPr>
          </a:p>
          <a:p>
            <a:pPr lvl="1">
              <a:lnSpc>
                <a:spcPct val="120000"/>
              </a:lnSpc>
              <a:defRPr/>
            </a:pPr>
            <a:r>
              <a:rPr lang="zh-CN" altLang="en-US" dirty="0">
                <a:latin typeface="微软雅黑" panose="020B0503020204020204" pitchFamily="34" charset="-122"/>
                <a:ea typeface="微软雅黑" panose="020B0503020204020204" pitchFamily="34" charset="-122"/>
              </a:rPr>
              <a:t>使用</a:t>
            </a:r>
            <a:r>
              <a:rPr lang="en-US" altLang="zh-CN" dirty="0">
                <a:latin typeface="微软雅黑" panose="020B0503020204020204" pitchFamily="34" charset="-122"/>
                <a:ea typeface="微软雅黑" panose="020B0503020204020204" pitchFamily="34" charset="-122"/>
              </a:rPr>
              <a:t>Nagle</a:t>
            </a:r>
            <a:r>
              <a:rPr lang="zh-CN" altLang="en-US" dirty="0">
                <a:latin typeface="微软雅黑" panose="020B0503020204020204" pitchFamily="34" charset="-122"/>
                <a:ea typeface="微软雅黑" panose="020B0503020204020204" pitchFamily="34" charset="-122"/>
              </a:rPr>
              <a:t>算法确定发送时机</a:t>
            </a:r>
            <a:endParaRPr lang="en-US" altLang="zh-CN" dirty="0">
              <a:latin typeface="微软雅黑" panose="020B0503020204020204" pitchFamily="34" charset="-122"/>
              <a:ea typeface="微软雅黑" panose="020B0503020204020204" pitchFamily="34" charset="-122"/>
            </a:endParaRPr>
          </a:p>
          <a:p>
            <a:pPr lvl="1">
              <a:lnSpc>
                <a:spcPct val="120000"/>
              </a:lnSpc>
              <a:defRPr/>
            </a:pPr>
            <a:r>
              <a:rPr lang="zh-CN" altLang="en-US" dirty="0">
                <a:latin typeface="微软雅黑" panose="020B0503020204020204" pitchFamily="34" charset="-122"/>
                <a:ea typeface="微软雅黑" panose="020B0503020204020204" pitchFamily="34" charset="-122"/>
              </a:rPr>
              <a:t>使用接收窗口限制发送的数据量，已发送未确认的字节数不超过接收窗口的大小</a:t>
            </a:r>
            <a:endParaRPr lang="en-US" altLang="zh-CN" dirty="0">
              <a:latin typeface="微软雅黑" panose="020B0503020204020204" pitchFamily="34" charset="-122"/>
              <a:ea typeface="微软雅黑" panose="020B0503020204020204" pitchFamily="34" charset="-122"/>
            </a:endParaRPr>
          </a:p>
          <a:p>
            <a:pPr lvl="1"/>
            <a:endParaRPr lang="en-US" altLang="zh-CN" sz="2400" dirty="0">
              <a:latin typeface="Times New Roman" pitchFamily="18" charset="0"/>
              <a:ea typeface="楷体_GB2312" pitchFamily="49"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94</a:t>
            </a:fld>
            <a:endParaRPr kumimoji="1" lang="zh-CN" altLang="en-US" dirty="0"/>
          </a:p>
        </p:txBody>
      </p:sp>
      <p:sp>
        <p:nvSpPr>
          <p:cNvPr id="5"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6.3.4  </a:t>
            </a:r>
            <a:r>
              <a:rPr kumimoji="1" lang="zh-CN" altLang="en-US" dirty="0"/>
              <a:t>面向连接的传输：流量控制</a:t>
            </a:r>
          </a:p>
        </p:txBody>
      </p:sp>
    </p:spTree>
    <p:extLst>
      <p:ext uri="{BB962C8B-B14F-4D97-AF65-F5344CB8AC3E}">
        <p14:creationId xmlns:p14="http://schemas.microsoft.com/office/powerpoint/2010/main" val="13701287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547650" y="1510758"/>
            <a:ext cx="5501457" cy="4845592"/>
          </a:xfrm>
        </p:spPr>
        <p:txBody>
          <a:bodyPr>
            <a:normAutofit fontScale="92500" lnSpcReduction="20000"/>
          </a:bodyPr>
          <a:lstStyle/>
          <a:p>
            <a:pPr marL="0" indent="0">
              <a:lnSpc>
                <a:spcPct val="130000"/>
              </a:lnSpc>
              <a:buNone/>
            </a:pPr>
            <a:r>
              <a:rPr kumimoji="1" lang="en-US" altLang="zh-CN" dirty="0"/>
              <a:t>6.1 </a:t>
            </a:r>
            <a:r>
              <a:rPr kumimoji="1" lang="zh-CN" altLang="en-US" dirty="0"/>
              <a:t>概述和传输层服务</a:t>
            </a:r>
            <a:endParaRPr kumimoji="1" lang="en-US" altLang="zh-CN" dirty="0"/>
          </a:p>
          <a:p>
            <a:pPr marL="0" indent="0">
              <a:lnSpc>
                <a:spcPct val="130000"/>
              </a:lnSpc>
              <a:buNone/>
            </a:pPr>
            <a:r>
              <a:rPr kumimoji="1" lang="en-US" altLang="zh-CN" dirty="0"/>
              <a:t>6.2 </a:t>
            </a:r>
            <a:r>
              <a:rPr kumimoji="1" lang="zh-CN" altLang="en-US" dirty="0"/>
              <a:t>套接字编程</a:t>
            </a:r>
            <a:endParaRPr kumimoji="1" lang="en-US" altLang="zh-CN" dirty="0"/>
          </a:p>
          <a:p>
            <a:pPr marL="0" indent="0">
              <a:lnSpc>
                <a:spcPct val="130000"/>
              </a:lnSpc>
              <a:buNone/>
            </a:pPr>
            <a:r>
              <a:rPr kumimoji="1" lang="en-US" altLang="zh-CN" dirty="0"/>
              <a:t>6.3 </a:t>
            </a:r>
            <a:r>
              <a:rPr kumimoji="1" lang="zh-CN" altLang="en-US" dirty="0"/>
              <a:t>传输层复用和分用</a:t>
            </a:r>
            <a:endParaRPr kumimoji="1" lang="en-US" altLang="zh-CN" dirty="0"/>
          </a:p>
          <a:p>
            <a:pPr marL="0" indent="0">
              <a:lnSpc>
                <a:spcPct val="130000"/>
              </a:lnSpc>
              <a:buNone/>
            </a:pPr>
            <a:r>
              <a:rPr kumimoji="1" lang="en-US" altLang="zh-CN" dirty="0"/>
              <a:t>6.4 </a:t>
            </a:r>
            <a:r>
              <a:rPr kumimoji="1" lang="zh-CN" altLang="en-US" dirty="0"/>
              <a:t>无连接传输：</a:t>
            </a:r>
            <a:r>
              <a:rPr kumimoji="1" lang="en-US" altLang="zh-CN" dirty="0"/>
              <a:t>UDP</a:t>
            </a:r>
          </a:p>
          <a:p>
            <a:pPr marL="0" indent="0">
              <a:lnSpc>
                <a:spcPct val="130000"/>
              </a:lnSpc>
              <a:buNone/>
            </a:pPr>
            <a:r>
              <a:rPr kumimoji="1" lang="en-US" altLang="zh-CN" dirty="0">
                <a:solidFill>
                  <a:srgbClr val="C00000"/>
                </a:solidFill>
              </a:rPr>
              <a:t>6.5 </a:t>
            </a:r>
            <a:r>
              <a:rPr kumimoji="1" lang="zh-CN" altLang="en-US" dirty="0">
                <a:solidFill>
                  <a:srgbClr val="C00000"/>
                </a:solidFill>
              </a:rPr>
              <a:t>面向连接的传输：</a:t>
            </a:r>
            <a:r>
              <a:rPr kumimoji="1" lang="en-US" altLang="zh-CN" dirty="0">
                <a:solidFill>
                  <a:srgbClr val="C00000"/>
                </a:solidFill>
              </a:rPr>
              <a:t>TCP</a:t>
            </a:r>
          </a:p>
          <a:p>
            <a:pPr marL="0" indent="0">
              <a:lnSpc>
                <a:spcPct val="130000"/>
              </a:lnSpc>
              <a:buNone/>
            </a:pPr>
            <a:r>
              <a:rPr kumimoji="1" lang="en-US" altLang="zh-CN" dirty="0"/>
              <a:t>6.6 </a:t>
            </a:r>
            <a:r>
              <a:rPr kumimoji="1" lang="zh-CN" altLang="en-US" dirty="0"/>
              <a:t>理解网络拥塞</a:t>
            </a:r>
            <a:endParaRPr kumimoji="1" lang="en-US" altLang="zh-CN" dirty="0"/>
          </a:p>
          <a:p>
            <a:pPr marL="0" indent="0">
              <a:lnSpc>
                <a:spcPct val="130000"/>
              </a:lnSpc>
              <a:buNone/>
            </a:pPr>
            <a:r>
              <a:rPr kumimoji="1" lang="en-US" altLang="zh-CN" dirty="0"/>
              <a:t>6.7 TCP拥塞控制</a:t>
            </a:r>
          </a:p>
          <a:p>
            <a:pPr marL="0" indent="0">
              <a:lnSpc>
                <a:spcPct val="130000"/>
              </a:lnSpc>
              <a:buNone/>
            </a:pPr>
            <a:r>
              <a:rPr kumimoji="1" lang="en-US" altLang="zh-CN" dirty="0"/>
              <a:t>6.8 </a:t>
            </a:r>
            <a:r>
              <a:rPr kumimoji="1" lang="zh-CN" altLang="en-US" dirty="0"/>
              <a:t>拥塞控制的发展</a:t>
            </a:r>
            <a:endParaRPr kumimoji="1" lang="en-US" altLang="zh-CN" dirty="0"/>
          </a:p>
          <a:p>
            <a:pPr marL="0" indent="0">
              <a:lnSpc>
                <a:spcPct val="130000"/>
              </a:lnSpc>
              <a:buNone/>
            </a:pPr>
            <a:r>
              <a:rPr kumimoji="1" lang="en-US" altLang="zh-CN" dirty="0"/>
              <a:t>6.9 传输层协议的发展</a:t>
            </a:r>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95</a:t>
            </a:fld>
            <a:endParaRPr kumimoji="1" lang="zh-CN" altLang="en-US" dirty="0"/>
          </a:p>
        </p:txBody>
      </p:sp>
      <p:sp>
        <p:nvSpPr>
          <p:cNvPr id="5" name="矩形标注 4">
            <a:extLst>
              <a:ext uri="{FF2B5EF4-FFF2-40B4-BE49-F238E27FC236}">
                <a16:creationId xmlns:a16="http://schemas.microsoft.com/office/drawing/2014/main" id="{E4BFCB96-0FA1-7740-8F94-683CEFB67F89}"/>
              </a:ext>
            </a:extLst>
          </p:cNvPr>
          <p:cNvSpPr/>
          <p:nvPr/>
        </p:nvSpPr>
        <p:spPr>
          <a:xfrm>
            <a:off x="5690316" y="2348650"/>
            <a:ext cx="3583394" cy="2885677"/>
          </a:xfrm>
          <a:prstGeom prst="wedgeRectCallout">
            <a:avLst>
              <a:gd name="adj1" fmla="val -82577"/>
              <a:gd name="adj2" fmla="val -85"/>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lvl="0" indent="-438150">
              <a:lnSpc>
                <a:spcPct val="130000"/>
              </a:lnSpc>
              <a:spcBef>
                <a:spcPts val="600"/>
              </a:spcBef>
              <a:buFont typeface="+mj-lt"/>
              <a:buAutoNum type="arabicPeriod"/>
            </a:pPr>
            <a:r>
              <a:rPr kumimoji="1" lang="en-US" altLang="zh-CN" sz="2400" dirty="0">
                <a:solidFill>
                  <a:schemeClr val="tx1"/>
                </a:solidFill>
                <a:latin typeface="Microsoft YaHei" panose="020B0503020204020204" pitchFamily="34" charset="-122"/>
                <a:ea typeface="Microsoft YaHei" panose="020B0503020204020204" pitchFamily="34" charset="-122"/>
              </a:rPr>
              <a:t>TCP</a:t>
            </a:r>
            <a:r>
              <a:rPr kumimoji="1" lang="zh-CN" altLang="en-US" sz="2400" dirty="0">
                <a:solidFill>
                  <a:schemeClr val="tx1"/>
                </a:solidFill>
                <a:latin typeface="Microsoft YaHei" panose="020B0503020204020204" pitchFamily="34" charset="-122"/>
                <a:ea typeface="Microsoft YaHei" panose="020B0503020204020204" pitchFamily="34" charset="-122"/>
              </a:rPr>
              <a:t>概述</a:t>
            </a:r>
          </a:p>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TCP</a:t>
            </a:r>
            <a:r>
              <a:rPr kumimoji="1" lang="zh-CN" altLang="en-US" sz="2400" dirty="0">
                <a:solidFill>
                  <a:prstClr val="black"/>
                </a:solidFill>
                <a:latin typeface="Microsoft YaHei" panose="020B0503020204020204" pitchFamily="34" charset="-122"/>
                <a:ea typeface="Microsoft YaHei" panose="020B0503020204020204" pitchFamily="34" charset="-122"/>
              </a:rPr>
              <a:t>报文段结构</a:t>
            </a:r>
          </a:p>
          <a:p>
            <a:pPr marL="587375" lvl="0" indent="-438150">
              <a:lnSpc>
                <a:spcPct val="130000"/>
              </a:lnSpc>
              <a:spcBef>
                <a:spcPts val="600"/>
              </a:spcBef>
              <a:buFont typeface="+mj-lt"/>
              <a:buAutoNum type="arabicPeriod"/>
            </a:pPr>
            <a:r>
              <a:rPr kumimoji="1" lang="en-US" altLang="zh-CN" sz="2400" dirty="0">
                <a:solidFill>
                  <a:schemeClr val="tx1"/>
                </a:solidFill>
                <a:latin typeface="Microsoft YaHei" panose="020B0503020204020204" pitchFamily="34" charset="-122"/>
                <a:ea typeface="Microsoft YaHei" panose="020B0503020204020204" pitchFamily="34" charset="-122"/>
              </a:rPr>
              <a:t>TCP</a:t>
            </a:r>
            <a:r>
              <a:rPr kumimoji="1" lang="zh-CN" altLang="en-US" sz="2400" dirty="0">
                <a:solidFill>
                  <a:schemeClr val="tx1"/>
                </a:solidFill>
                <a:latin typeface="Microsoft YaHei" panose="020B0503020204020204" pitchFamily="34" charset="-122"/>
                <a:ea typeface="Microsoft YaHei" panose="020B0503020204020204" pitchFamily="34" charset="-122"/>
              </a:rPr>
              <a:t>可靠数据传输</a:t>
            </a:r>
          </a:p>
          <a:p>
            <a:pPr marL="587375" lvl="0" indent="-438150">
              <a:lnSpc>
                <a:spcPct val="130000"/>
              </a:lnSpc>
              <a:spcBef>
                <a:spcPts val="600"/>
              </a:spcBef>
              <a:buFont typeface="+mj-lt"/>
              <a:buAutoNum type="arabicPeriod"/>
            </a:pPr>
            <a:r>
              <a:rPr kumimoji="1" lang="en-US" altLang="zh-CN" sz="2400" dirty="0">
                <a:solidFill>
                  <a:schemeClr val="tx1"/>
                </a:solidFill>
                <a:latin typeface="Microsoft YaHei" panose="020B0503020204020204" pitchFamily="34" charset="-122"/>
                <a:ea typeface="Microsoft YaHei" panose="020B0503020204020204" pitchFamily="34" charset="-122"/>
              </a:rPr>
              <a:t>TCP</a:t>
            </a:r>
            <a:r>
              <a:rPr kumimoji="1" lang="zh-CN" altLang="en-US" sz="2400" dirty="0">
                <a:solidFill>
                  <a:schemeClr val="tx1"/>
                </a:solidFill>
                <a:latin typeface="Microsoft YaHei" panose="020B0503020204020204" pitchFamily="34" charset="-122"/>
                <a:ea typeface="Microsoft YaHei" panose="020B0503020204020204" pitchFamily="34" charset="-122"/>
              </a:rPr>
              <a:t>流量控制</a:t>
            </a:r>
          </a:p>
          <a:p>
            <a:pPr marL="587375" lvl="0" indent="-438150">
              <a:lnSpc>
                <a:spcPct val="130000"/>
              </a:lnSpc>
              <a:spcBef>
                <a:spcPts val="600"/>
              </a:spcBef>
              <a:buFont typeface="+mj-lt"/>
              <a:buAutoNum type="arabicPeriod"/>
            </a:pPr>
            <a:r>
              <a:rPr kumimoji="1" lang="en-US" altLang="zh-CN" sz="2400" dirty="0">
                <a:solidFill>
                  <a:srgbClr val="C00000"/>
                </a:solidFill>
                <a:latin typeface="Microsoft YaHei" panose="020B0503020204020204" pitchFamily="34" charset="-122"/>
                <a:ea typeface="Microsoft YaHei" panose="020B0503020204020204" pitchFamily="34" charset="-122"/>
              </a:rPr>
              <a:t>TCP</a:t>
            </a:r>
            <a:r>
              <a:rPr kumimoji="1" lang="zh-CN" altLang="en-US" sz="2400" dirty="0">
                <a:solidFill>
                  <a:srgbClr val="C00000"/>
                </a:solidFill>
                <a:latin typeface="Microsoft YaHei" panose="020B0503020204020204" pitchFamily="34" charset="-122"/>
                <a:ea typeface="Microsoft YaHei" panose="020B0503020204020204" pitchFamily="34" charset="-122"/>
              </a:rPr>
              <a:t>连接管理</a:t>
            </a:r>
          </a:p>
        </p:txBody>
      </p:sp>
      <p:sp>
        <p:nvSpPr>
          <p:cNvPr id="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77016" y="6489303"/>
            <a:ext cx="2743200" cy="365125"/>
          </a:xfrm>
        </p:spPr>
        <p:txBody>
          <a:bodyPr/>
          <a:lstStyle/>
          <a:p>
            <a:r>
              <a:rPr kumimoji="1" lang="en-US" altLang="zh-CN" dirty="0"/>
              <a:t>6  </a:t>
            </a:r>
            <a:r>
              <a:rPr kumimoji="1" lang="zh-CN" altLang="en-US" dirty="0"/>
              <a:t>传输层</a:t>
            </a:r>
            <a:r>
              <a:rPr kumimoji="1" lang="en-US" altLang="zh-CN" dirty="0"/>
              <a:t> </a:t>
            </a:r>
            <a:endParaRPr kumimoji="1" lang="zh-CN" altLang="en-US" dirty="0"/>
          </a:p>
        </p:txBody>
      </p:sp>
    </p:spTree>
    <p:extLst>
      <p:ext uri="{BB962C8B-B14F-4D97-AF65-F5344CB8AC3E}">
        <p14:creationId xmlns:p14="http://schemas.microsoft.com/office/powerpoint/2010/main" val="3788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建立</a:t>
            </a:r>
            <a:r>
              <a:rPr lang="en-US" altLang="zh-CN" dirty="0"/>
              <a:t>TCP</a:t>
            </a:r>
            <a:r>
              <a:rPr lang="zh-CN" altLang="en-US" dirty="0"/>
              <a:t>连接</a:t>
            </a:r>
          </a:p>
        </p:txBody>
      </p:sp>
      <p:sp>
        <p:nvSpPr>
          <p:cNvPr id="3" name="内容占位符 2"/>
          <p:cNvSpPr>
            <a:spLocks noGrp="1"/>
          </p:cNvSpPr>
          <p:nvPr>
            <p:ph idx="1"/>
          </p:nvPr>
        </p:nvSpPr>
        <p:spPr>
          <a:xfrm>
            <a:off x="959386" y="1334288"/>
            <a:ext cx="10515600" cy="1464689"/>
          </a:xfrm>
        </p:spPr>
        <p:txBody>
          <a:bodyPr>
            <a:normAutofit/>
          </a:bodyPr>
          <a:lstStyle/>
          <a:p>
            <a:pPr>
              <a:lnSpc>
                <a:spcPct val="110000"/>
              </a:lnSpc>
            </a:pPr>
            <a:r>
              <a:rPr lang="en-US" altLang="zh-CN" sz="2400" dirty="0" err="1">
                <a:latin typeface="微软雅黑" panose="020B0503020204020204" pitchFamily="34" charset="-122"/>
                <a:ea typeface="微软雅黑" panose="020B0503020204020204" pitchFamily="34" charset="-122"/>
              </a:rPr>
              <a:t>建立</a:t>
            </a:r>
            <a:r>
              <a:rPr lang="zh-CN" altLang="en-US" sz="2400" dirty="0">
                <a:latin typeface="微软雅黑" panose="020B0503020204020204" pitchFamily="34" charset="-122"/>
                <a:ea typeface="微软雅黑" panose="020B0503020204020204" pitchFamily="34" charset="-122"/>
              </a:rPr>
              <a:t>一条</a:t>
            </a:r>
            <a:r>
              <a:rPr lang="en-US" altLang="zh-CN" sz="2400" dirty="0" err="1">
                <a:latin typeface="微软雅黑" panose="020B0503020204020204" pitchFamily="34" charset="-122"/>
                <a:ea typeface="微软雅黑" panose="020B0503020204020204" pitchFamily="34" charset="-122"/>
              </a:rPr>
              <a:t>TCP连接</a:t>
            </a:r>
            <a:r>
              <a:rPr lang="zh-CN" altLang="en-US" sz="2400" dirty="0">
                <a:latin typeface="微软雅黑" panose="020B0503020204020204" pitchFamily="34" charset="-122"/>
                <a:ea typeface="微软雅黑" panose="020B0503020204020204" pitchFamily="34" charset="-122"/>
              </a:rPr>
              <a:t>需</a:t>
            </a:r>
            <a:r>
              <a:rPr lang="en-US" altLang="zh-CN" sz="2400" dirty="0" err="1">
                <a:latin typeface="微软雅黑" panose="020B0503020204020204" pitchFamily="34" charset="-122"/>
                <a:ea typeface="微软雅黑" panose="020B0503020204020204" pitchFamily="34" charset="-122"/>
              </a:rPr>
              <a:t>要确定两件事</a:t>
            </a:r>
            <a:r>
              <a:rPr lang="en-US" altLang="zh-CN" sz="2400" dirty="0">
                <a:latin typeface="微软雅黑" panose="020B0503020204020204" pitchFamily="34" charset="-122"/>
                <a:ea typeface="微软雅黑" panose="020B0503020204020204" pitchFamily="34" charset="-122"/>
              </a:rPr>
              <a:t>：</a:t>
            </a:r>
            <a:endParaRPr lang="en-US" altLang="ja-JP" sz="2400" dirty="0">
              <a:latin typeface="微软雅黑" panose="020B0503020204020204" pitchFamily="34" charset="-122"/>
              <a:ea typeface="微软雅黑" panose="020B0503020204020204" pitchFamily="34" charset="-122"/>
            </a:endParaRPr>
          </a:p>
          <a:p>
            <a:pPr lvl="1">
              <a:lnSpc>
                <a:spcPct val="110000"/>
              </a:lnSpc>
            </a:pPr>
            <a:r>
              <a:rPr lang="zh-CN" altLang="en-US" sz="2200" dirty="0">
                <a:latin typeface="微软雅黑" panose="020B0503020204020204" pitchFamily="34" charset="-122"/>
                <a:ea typeface="微软雅黑" panose="020B0503020204020204" pitchFamily="34" charset="-122"/>
              </a:rPr>
              <a:t>双方都</a:t>
            </a:r>
            <a:r>
              <a:rPr lang="en-US" altLang="zh-CN" sz="2200" dirty="0" err="1">
                <a:latin typeface="微软雅黑" panose="020B0503020204020204" pitchFamily="34" charset="-122"/>
                <a:ea typeface="微软雅黑" panose="020B0503020204020204" pitchFamily="34" charset="-122"/>
              </a:rPr>
              <a:t>同意建立连接（知晓另一方想建立连接</a:t>
            </a:r>
            <a:r>
              <a:rPr lang="en-US" altLang="zh-CN" sz="2200" dirty="0">
                <a:latin typeface="微软雅黑" panose="020B0503020204020204" pitchFamily="34" charset="-122"/>
                <a:ea typeface="微软雅黑" panose="020B0503020204020204" pitchFamily="34" charset="-122"/>
              </a:rPr>
              <a:t>）</a:t>
            </a:r>
          </a:p>
          <a:p>
            <a:pPr lvl="1">
              <a:lnSpc>
                <a:spcPct val="110000"/>
              </a:lnSpc>
            </a:pPr>
            <a:r>
              <a:rPr lang="zh-CN" altLang="en-US" sz="2200" dirty="0">
                <a:latin typeface="微软雅黑" panose="020B0503020204020204" pitchFamily="34" charset="-122"/>
                <a:ea typeface="微软雅黑" panose="020B0503020204020204" pitchFamily="34" charset="-122"/>
              </a:rPr>
              <a:t>初始化</a:t>
            </a:r>
            <a:r>
              <a:rPr lang="en-US" altLang="zh-CN" sz="2200" dirty="0" err="1">
                <a:latin typeface="微软雅黑" panose="020B0503020204020204" pitchFamily="34" charset="-122"/>
                <a:ea typeface="微软雅黑" panose="020B0503020204020204" pitchFamily="34" charset="-122"/>
              </a:rPr>
              <a:t>连接参数</a:t>
            </a:r>
            <a:r>
              <a:rPr lang="zh-CN" altLang="en-US" sz="2200" dirty="0">
                <a:latin typeface="微软雅黑" panose="020B0503020204020204" pitchFamily="34" charset="-122"/>
                <a:ea typeface="微软雅黑" panose="020B0503020204020204" pitchFamily="34" charset="-122"/>
              </a:rPr>
              <a:t>（序号，</a:t>
            </a:r>
            <a:r>
              <a:rPr lang="en-US" altLang="zh-CN" sz="2200" dirty="0">
                <a:latin typeface="微软雅黑" panose="020B0503020204020204" pitchFamily="34" charset="-122"/>
                <a:ea typeface="微软雅黑" panose="020B0503020204020204" pitchFamily="34" charset="-122"/>
              </a:rPr>
              <a:t>MSS</a:t>
            </a:r>
            <a:r>
              <a:rPr lang="zh-CN" altLang="en-US" sz="2200" dirty="0">
                <a:latin typeface="微软雅黑" panose="020B0503020204020204" pitchFamily="34" charset="-122"/>
                <a:ea typeface="微软雅黑" panose="020B0503020204020204" pitchFamily="34" charset="-122"/>
              </a:rPr>
              <a:t>等）</a:t>
            </a:r>
            <a:endParaRPr lang="en-US" altLang="zh-CN" sz="2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96</a:t>
            </a:fld>
            <a:endParaRPr kumimoji="1" lang="zh-CN" altLang="en-US" dirty="0"/>
          </a:p>
        </p:txBody>
      </p:sp>
      <p:grpSp>
        <p:nvGrpSpPr>
          <p:cNvPr id="5" name="组合 4"/>
          <p:cNvGrpSpPr/>
          <p:nvPr/>
        </p:nvGrpSpPr>
        <p:grpSpPr>
          <a:xfrm>
            <a:off x="2164864" y="2808365"/>
            <a:ext cx="8625734" cy="3638786"/>
            <a:chOff x="1741488" y="2744789"/>
            <a:chExt cx="8755970" cy="3691983"/>
          </a:xfrm>
        </p:grpSpPr>
        <p:sp>
          <p:nvSpPr>
            <p:cNvPr id="6" name="Rectangle 62"/>
            <p:cNvSpPr>
              <a:spLocks noChangeArrowheads="1"/>
            </p:cNvSpPr>
            <p:nvPr/>
          </p:nvSpPr>
          <p:spPr bwMode="auto">
            <a:xfrm>
              <a:off x="2730500" y="2747964"/>
              <a:ext cx="2279650" cy="2414587"/>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7" name="Rectangle 45"/>
            <p:cNvSpPr>
              <a:spLocks noChangeArrowheads="1"/>
            </p:cNvSpPr>
            <p:nvPr/>
          </p:nvSpPr>
          <p:spPr bwMode="auto">
            <a:xfrm>
              <a:off x="2690814" y="2801939"/>
              <a:ext cx="2270125" cy="2471737"/>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8" name="Line 55"/>
            <p:cNvSpPr>
              <a:spLocks noChangeShapeType="1"/>
            </p:cNvSpPr>
            <p:nvPr/>
          </p:nvSpPr>
          <p:spPr bwMode="auto">
            <a:xfrm>
              <a:off x="2690814" y="3243263"/>
              <a:ext cx="227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 name="Text Box 6"/>
            <p:cNvSpPr txBox="1">
              <a:spLocks noChangeArrowheads="1"/>
            </p:cNvSpPr>
            <p:nvPr/>
          </p:nvSpPr>
          <p:spPr bwMode="auto">
            <a:xfrm>
              <a:off x="2705101" y="3355975"/>
              <a:ext cx="2335213"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230188">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zh-CN" sz="1400" dirty="0">
                  <a:ea typeface="宋体" panose="02010600030101010101" pitchFamily="2" charset="-122"/>
                </a:rPr>
                <a:t>connection state: ESTAB</a:t>
              </a:r>
            </a:p>
            <a:p>
              <a:pPr>
                <a:spcBef>
                  <a:spcPct val="0"/>
                </a:spcBef>
                <a:buClrTx/>
                <a:buSzTx/>
                <a:buFontTx/>
                <a:buNone/>
              </a:pPr>
              <a:r>
                <a:rPr lang="en-US" altLang="zh-CN" sz="1400" dirty="0">
                  <a:ea typeface="宋体" panose="02010600030101010101" pitchFamily="2" charset="-122"/>
                </a:rPr>
                <a:t>connection variables:</a:t>
              </a:r>
            </a:p>
            <a:p>
              <a:pPr lvl="1">
                <a:spcBef>
                  <a:spcPct val="0"/>
                </a:spcBef>
                <a:buClrTx/>
                <a:buSzTx/>
                <a:buFontTx/>
                <a:buNone/>
              </a:pPr>
              <a:r>
                <a:rPr lang="en-US" altLang="zh-CN" sz="1400" dirty="0" err="1">
                  <a:ea typeface="宋体" panose="02010600030101010101" pitchFamily="2" charset="-122"/>
                </a:rPr>
                <a:t>seq</a:t>
              </a:r>
              <a:r>
                <a:rPr lang="en-US" altLang="zh-CN" sz="1400" dirty="0">
                  <a:ea typeface="宋体" panose="02010600030101010101" pitchFamily="2" charset="-122"/>
                </a:rPr>
                <a:t> # client-to-server</a:t>
              </a:r>
            </a:p>
            <a:p>
              <a:pPr lvl="1">
                <a:spcBef>
                  <a:spcPct val="0"/>
                </a:spcBef>
                <a:buClrTx/>
                <a:buSzTx/>
                <a:buFontTx/>
                <a:buNone/>
              </a:pPr>
              <a:r>
                <a:rPr lang="en-US" altLang="zh-CN" sz="1400" dirty="0">
                  <a:ea typeface="宋体" panose="02010600030101010101" pitchFamily="2" charset="-122"/>
                </a:rPr>
                <a:t>         server-to-client</a:t>
              </a:r>
            </a:p>
            <a:p>
              <a:pPr lvl="1">
                <a:spcBef>
                  <a:spcPct val="0"/>
                </a:spcBef>
                <a:buClrTx/>
                <a:buSzTx/>
                <a:buFontTx/>
                <a:buNone/>
              </a:pPr>
              <a:r>
                <a:rPr lang="en-US" altLang="zh-CN" sz="1400" b="1" dirty="0" err="1">
                  <a:latin typeface="Courier New" panose="02070309020205020404" pitchFamily="49" charset="0"/>
                  <a:ea typeface="宋体" panose="02010600030101010101" pitchFamily="2" charset="-122"/>
                </a:rPr>
                <a:t>rcvBuffer</a:t>
              </a:r>
              <a:r>
                <a:rPr lang="en-US" altLang="zh-CN" sz="1400" dirty="0">
                  <a:ea typeface="宋体" panose="02010600030101010101" pitchFamily="2" charset="-122"/>
                </a:rPr>
                <a:t> size</a:t>
              </a:r>
            </a:p>
            <a:p>
              <a:pPr lvl="1">
                <a:spcBef>
                  <a:spcPct val="0"/>
                </a:spcBef>
                <a:buClrTx/>
                <a:buSzTx/>
                <a:buFontTx/>
                <a:buNone/>
              </a:pPr>
              <a:r>
                <a:rPr lang="en-US" altLang="zh-CN" sz="1400" dirty="0">
                  <a:ea typeface="宋体" panose="02010600030101010101" pitchFamily="2" charset="-122"/>
                </a:rPr>
                <a:t>   at </a:t>
              </a:r>
              <a:r>
                <a:rPr lang="en-US" altLang="zh-CN" sz="1400" dirty="0" err="1">
                  <a:ea typeface="宋体" panose="02010600030101010101" pitchFamily="2" charset="-122"/>
                </a:rPr>
                <a:t>server,client</a:t>
              </a:r>
              <a:r>
                <a:rPr lang="en-US" altLang="zh-CN" sz="1400" dirty="0">
                  <a:ea typeface="宋体" panose="02010600030101010101" pitchFamily="2" charset="-122"/>
                </a:rPr>
                <a:t> </a:t>
              </a:r>
            </a:p>
            <a:p>
              <a:pPr lvl="1">
                <a:spcBef>
                  <a:spcPct val="0"/>
                </a:spcBef>
                <a:buClrTx/>
                <a:buSzTx/>
                <a:buFontTx/>
                <a:buNone/>
              </a:pPr>
              <a:r>
                <a:rPr lang="en-US" altLang="zh-CN" sz="1400" dirty="0">
                  <a:ea typeface="宋体" panose="02010600030101010101" pitchFamily="2" charset="-122"/>
                </a:rPr>
                <a:t>           </a:t>
              </a:r>
            </a:p>
          </p:txBody>
        </p:sp>
        <p:grpSp>
          <p:nvGrpSpPr>
            <p:cNvPr id="10" name="Group 46"/>
            <p:cNvGrpSpPr>
              <a:grpSpLocks/>
            </p:cNvGrpSpPr>
            <p:nvPr/>
          </p:nvGrpSpPr>
          <p:grpSpPr bwMode="auto">
            <a:xfrm>
              <a:off x="3638550" y="3157539"/>
              <a:ext cx="438150" cy="206375"/>
              <a:chOff x="344" y="1846"/>
              <a:chExt cx="336" cy="130"/>
            </a:xfrm>
          </p:grpSpPr>
          <p:sp>
            <p:nvSpPr>
              <p:cNvPr id="72" name="Rectangle 47"/>
              <p:cNvSpPr>
                <a:spLocks noChangeArrowheads="1"/>
              </p:cNvSpPr>
              <p:nvPr/>
            </p:nvSpPr>
            <p:spPr bwMode="auto">
              <a:xfrm>
                <a:off x="344" y="1846"/>
                <a:ext cx="336" cy="130"/>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73" name="Rectangle 48"/>
              <p:cNvSpPr>
                <a:spLocks noChangeArrowheads="1"/>
              </p:cNvSpPr>
              <p:nvPr/>
            </p:nvSpPr>
            <p:spPr bwMode="auto">
              <a:xfrm>
                <a:off x="454" y="1863"/>
                <a:ext cx="112" cy="99"/>
              </a:xfrm>
              <a:prstGeom prst="rect">
                <a:avLst/>
              </a:prstGeom>
              <a:solidFill>
                <a:schemeClr val="bg1"/>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74" name="Rectangle 49"/>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75" name="Rectangle 50"/>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1" name="Text Box 54"/>
            <p:cNvSpPr txBox="1">
              <a:spLocks noChangeArrowheads="1"/>
            </p:cNvSpPr>
            <p:nvPr/>
          </p:nvSpPr>
          <p:spPr bwMode="auto">
            <a:xfrm>
              <a:off x="2607052" y="2859088"/>
              <a:ext cx="12025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application</a:t>
              </a:r>
            </a:p>
          </p:txBody>
        </p:sp>
        <p:sp>
          <p:nvSpPr>
            <p:cNvPr id="12" name="Line 56"/>
            <p:cNvSpPr>
              <a:spLocks noChangeShapeType="1"/>
            </p:cNvSpPr>
            <p:nvPr/>
          </p:nvSpPr>
          <p:spPr bwMode="auto">
            <a:xfrm>
              <a:off x="2697164" y="4738688"/>
              <a:ext cx="22685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 name="Text Box 57"/>
            <p:cNvSpPr txBox="1">
              <a:spLocks noChangeArrowheads="1"/>
            </p:cNvSpPr>
            <p:nvPr/>
          </p:nvSpPr>
          <p:spPr bwMode="auto">
            <a:xfrm>
              <a:off x="2624106" y="4806950"/>
              <a:ext cx="9589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network</a:t>
              </a:r>
            </a:p>
          </p:txBody>
        </p:sp>
        <p:sp>
          <p:nvSpPr>
            <p:cNvPr id="14" name="Rectangle 58"/>
            <p:cNvSpPr>
              <a:spLocks noChangeArrowheads="1"/>
            </p:cNvSpPr>
            <p:nvPr/>
          </p:nvSpPr>
          <p:spPr bwMode="auto">
            <a:xfrm>
              <a:off x="2662238" y="5160964"/>
              <a:ext cx="2335212" cy="180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5" name="Line 59"/>
            <p:cNvSpPr>
              <a:spLocks noChangeShapeType="1"/>
            </p:cNvSpPr>
            <p:nvPr/>
          </p:nvSpPr>
          <p:spPr bwMode="auto">
            <a:xfrm>
              <a:off x="2690813" y="5149850"/>
              <a:ext cx="0" cy="23653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 name="Line 60"/>
            <p:cNvSpPr>
              <a:spLocks noChangeShapeType="1"/>
            </p:cNvSpPr>
            <p:nvPr/>
          </p:nvSpPr>
          <p:spPr bwMode="auto">
            <a:xfrm>
              <a:off x="4954588" y="5121275"/>
              <a:ext cx="0" cy="23653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 name="Freeform 8"/>
            <p:cNvSpPr>
              <a:spLocks/>
            </p:cNvSpPr>
            <p:nvPr/>
          </p:nvSpPr>
          <p:spPr bwMode="auto">
            <a:xfrm flipH="1">
              <a:off x="2217738" y="2805114"/>
              <a:ext cx="468312" cy="2490787"/>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 name="T15" fmla="*/ 0 w 366"/>
                <a:gd name="T16" fmla="*/ 0 h 1284"/>
                <a:gd name="T17" fmla="*/ 366 w 366"/>
                <a:gd name="T18" fmla="*/ 1284 h 1284"/>
              </a:gdLst>
              <a:ahLst/>
              <a:cxnLst>
                <a:cxn ang="T10">
                  <a:pos x="T0" y="T1"/>
                </a:cxn>
                <a:cxn ang="T11">
                  <a:pos x="T2" y="T3"/>
                </a:cxn>
                <a:cxn ang="T12">
                  <a:pos x="T4" y="T5"/>
                </a:cxn>
                <a:cxn ang="T13">
                  <a:pos x="T6" y="T7"/>
                </a:cxn>
                <a:cxn ang="T14">
                  <a:pos x="T8" y="T9"/>
                </a:cxn>
              </a:cxnLst>
              <a:rect l="T15" t="T16" r="T17" b="T18"/>
              <a:pathLst>
                <a:path w="366" h="1284">
                  <a:moveTo>
                    <a:pt x="366" y="1278"/>
                  </a:moveTo>
                  <a:lnTo>
                    <a:pt x="12" y="0"/>
                  </a:lnTo>
                  <a:lnTo>
                    <a:pt x="0" y="1224"/>
                  </a:lnTo>
                  <a:lnTo>
                    <a:pt x="186" y="1284"/>
                  </a:lnTo>
                  <a:lnTo>
                    <a:pt x="366" y="1278"/>
                  </a:lnTo>
                  <a:close/>
                </a:path>
              </a:pathLst>
            </a:custGeom>
            <a:gradFill rotWithShape="1">
              <a:gsLst>
                <a:gs pos="0">
                  <a:schemeClr val="folHlink"/>
                </a:gs>
                <a:gs pos="100000">
                  <a:schemeClr val="bg1"/>
                </a:gs>
              </a:gsLst>
              <a:lin ang="0" scaled="1"/>
            </a:gradFill>
            <a:ln w="9525">
              <a:solidFill>
                <a:srgbClr val="DDDDDD"/>
              </a:solidFill>
              <a:round/>
              <a:headEnd/>
              <a:tailEnd/>
            </a:ln>
          </p:spPr>
          <p:txBody>
            <a:bodyPr/>
            <a:lstStyle/>
            <a:p>
              <a:endParaRPr lang="zh-CN" altLang="en-US"/>
            </a:p>
          </p:txBody>
        </p:sp>
        <p:sp>
          <p:nvSpPr>
            <p:cNvPr id="18" name="Rectangle 63"/>
            <p:cNvSpPr>
              <a:spLocks noChangeArrowheads="1"/>
            </p:cNvSpPr>
            <p:nvPr/>
          </p:nvSpPr>
          <p:spPr bwMode="auto">
            <a:xfrm>
              <a:off x="7032625" y="2754314"/>
              <a:ext cx="2279650" cy="2414587"/>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9" name="Rectangle 64"/>
            <p:cNvSpPr>
              <a:spLocks noChangeArrowheads="1"/>
            </p:cNvSpPr>
            <p:nvPr/>
          </p:nvSpPr>
          <p:spPr bwMode="auto">
            <a:xfrm>
              <a:off x="6992939" y="2808289"/>
              <a:ext cx="2270125" cy="2471737"/>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0" name="Line 65"/>
            <p:cNvSpPr>
              <a:spLocks noChangeShapeType="1"/>
            </p:cNvSpPr>
            <p:nvPr/>
          </p:nvSpPr>
          <p:spPr bwMode="auto">
            <a:xfrm>
              <a:off x="6992939" y="3249613"/>
              <a:ext cx="2270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 name="Text Box 66"/>
            <p:cNvSpPr txBox="1">
              <a:spLocks noChangeArrowheads="1"/>
            </p:cNvSpPr>
            <p:nvPr/>
          </p:nvSpPr>
          <p:spPr bwMode="auto">
            <a:xfrm>
              <a:off x="7007226" y="3362325"/>
              <a:ext cx="2335213"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230188">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zh-CN" sz="1400">
                  <a:ea typeface="宋体" panose="02010600030101010101" pitchFamily="2" charset="-122"/>
                </a:rPr>
                <a:t>connection state: ESTAB</a:t>
              </a:r>
            </a:p>
            <a:p>
              <a:pPr>
                <a:spcBef>
                  <a:spcPct val="0"/>
                </a:spcBef>
                <a:buClrTx/>
                <a:buSzTx/>
                <a:buFontTx/>
                <a:buNone/>
              </a:pPr>
              <a:r>
                <a:rPr lang="en-US" altLang="zh-CN" sz="1400">
                  <a:ea typeface="宋体" panose="02010600030101010101" pitchFamily="2" charset="-122"/>
                </a:rPr>
                <a:t>connection Variables:</a:t>
              </a:r>
            </a:p>
            <a:p>
              <a:pPr lvl="1">
                <a:spcBef>
                  <a:spcPct val="0"/>
                </a:spcBef>
                <a:buClrTx/>
                <a:buSzTx/>
                <a:buFontTx/>
                <a:buNone/>
              </a:pPr>
              <a:r>
                <a:rPr lang="en-US" altLang="zh-CN" sz="1400">
                  <a:ea typeface="宋体" panose="02010600030101010101" pitchFamily="2" charset="-122"/>
                </a:rPr>
                <a:t>seq # client-to-server</a:t>
              </a:r>
            </a:p>
            <a:p>
              <a:pPr lvl="1">
                <a:spcBef>
                  <a:spcPct val="0"/>
                </a:spcBef>
                <a:buClrTx/>
                <a:buSzTx/>
                <a:buFontTx/>
                <a:buNone/>
              </a:pPr>
              <a:r>
                <a:rPr lang="en-US" altLang="zh-CN" sz="1400">
                  <a:ea typeface="宋体" panose="02010600030101010101" pitchFamily="2" charset="-122"/>
                </a:rPr>
                <a:t>          server-to-client</a:t>
              </a:r>
            </a:p>
            <a:p>
              <a:pPr lvl="1">
                <a:spcBef>
                  <a:spcPct val="0"/>
                </a:spcBef>
                <a:buClrTx/>
                <a:buSzTx/>
                <a:buFontTx/>
                <a:buNone/>
              </a:pPr>
              <a:r>
                <a:rPr lang="en-US" altLang="zh-CN" sz="1400" b="1">
                  <a:latin typeface="Courier New" panose="02070309020205020404" pitchFamily="49" charset="0"/>
                  <a:ea typeface="宋体" panose="02010600030101010101" pitchFamily="2" charset="-122"/>
                </a:rPr>
                <a:t>rcvBuffer</a:t>
              </a:r>
              <a:r>
                <a:rPr lang="en-US" altLang="zh-CN" sz="1400">
                  <a:ea typeface="宋体" panose="02010600030101010101" pitchFamily="2" charset="-122"/>
                </a:rPr>
                <a:t> size</a:t>
              </a:r>
            </a:p>
            <a:p>
              <a:pPr lvl="1">
                <a:spcBef>
                  <a:spcPct val="0"/>
                </a:spcBef>
                <a:buClrTx/>
                <a:buSzTx/>
                <a:buFontTx/>
                <a:buNone/>
              </a:pPr>
              <a:r>
                <a:rPr lang="en-US" altLang="zh-CN" sz="1400">
                  <a:ea typeface="宋体" panose="02010600030101010101" pitchFamily="2" charset="-122"/>
                </a:rPr>
                <a:t>   at server,client </a:t>
              </a:r>
            </a:p>
            <a:p>
              <a:pPr lvl="1">
                <a:spcBef>
                  <a:spcPct val="0"/>
                </a:spcBef>
                <a:buClrTx/>
                <a:buSzTx/>
                <a:buFontTx/>
                <a:buNone/>
              </a:pPr>
              <a:r>
                <a:rPr lang="en-US" altLang="zh-CN" sz="1400">
                  <a:ea typeface="宋体" panose="02010600030101010101" pitchFamily="2" charset="-122"/>
                </a:rPr>
                <a:t>           </a:t>
              </a:r>
            </a:p>
          </p:txBody>
        </p:sp>
        <p:grpSp>
          <p:nvGrpSpPr>
            <p:cNvPr id="22" name="Group 67"/>
            <p:cNvGrpSpPr>
              <a:grpSpLocks/>
            </p:cNvGrpSpPr>
            <p:nvPr/>
          </p:nvGrpSpPr>
          <p:grpSpPr bwMode="auto">
            <a:xfrm>
              <a:off x="7940675" y="3163889"/>
              <a:ext cx="438150" cy="206375"/>
              <a:chOff x="344" y="1846"/>
              <a:chExt cx="336" cy="130"/>
            </a:xfrm>
          </p:grpSpPr>
          <p:sp>
            <p:nvSpPr>
              <p:cNvPr id="68" name="Rectangle 68"/>
              <p:cNvSpPr>
                <a:spLocks noChangeArrowheads="1"/>
              </p:cNvSpPr>
              <p:nvPr/>
            </p:nvSpPr>
            <p:spPr bwMode="auto">
              <a:xfrm>
                <a:off x="344" y="1846"/>
                <a:ext cx="336" cy="130"/>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69" name="Rectangle 69"/>
              <p:cNvSpPr>
                <a:spLocks noChangeArrowheads="1"/>
              </p:cNvSpPr>
              <p:nvPr/>
            </p:nvSpPr>
            <p:spPr bwMode="auto">
              <a:xfrm>
                <a:off x="454" y="1863"/>
                <a:ext cx="112" cy="99"/>
              </a:xfrm>
              <a:prstGeom prst="rect">
                <a:avLst/>
              </a:prstGeom>
              <a:solidFill>
                <a:schemeClr val="bg1"/>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70" name="Rectangle 70"/>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71" name="Rectangle 71"/>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23" name="Text Box 72"/>
            <p:cNvSpPr txBox="1">
              <a:spLocks noChangeArrowheads="1"/>
            </p:cNvSpPr>
            <p:nvPr/>
          </p:nvSpPr>
          <p:spPr bwMode="auto">
            <a:xfrm>
              <a:off x="6909177" y="2865438"/>
              <a:ext cx="12025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application</a:t>
              </a:r>
            </a:p>
          </p:txBody>
        </p:sp>
        <p:sp>
          <p:nvSpPr>
            <p:cNvPr id="24" name="Line 73"/>
            <p:cNvSpPr>
              <a:spLocks noChangeShapeType="1"/>
            </p:cNvSpPr>
            <p:nvPr/>
          </p:nvSpPr>
          <p:spPr bwMode="auto">
            <a:xfrm>
              <a:off x="6999289" y="4745038"/>
              <a:ext cx="22685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 name="Text Box 74"/>
            <p:cNvSpPr txBox="1">
              <a:spLocks noChangeArrowheads="1"/>
            </p:cNvSpPr>
            <p:nvPr/>
          </p:nvSpPr>
          <p:spPr bwMode="auto">
            <a:xfrm>
              <a:off x="6926231" y="4813300"/>
              <a:ext cx="9589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network</a:t>
              </a:r>
            </a:p>
          </p:txBody>
        </p:sp>
        <p:sp>
          <p:nvSpPr>
            <p:cNvPr id="26" name="Rectangle 75"/>
            <p:cNvSpPr>
              <a:spLocks noChangeArrowheads="1"/>
            </p:cNvSpPr>
            <p:nvPr/>
          </p:nvSpPr>
          <p:spPr bwMode="auto">
            <a:xfrm>
              <a:off x="6964363" y="5167314"/>
              <a:ext cx="2335212" cy="180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7" name="Line 76"/>
            <p:cNvSpPr>
              <a:spLocks noChangeShapeType="1"/>
            </p:cNvSpPr>
            <p:nvPr/>
          </p:nvSpPr>
          <p:spPr bwMode="auto">
            <a:xfrm>
              <a:off x="6992938" y="5156200"/>
              <a:ext cx="0" cy="23653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 name="Line 77"/>
            <p:cNvSpPr>
              <a:spLocks noChangeShapeType="1"/>
            </p:cNvSpPr>
            <p:nvPr/>
          </p:nvSpPr>
          <p:spPr bwMode="auto">
            <a:xfrm>
              <a:off x="9256713" y="5127625"/>
              <a:ext cx="0" cy="23653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 name="Freeform 78"/>
            <p:cNvSpPr>
              <a:spLocks/>
            </p:cNvSpPr>
            <p:nvPr/>
          </p:nvSpPr>
          <p:spPr bwMode="auto">
            <a:xfrm>
              <a:off x="9274176" y="2744789"/>
              <a:ext cx="468313" cy="2490787"/>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 name="T15" fmla="*/ 0 w 366"/>
                <a:gd name="T16" fmla="*/ 0 h 1284"/>
                <a:gd name="T17" fmla="*/ 366 w 366"/>
                <a:gd name="T18" fmla="*/ 1284 h 1284"/>
              </a:gdLst>
              <a:ahLst/>
              <a:cxnLst>
                <a:cxn ang="T10">
                  <a:pos x="T0" y="T1"/>
                </a:cxn>
                <a:cxn ang="T11">
                  <a:pos x="T2" y="T3"/>
                </a:cxn>
                <a:cxn ang="T12">
                  <a:pos x="T4" y="T5"/>
                </a:cxn>
                <a:cxn ang="T13">
                  <a:pos x="T6" y="T7"/>
                </a:cxn>
                <a:cxn ang="T14">
                  <a:pos x="T8" y="T9"/>
                </a:cxn>
              </a:cxnLst>
              <a:rect l="T15" t="T16" r="T17" b="T18"/>
              <a:pathLst>
                <a:path w="366" h="1284">
                  <a:moveTo>
                    <a:pt x="366" y="1278"/>
                  </a:moveTo>
                  <a:lnTo>
                    <a:pt x="12" y="0"/>
                  </a:lnTo>
                  <a:lnTo>
                    <a:pt x="0" y="1224"/>
                  </a:lnTo>
                  <a:lnTo>
                    <a:pt x="186" y="1284"/>
                  </a:lnTo>
                  <a:lnTo>
                    <a:pt x="366" y="1278"/>
                  </a:lnTo>
                  <a:close/>
                </a:path>
              </a:pathLst>
            </a:custGeom>
            <a:gradFill rotWithShape="1">
              <a:gsLst>
                <a:gs pos="0">
                  <a:schemeClr val="folHlink"/>
                </a:gs>
                <a:gs pos="100000">
                  <a:schemeClr val="bg1"/>
                </a:gs>
              </a:gsLst>
              <a:lin ang="0" scaled="1"/>
            </a:gradFill>
            <a:ln w="9525">
              <a:solidFill>
                <a:srgbClr val="DDDDDD"/>
              </a:solidFill>
              <a:round/>
              <a:headEnd/>
              <a:tailEnd/>
            </a:ln>
          </p:spPr>
          <p:txBody>
            <a:bodyPr/>
            <a:lstStyle/>
            <a:p>
              <a:endParaRPr lang="zh-CN" altLang="en-US"/>
            </a:p>
          </p:txBody>
        </p:sp>
        <p:sp>
          <p:nvSpPr>
            <p:cNvPr id="30" name="Text Box 83"/>
            <p:cNvSpPr txBox="1">
              <a:spLocks noChangeArrowheads="1"/>
            </p:cNvSpPr>
            <p:nvPr/>
          </p:nvSpPr>
          <p:spPr bwMode="auto">
            <a:xfrm>
              <a:off x="1876482" y="5514435"/>
              <a:ext cx="42100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zh-CN" sz="1800" b="1" dirty="0">
                  <a:latin typeface="Courier New" panose="02070309020205020404" pitchFamily="49" charset="0"/>
                  <a:ea typeface="宋体" panose="02010600030101010101" pitchFamily="2" charset="-122"/>
                </a:rPr>
                <a:t>Socket </a:t>
              </a:r>
              <a:r>
                <a:rPr lang="en-US" altLang="zh-CN" sz="1800" b="1" dirty="0" err="1">
                  <a:latin typeface="Courier New" panose="02070309020205020404" pitchFamily="49" charset="0"/>
                  <a:ea typeface="宋体" panose="02010600030101010101" pitchFamily="2" charset="-122"/>
                </a:rPr>
                <a:t>clientSocket</a:t>
              </a:r>
              <a:r>
                <a:rPr lang="en-US" altLang="zh-CN" sz="1800" b="1" dirty="0">
                  <a:latin typeface="Courier New" panose="02070309020205020404" pitchFamily="49" charset="0"/>
                  <a:ea typeface="宋体" panose="02010600030101010101" pitchFamily="2" charset="-122"/>
                </a:rPr>
                <a:t> =   </a:t>
              </a:r>
            </a:p>
            <a:p>
              <a:pPr>
                <a:spcBef>
                  <a:spcPct val="0"/>
                </a:spcBef>
                <a:buClrTx/>
                <a:buSzTx/>
                <a:buFontTx/>
                <a:buNone/>
              </a:pPr>
              <a:r>
                <a:rPr lang="en-US" altLang="zh-CN" sz="1800" b="1" dirty="0">
                  <a:latin typeface="Courier New" panose="02070309020205020404" pitchFamily="49" charset="0"/>
                  <a:ea typeface="宋体" panose="02010600030101010101" pitchFamily="2" charset="-122"/>
                </a:rPr>
                <a:t>  </a:t>
              </a:r>
              <a:r>
                <a:rPr lang="en-US" altLang="zh-CN" sz="1800" b="1" dirty="0" err="1">
                  <a:latin typeface="Courier New" panose="02070309020205020404" pitchFamily="49" charset="0"/>
                  <a:ea typeface="宋体" panose="02010600030101010101" pitchFamily="2" charset="-122"/>
                </a:rPr>
                <a:t>newSocket</a:t>
              </a:r>
              <a:r>
                <a:rPr lang="en-US" altLang="zh-CN" sz="1800" b="1" dirty="0">
                  <a:latin typeface="Courier New" panose="02070309020205020404" pitchFamily="49" charset="0"/>
                  <a:ea typeface="宋体" panose="02010600030101010101" pitchFamily="2" charset="-122"/>
                </a:rPr>
                <a:t>("</a:t>
              </a:r>
              <a:r>
                <a:rPr lang="en-US" altLang="zh-CN" sz="1800" b="1" dirty="0" err="1">
                  <a:latin typeface="Courier New" panose="02070309020205020404" pitchFamily="49" charset="0"/>
                  <a:ea typeface="宋体" panose="02010600030101010101" pitchFamily="2" charset="-122"/>
                </a:rPr>
                <a:t>hostname","port</a:t>
              </a:r>
              <a:r>
                <a:rPr lang="en-US" altLang="zh-CN" sz="1800" b="1" dirty="0">
                  <a:latin typeface="Courier New" panose="02070309020205020404" pitchFamily="49" charset="0"/>
                  <a:ea typeface="宋体" panose="02010600030101010101" pitchFamily="2" charset="-122"/>
                </a:rPr>
                <a:t> number");</a:t>
              </a:r>
            </a:p>
          </p:txBody>
        </p:sp>
        <p:sp>
          <p:nvSpPr>
            <p:cNvPr id="31" name="Text Box 85"/>
            <p:cNvSpPr txBox="1">
              <a:spLocks noChangeArrowheads="1"/>
            </p:cNvSpPr>
            <p:nvPr/>
          </p:nvSpPr>
          <p:spPr bwMode="auto">
            <a:xfrm>
              <a:off x="6549346" y="5584307"/>
              <a:ext cx="39481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zh-CN" sz="1800" b="1" dirty="0">
                  <a:latin typeface="Courier New" panose="02070309020205020404" pitchFamily="49" charset="0"/>
                  <a:ea typeface="宋体" panose="02010600030101010101" pitchFamily="2" charset="-122"/>
                </a:rPr>
                <a:t>Socket </a:t>
              </a:r>
              <a:r>
                <a:rPr lang="en-US" altLang="zh-CN" sz="1800" b="1" dirty="0" err="1">
                  <a:latin typeface="Courier New" panose="02070309020205020404" pitchFamily="49" charset="0"/>
                  <a:ea typeface="宋体" panose="02010600030101010101" pitchFamily="2" charset="-122"/>
                </a:rPr>
                <a:t>connectionSocket</a:t>
              </a:r>
              <a:r>
                <a:rPr lang="en-US" altLang="zh-CN" sz="1800" b="1" dirty="0">
                  <a:latin typeface="Courier New" panose="02070309020205020404" pitchFamily="49" charset="0"/>
                  <a:ea typeface="宋体" panose="02010600030101010101" pitchFamily="2" charset="-122"/>
                </a:rPr>
                <a:t> = </a:t>
              </a:r>
              <a:r>
                <a:rPr lang="en-US" altLang="zh-CN" sz="1800" b="1" dirty="0" err="1">
                  <a:latin typeface="Courier New" panose="02070309020205020404" pitchFamily="49" charset="0"/>
                  <a:ea typeface="宋体" panose="02010600030101010101" pitchFamily="2" charset="-122"/>
                </a:rPr>
                <a:t>welcomeSocket.accept</a:t>
              </a:r>
              <a:r>
                <a:rPr lang="en-US" altLang="zh-CN" sz="1800" b="1" dirty="0">
                  <a:latin typeface="Courier New" panose="02070309020205020404" pitchFamily="49" charset="0"/>
                  <a:ea typeface="宋体" panose="02010600030101010101" pitchFamily="2" charset="-122"/>
                </a:rPr>
                <a:t>();</a:t>
              </a:r>
            </a:p>
          </p:txBody>
        </p:sp>
        <p:grpSp>
          <p:nvGrpSpPr>
            <p:cNvPr id="32" name="Group 89"/>
            <p:cNvGrpSpPr>
              <a:grpSpLocks/>
            </p:cNvGrpSpPr>
            <p:nvPr/>
          </p:nvGrpSpPr>
          <p:grpSpPr bwMode="auto">
            <a:xfrm>
              <a:off x="1741488" y="4837114"/>
              <a:ext cx="698500" cy="612775"/>
              <a:chOff x="-44" y="1473"/>
              <a:chExt cx="981" cy="1105"/>
            </a:xfrm>
          </p:grpSpPr>
          <p:pic>
            <p:nvPicPr>
              <p:cNvPr id="66" name="Picture 9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Freeform 91"/>
              <p:cNvSpPr>
                <a:spLocks/>
              </p:cNvSpPr>
              <p:nvPr/>
            </p:nvSpPr>
            <p:spPr bwMode="auto">
              <a:xfrm flipH="1">
                <a:off x="374" y="1579"/>
                <a:ext cx="477" cy="506"/>
              </a:xfrm>
              <a:custGeom>
                <a:avLst/>
                <a:gdLst>
                  <a:gd name="T0" fmla="*/ 0 w 356"/>
                  <a:gd name="T1" fmla="*/ 0 h 368"/>
                  <a:gd name="T2" fmla="*/ 156756664 w 356"/>
                  <a:gd name="T3" fmla="*/ 23644115 h 368"/>
                  <a:gd name="T4" fmla="*/ 185958828 w 356"/>
                  <a:gd name="T5" fmla="*/ 492768470 h 368"/>
                  <a:gd name="T6" fmla="*/ 40982514 w 356"/>
                  <a:gd name="T7" fmla="*/ 61626047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33" name="Group 92"/>
            <p:cNvGrpSpPr>
              <a:grpSpLocks/>
            </p:cNvGrpSpPr>
            <p:nvPr/>
          </p:nvGrpSpPr>
          <p:grpSpPr bwMode="auto">
            <a:xfrm>
              <a:off x="9556751" y="4735513"/>
              <a:ext cx="415925" cy="627062"/>
              <a:chOff x="4140" y="429"/>
              <a:chExt cx="1425" cy="2396"/>
            </a:xfrm>
          </p:grpSpPr>
          <p:sp>
            <p:nvSpPr>
              <p:cNvPr id="34" name="Freeform 93"/>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Rectangle 94"/>
              <p:cNvSpPr>
                <a:spLocks noChangeArrowheads="1"/>
              </p:cNvSpPr>
              <p:nvPr/>
            </p:nvSpPr>
            <p:spPr bwMode="auto">
              <a:xfrm>
                <a:off x="4205" y="429"/>
                <a:ext cx="1050"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36" name="Freeform 95"/>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96"/>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Rectangle 97"/>
              <p:cNvSpPr>
                <a:spLocks noChangeArrowheads="1"/>
              </p:cNvSpPr>
              <p:nvPr/>
            </p:nvSpPr>
            <p:spPr bwMode="auto">
              <a:xfrm>
                <a:off x="4211" y="696"/>
                <a:ext cx="598" cy="42"/>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nvGrpSpPr>
              <p:cNvPr id="39" name="Group 98"/>
              <p:cNvGrpSpPr>
                <a:grpSpLocks/>
              </p:cNvGrpSpPr>
              <p:nvPr/>
            </p:nvGrpSpPr>
            <p:grpSpPr bwMode="auto">
              <a:xfrm>
                <a:off x="4749" y="668"/>
                <a:ext cx="581" cy="145"/>
                <a:chOff x="614" y="2568"/>
                <a:chExt cx="725" cy="139"/>
              </a:xfrm>
            </p:grpSpPr>
            <p:sp>
              <p:nvSpPr>
                <p:cNvPr id="64" name="AutoShape 99"/>
                <p:cNvSpPr>
                  <a:spLocks noChangeArrowheads="1"/>
                </p:cNvSpPr>
                <p:nvPr/>
              </p:nvSpPr>
              <p:spPr bwMode="auto">
                <a:xfrm>
                  <a:off x="614"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65" name="AutoShape 100"/>
                <p:cNvSpPr>
                  <a:spLocks noChangeArrowheads="1"/>
                </p:cNvSpPr>
                <p:nvPr/>
              </p:nvSpPr>
              <p:spPr bwMode="auto">
                <a:xfrm>
                  <a:off x="628" y="2583"/>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40" name="Rectangle 101"/>
              <p:cNvSpPr>
                <a:spLocks noChangeArrowheads="1"/>
              </p:cNvSpPr>
              <p:nvPr/>
            </p:nvSpPr>
            <p:spPr bwMode="auto">
              <a:xfrm>
                <a:off x="4222" y="1017"/>
                <a:ext cx="598" cy="49"/>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nvGrpSpPr>
              <p:cNvPr id="41" name="Group 102"/>
              <p:cNvGrpSpPr>
                <a:grpSpLocks/>
              </p:cNvGrpSpPr>
              <p:nvPr/>
            </p:nvGrpSpPr>
            <p:grpSpPr bwMode="auto">
              <a:xfrm>
                <a:off x="4747" y="994"/>
                <a:ext cx="581" cy="134"/>
                <a:chOff x="614" y="2568"/>
                <a:chExt cx="725" cy="139"/>
              </a:xfrm>
            </p:grpSpPr>
            <p:sp>
              <p:nvSpPr>
                <p:cNvPr id="62" name="AutoShape 103"/>
                <p:cNvSpPr>
                  <a:spLocks noChangeArrowheads="1"/>
                </p:cNvSpPr>
                <p:nvPr/>
              </p:nvSpPr>
              <p:spPr bwMode="auto">
                <a:xfrm>
                  <a:off x="617" y="2567"/>
                  <a:ext cx="71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63" name="AutoShape 104"/>
                <p:cNvSpPr>
                  <a:spLocks noChangeArrowheads="1"/>
                </p:cNvSpPr>
                <p:nvPr/>
              </p:nvSpPr>
              <p:spPr bwMode="auto">
                <a:xfrm>
                  <a:off x="630" y="2586"/>
                  <a:ext cx="679"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42" name="Rectangle 105"/>
              <p:cNvSpPr>
                <a:spLocks noChangeArrowheads="1"/>
              </p:cNvSpPr>
              <p:nvPr/>
            </p:nvSpPr>
            <p:spPr bwMode="auto">
              <a:xfrm>
                <a:off x="4216" y="1357"/>
                <a:ext cx="598" cy="49"/>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43" name="Rectangle 106"/>
              <p:cNvSpPr>
                <a:spLocks noChangeArrowheads="1"/>
              </p:cNvSpPr>
              <p:nvPr/>
            </p:nvSpPr>
            <p:spPr bwMode="auto">
              <a:xfrm>
                <a:off x="4227" y="1654"/>
                <a:ext cx="598" cy="49"/>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nvGrpSpPr>
              <p:cNvPr id="44" name="Group 107"/>
              <p:cNvGrpSpPr>
                <a:grpSpLocks/>
              </p:cNvGrpSpPr>
              <p:nvPr/>
            </p:nvGrpSpPr>
            <p:grpSpPr bwMode="auto">
              <a:xfrm>
                <a:off x="4735" y="1627"/>
                <a:ext cx="582" cy="151"/>
                <a:chOff x="614" y="2568"/>
                <a:chExt cx="725" cy="139"/>
              </a:xfrm>
            </p:grpSpPr>
            <p:sp>
              <p:nvSpPr>
                <p:cNvPr id="60" name="AutoShape 108"/>
                <p:cNvSpPr>
                  <a:spLocks noChangeArrowheads="1"/>
                </p:cNvSpPr>
                <p:nvPr/>
              </p:nvSpPr>
              <p:spPr bwMode="auto">
                <a:xfrm>
                  <a:off x="611" y="2576"/>
                  <a:ext cx="725" cy="12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61" name="AutoShape 109"/>
                <p:cNvSpPr>
                  <a:spLocks noChangeArrowheads="1"/>
                </p:cNvSpPr>
                <p:nvPr/>
              </p:nvSpPr>
              <p:spPr bwMode="auto">
                <a:xfrm>
                  <a:off x="625" y="2588"/>
                  <a:ext cx="691"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45" name="Freeform 110"/>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6" name="Group 111"/>
              <p:cNvGrpSpPr>
                <a:grpSpLocks/>
              </p:cNvGrpSpPr>
              <p:nvPr/>
            </p:nvGrpSpPr>
            <p:grpSpPr bwMode="auto">
              <a:xfrm>
                <a:off x="4739" y="1327"/>
                <a:ext cx="582" cy="139"/>
                <a:chOff x="614" y="2568"/>
                <a:chExt cx="725" cy="139"/>
              </a:xfrm>
            </p:grpSpPr>
            <p:sp>
              <p:nvSpPr>
                <p:cNvPr id="58" name="AutoShape 112"/>
                <p:cNvSpPr>
                  <a:spLocks noChangeArrowheads="1"/>
                </p:cNvSpPr>
                <p:nvPr/>
              </p:nvSpPr>
              <p:spPr bwMode="auto">
                <a:xfrm>
                  <a:off x="613" y="2568"/>
                  <a:ext cx="725"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59" name="AutoShape 113"/>
                <p:cNvSpPr>
                  <a:spLocks noChangeArrowheads="1"/>
                </p:cNvSpPr>
                <p:nvPr/>
              </p:nvSpPr>
              <p:spPr bwMode="auto">
                <a:xfrm>
                  <a:off x="627" y="2586"/>
                  <a:ext cx="691"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47" name="Rectangle 114"/>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48" name="Freeform 115"/>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116"/>
              <p:cNvSpPr>
                <a:spLocks/>
              </p:cNvSpPr>
              <p:nvPr/>
            </p:nvSpPr>
            <p:spPr bwMode="auto">
              <a:xfrm>
                <a:off x="5315" y="680"/>
                <a:ext cx="244" cy="240"/>
              </a:xfrm>
              <a:custGeom>
                <a:avLst/>
                <a:gdLst>
                  <a:gd name="T0" fmla="*/ 0 w 304"/>
                  <a:gd name="T1" fmla="*/ 0 h 288"/>
                  <a:gd name="T2" fmla="*/ 2 w 304"/>
                  <a:gd name="T3" fmla="*/ 2 h 288"/>
                  <a:gd name="T4" fmla="*/ 2 w 304"/>
                  <a:gd name="T5" fmla="*/ 2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Oval 117"/>
              <p:cNvSpPr>
                <a:spLocks noChangeArrowheads="1"/>
              </p:cNvSpPr>
              <p:nvPr/>
            </p:nvSpPr>
            <p:spPr bwMode="auto">
              <a:xfrm>
                <a:off x="5516" y="2613"/>
                <a:ext cx="49" cy="97"/>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51" name="Freeform 118"/>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AutoShape 119"/>
              <p:cNvSpPr>
                <a:spLocks noChangeArrowheads="1"/>
              </p:cNvSpPr>
              <p:nvPr/>
            </p:nvSpPr>
            <p:spPr bwMode="auto">
              <a:xfrm>
                <a:off x="4140" y="2679"/>
                <a:ext cx="1197" cy="146"/>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53" name="AutoShape 120"/>
              <p:cNvSpPr>
                <a:spLocks noChangeArrowheads="1"/>
              </p:cNvSpPr>
              <p:nvPr/>
            </p:nvSpPr>
            <p:spPr bwMode="auto">
              <a:xfrm>
                <a:off x="4205" y="2710"/>
                <a:ext cx="1071"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54" name="Oval 121"/>
              <p:cNvSpPr>
                <a:spLocks noChangeArrowheads="1"/>
              </p:cNvSpPr>
              <p:nvPr/>
            </p:nvSpPr>
            <p:spPr bwMode="auto">
              <a:xfrm>
                <a:off x="4309" y="2382"/>
                <a:ext cx="158"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55" name="Oval 122"/>
              <p:cNvSpPr>
                <a:spLocks noChangeArrowheads="1"/>
              </p:cNvSpPr>
              <p:nvPr/>
            </p:nvSpPr>
            <p:spPr bwMode="auto">
              <a:xfrm>
                <a:off x="4488" y="2382"/>
                <a:ext cx="158"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6" name="Oval 123"/>
              <p:cNvSpPr>
                <a:spLocks noChangeArrowheads="1"/>
              </p:cNvSpPr>
              <p:nvPr/>
            </p:nvSpPr>
            <p:spPr bwMode="auto">
              <a:xfrm>
                <a:off x="4662" y="2382"/>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57" name="Rectangle 124"/>
              <p:cNvSpPr>
                <a:spLocks noChangeArrowheads="1"/>
              </p:cNvSpPr>
              <p:nvPr/>
            </p:nvSpPr>
            <p:spPr bwMode="auto">
              <a:xfrm>
                <a:off x="5065" y="1836"/>
                <a:ext cx="82" cy="758"/>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grpSp>
      <p:sp>
        <p:nvSpPr>
          <p:cNvPr id="7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6.3.5  </a:t>
            </a:r>
            <a:r>
              <a:rPr kumimoji="1" lang="zh-CN" altLang="en-US" dirty="0"/>
              <a:t>面向连接的传输：连接管理</a:t>
            </a:r>
          </a:p>
        </p:txBody>
      </p:sp>
    </p:spTree>
    <p:extLst>
      <p:ext uri="{BB962C8B-B14F-4D97-AF65-F5344CB8AC3E}">
        <p14:creationId xmlns:p14="http://schemas.microsoft.com/office/powerpoint/2010/main" val="28350251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两次握手建立连接</a:t>
            </a:r>
          </a:p>
        </p:txBody>
      </p:sp>
      <p:sp>
        <p:nvSpPr>
          <p:cNvPr id="3" name="内容占位符 2"/>
          <p:cNvSpPr>
            <a:spLocks noGrp="1"/>
          </p:cNvSpPr>
          <p:nvPr>
            <p:ph idx="1"/>
          </p:nvPr>
        </p:nvSpPr>
        <p:spPr>
          <a:xfrm>
            <a:off x="5385430" y="1510758"/>
            <a:ext cx="5968370" cy="4586694"/>
          </a:xfrm>
        </p:spPr>
        <p:txBody>
          <a:bodyPr/>
          <a:lstStyle/>
          <a:p>
            <a:pPr>
              <a:lnSpc>
                <a:spcPct val="130000"/>
              </a:lnSpc>
            </a:pPr>
            <a:r>
              <a:rPr lang="zh-CN" altLang="en-US" dirty="0">
                <a:solidFill>
                  <a:srgbClr val="C00000"/>
                </a:solidFill>
                <a:latin typeface="微软雅黑" panose="020B0503020204020204" pitchFamily="34" charset="-122"/>
                <a:ea typeface="微软雅黑" panose="020B0503020204020204" pitchFamily="34" charset="-122"/>
              </a:rPr>
              <a:t>问题</a:t>
            </a:r>
            <a:r>
              <a:rPr lang="en-US" altLang="zh-CN" dirty="0">
                <a:solidFill>
                  <a:srgbClr val="C00000"/>
                </a:solidFill>
                <a:latin typeface="微软雅黑" panose="020B0503020204020204" pitchFamily="34" charset="-122"/>
                <a:ea typeface="微软雅黑" panose="020B0503020204020204" pitchFamily="34" charset="-122"/>
              </a:rPr>
              <a:t>: </a:t>
            </a:r>
          </a:p>
          <a:p>
            <a:pPr lvl="1">
              <a:lnSpc>
                <a:spcPct val="130000"/>
              </a:lnSpc>
            </a:pPr>
            <a:r>
              <a:rPr lang="en-US" altLang="zh-CN" dirty="0" err="1">
                <a:latin typeface="微软雅黑" panose="020B0503020204020204" pitchFamily="34" charset="-122"/>
                <a:ea typeface="微软雅黑" panose="020B0503020204020204" pitchFamily="34" charset="-122"/>
              </a:rPr>
              <a:t>在网络中</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2次握手总是可行的吗？</a:t>
            </a:r>
          </a:p>
          <a:p>
            <a:pPr>
              <a:lnSpc>
                <a:spcPct val="130000"/>
              </a:lnSpc>
            </a:pPr>
            <a:r>
              <a:rPr lang="zh-CN" altLang="en-US" dirty="0">
                <a:latin typeface="微软雅黑" panose="020B0503020204020204" pitchFamily="34" charset="-122"/>
                <a:ea typeface="微软雅黑" panose="020B0503020204020204" pitchFamily="34" charset="-122"/>
              </a:rPr>
              <a:t>在一个不可靠的网络中，总会有一些意外发生：</a:t>
            </a:r>
            <a:endParaRPr lang="en-US" altLang="zh-CN" dirty="0">
              <a:latin typeface="微软雅黑" panose="020B0503020204020204" pitchFamily="34" charset="-122"/>
              <a:ea typeface="微软雅黑" panose="020B0503020204020204" pitchFamily="34" charset="-122"/>
            </a:endParaRPr>
          </a:p>
          <a:p>
            <a:pPr lvl="1">
              <a:lnSpc>
                <a:spcPct val="130000"/>
              </a:lnSpc>
            </a:pPr>
            <a:r>
              <a:rPr lang="en-US" altLang="zh-CN" dirty="0" err="1">
                <a:latin typeface="微软雅黑" panose="020B0503020204020204" pitchFamily="34" charset="-122"/>
                <a:ea typeface="微软雅黑" panose="020B0503020204020204" pitchFamily="34" charset="-122"/>
              </a:rPr>
              <a:t>包传输延迟变化很大</a:t>
            </a:r>
            <a:endParaRPr lang="en-US" altLang="zh-CN" dirty="0">
              <a:latin typeface="微软雅黑" panose="020B0503020204020204" pitchFamily="34" charset="-122"/>
              <a:ea typeface="微软雅黑" panose="020B0503020204020204" pitchFamily="34" charset="-122"/>
            </a:endParaRPr>
          </a:p>
          <a:p>
            <a:pPr lvl="1">
              <a:lnSpc>
                <a:spcPct val="130000"/>
              </a:lnSpc>
            </a:pPr>
            <a:r>
              <a:rPr lang="en-US" altLang="zh-CN" dirty="0" err="1">
                <a:latin typeface="微软雅黑" panose="020B0503020204020204" pitchFamily="34" charset="-122"/>
                <a:ea typeface="微软雅黑" panose="020B0503020204020204" pitchFamily="34" charset="-122"/>
              </a:rPr>
              <a:t>存在重传的报文段</a:t>
            </a:r>
            <a:endParaRPr lang="en-US" altLang="zh-CN" dirty="0">
              <a:latin typeface="微软雅黑" panose="020B0503020204020204" pitchFamily="34" charset="-122"/>
              <a:ea typeface="微软雅黑" panose="020B0503020204020204" pitchFamily="34" charset="-122"/>
            </a:endParaRPr>
          </a:p>
          <a:p>
            <a:pPr lvl="1">
              <a:lnSpc>
                <a:spcPct val="130000"/>
              </a:lnSpc>
            </a:pPr>
            <a:r>
              <a:rPr lang="en-US" altLang="zh-CN" dirty="0" err="1">
                <a:latin typeface="微软雅黑" panose="020B0503020204020204" pitchFamily="34" charset="-122"/>
                <a:ea typeface="微软雅黑" panose="020B0503020204020204" pitchFamily="34" charset="-122"/>
              </a:rPr>
              <a:t>存在报文重排序</a:t>
            </a:r>
            <a:endParaRPr lang="en-US" altLang="zh-CN"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97</a:t>
            </a:fld>
            <a:endParaRPr kumimoji="1" lang="zh-CN" altLang="en-US" dirty="0"/>
          </a:p>
        </p:txBody>
      </p:sp>
      <p:grpSp>
        <p:nvGrpSpPr>
          <p:cNvPr id="5" name="组合 4"/>
          <p:cNvGrpSpPr/>
          <p:nvPr/>
        </p:nvGrpSpPr>
        <p:grpSpPr>
          <a:xfrm>
            <a:off x="972849" y="2196964"/>
            <a:ext cx="3465849" cy="3900488"/>
            <a:chOff x="1991608" y="1957388"/>
            <a:chExt cx="3465849" cy="3900488"/>
          </a:xfrm>
        </p:grpSpPr>
        <p:pic>
          <p:nvPicPr>
            <p:cNvPr id="6"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113" y="1957388"/>
              <a:ext cx="508000"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4350" y="1992313"/>
              <a:ext cx="6223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50"/>
            <p:cNvSpPr>
              <a:spLocks noChangeShapeType="1"/>
            </p:cNvSpPr>
            <p:nvPr/>
          </p:nvSpPr>
          <p:spPr bwMode="auto">
            <a:xfrm>
              <a:off x="3114675" y="2689226"/>
              <a:ext cx="1479550" cy="3159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 name="Line 51"/>
            <p:cNvSpPr>
              <a:spLocks noChangeShapeType="1"/>
            </p:cNvSpPr>
            <p:nvPr/>
          </p:nvSpPr>
          <p:spPr bwMode="auto">
            <a:xfrm>
              <a:off x="3070225" y="2606676"/>
              <a:ext cx="0" cy="1095375"/>
            </a:xfrm>
            <a:prstGeom prst="line">
              <a:avLst/>
            </a:prstGeom>
            <a:noFill/>
            <a:ln w="9525">
              <a:solidFill>
                <a:srgbClr val="77777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 name="Line 53"/>
            <p:cNvSpPr>
              <a:spLocks noChangeShapeType="1"/>
            </p:cNvSpPr>
            <p:nvPr/>
          </p:nvSpPr>
          <p:spPr bwMode="auto">
            <a:xfrm>
              <a:off x="4600575" y="2633664"/>
              <a:ext cx="0" cy="1095375"/>
            </a:xfrm>
            <a:prstGeom prst="line">
              <a:avLst/>
            </a:prstGeom>
            <a:noFill/>
            <a:ln w="9525">
              <a:solidFill>
                <a:srgbClr val="77777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54"/>
            <p:cNvSpPr>
              <a:spLocks noChangeShapeType="1"/>
            </p:cNvSpPr>
            <p:nvPr/>
          </p:nvSpPr>
          <p:spPr bwMode="auto">
            <a:xfrm flipH="1">
              <a:off x="3067050" y="3086101"/>
              <a:ext cx="1479550" cy="3159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 name="Rectangle 56"/>
            <p:cNvSpPr>
              <a:spLocks noChangeArrowheads="1"/>
            </p:cNvSpPr>
            <p:nvPr/>
          </p:nvSpPr>
          <p:spPr bwMode="auto">
            <a:xfrm>
              <a:off x="3352800" y="2674939"/>
              <a:ext cx="890588" cy="327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 name="Text Box 55"/>
            <p:cNvSpPr txBox="1">
              <a:spLocks noChangeArrowheads="1"/>
            </p:cNvSpPr>
            <p:nvPr/>
          </p:nvSpPr>
          <p:spPr bwMode="auto">
            <a:xfrm>
              <a:off x="3239981" y="2652713"/>
              <a:ext cx="1138453"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Let</a:t>
              </a:r>
              <a:r>
                <a:rPr lang="ja-JP" altLang="en-US" sz="1600">
                  <a:ea typeface="MS PGothic" panose="020B0600070205080204" pitchFamily="34" charset="-128"/>
                </a:rPr>
                <a:t>’</a:t>
              </a:r>
              <a:r>
                <a:rPr lang="en-US" altLang="ja-JP" sz="1600">
                  <a:ea typeface="MS PGothic" panose="020B0600070205080204" pitchFamily="34" charset="-128"/>
                </a:rPr>
                <a:t>s talk</a:t>
              </a:r>
              <a:endParaRPr lang="en-US" altLang="zh-CN" sz="1600">
                <a:ea typeface="宋体" panose="02010600030101010101" pitchFamily="2" charset="-122"/>
              </a:endParaRPr>
            </a:p>
          </p:txBody>
        </p:sp>
        <p:sp>
          <p:nvSpPr>
            <p:cNvPr id="14" name="Rectangle 57"/>
            <p:cNvSpPr>
              <a:spLocks noChangeArrowheads="1"/>
            </p:cNvSpPr>
            <p:nvPr/>
          </p:nvSpPr>
          <p:spPr bwMode="auto">
            <a:xfrm>
              <a:off x="3609975" y="3098801"/>
              <a:ext cx="439738" cy="327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5" name="Text Box 58"/>
            <p:cNvSpPr txBox="1">
              <a:spLocks noChangeArrowheads="1"/>
            </p:cNvSpPr>
            <p:nvPr/>
          </p:nvSpPr>
          <p:spPr bwMode="auto">
            <a:xfrm>
              <a:off x="3581335" y="3076575"/>
              <a:ext cx="473207"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OK</a:t>
              </a:r>
            </a:p>
          </p:txBody>
        </p:sp>
        <p:sp>
          <p:nvSpPr>
            <p:cNvPr id="16" name="Text Box 60"/>
            <p:cNvSpPr txBox="1">
              <a:spLocks noChangeArrowheads="1"/>
            </p:cNvSpPr>
            <p:nvPr/>
          </p:nvSpPr>
          <p:spPr bwMode="auto">
            <a:xfrm>
              <a:off x="4553321" y="2909888"/>
              <a:ext cx="8755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solidFill>
                    <a:srgbClr val="CC0000"/>
                  </a:solidFill>
                  <a:ea typeface="宋体" panose="02010600030101010101" pitchFamily="2" charset="-122"/>
                </a:rPr>
                <a:t>ESTAB</a:t>
              </a:r>
            </a:p>
          </p:txBody>
        </p:sp>
        <p:sp>
          <p:nvSpPr>
            <p:cNvPr id="17" name="Text Box 61"/>
            <p:cNvSpPr txBox="1">
              <a:spLocks noChangeArrowheads="1"/>
            </p:cNvSpPr>
            <p:nvPr/>
          </p:nvSpPr>
          <p:spPr bwMode="auto">
            <a:xfrm>
              <a:off x="2160958" y="3243263"/>
              <a:ext cx="8755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solidFill>
                    <a:srgbClr val="CC0000"/>
                  </a:solidFill>
                  <a:ea typeface="宋体" panose="02010600030101010101" pitchFamily="2" charset="-122"/>
                </a:rPr>
                <a:t>ESTAB</a:t>
              </a:r>
            </a:p>
          </p:txBody>
        </p:sp>
        <p:sp>
          <p:nvSpPr>
            <p:cNvPr id="18" name="Oval 66"/>
            <p:cNvSpPr>
              <a:spLocks noChangeArrowheads="1"/>
            </p:cNvSpPr>
            <p:nvPr/>
          </p:nvSpPr>
          <p:spPr bwMode="auto">
            <a:xfrm>
              <a:off x="3024189" y="3360738"/>
              <a:ext cx="90487" cy="88900"/>
            </a:xfrm>
            <a:prstGeom prst="ellipse">
              <a:avLst/>
            </a:prstGeom>
            <a:solidFill>
              <a:srgbClr val="CC0000"/>
            </a:solidFill>
            <a:ln w="9525">
              <a:solidFill>
                <a:srgbClr val="CC0000"/>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solidFill>
                  <a:srgbClr val="CC0000"/>
                </a:solidFill>
                <a:ea typeface="宋体" panose="02010600030101010101" pitchFamily="2" charset="-122"/>
              </a:endParaRPr>
            </a:p>
          </p:txBody>
        </p:sp>
        <p:sp>
          <p:nvSpPr>
            <p:cNvPr id="19" name="Oval 67"/>
            <p:cNvSpPr>
              <a:spLocks noChangeArrowheads="1"/>
            </p:cNvSpPr>
            <p:nvPr/>
          </p:nvSpPr>
          <p:spPr bwMode="auto">
            <a:xfrm>
              <a:off x="4552950" y="3017838"/>
              <a:ext cx="90488" cy="88900"/>
            </a:xfrm>
            <a:prstGeom prst="ellipse">
              <a:avLst/>
            </a:prstGeom>
            <a:solidFill>
              <a:srgbClr val="CC0000"/>
            </a:solidFill>
            <a:ln w="9525">
              <a:solidFill>
                <a:srgbClr val="CC0000"/>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solidFill>
                  <a:srgbClr val="CC0000"/>
                </a:solidFill>
                <a:ea typeface="宋体" panose="02010600030101010101" pitchFamily="2" charset="-122"/>
              </a:endParaRPr>
            </a:p>
          </p:txBody>
        </p:sp>
        <p:sp>
          <p:nvSpPr>
            <p:cNvPr id="20" name="Text Box 72"/>
            <p:cNvSpPr txBox="1">
              <a:spLocks noChangeArrowheads="1"/>
            </p:cNvSpPr>
            <p:nvPr/>
          </p:nvSpPr>
          <p:spPr bwMode="auto">
            <a:xfrm>
              <a:off x="1991608" y="4645026"/>
              <a:ext cx="10182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r>
                <a:rPr lang="en-US" altLang="zh-CN" sz="1600">
                  <a:ea typeface="宋体" panose="02010600030101010101" pitchFamily="2" charset="-122"/>
                </a:rPr>
                <a:t>choose x</a:t>
              </a:r>
            </a:p>
            <a:p>
              <a:pPr algn="r">
                <a:spcBef>
                  <a:spcPct val="0"/>
                </a:spcBef>
                <a:buClrTx/>
                <a:buSzTx/>
                <a:buFontTx/>
                <a:buNone/>
              </a:pPr>
              <a:endParaRPr lang="en-US" altLang="zh-CN" sz="1600">
                <a:ea typeface="宋体" panose="02010600030101010101" pitchFamily="2" charset="-122"/>
              </a:endParaRPr>
            </a:p>
          </p:txBody>
        </p:sp>
        <p:sp>
          <p:nvSpPr>
            <p:cNvPr id="21" name="Line 73"/>
            <p:cNvSpPr>
              <a:spLocks noChangeShapeType="1"/>
            </p:cNvSpPr>
            <p:nvPr/>
          </p:nvSpPr>
          <p:spPr bwMode="auto">
            <a:xfrm>
              <a:off x="3143250" y="4818063"/>
              <a:ext cx="1479550" cy="3159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74"/>
            <p:cNvSpPr>
              <a:spLocks noChangeShapeType="1"/>
            </p:cNvSpPr>
            <p:nvPr/>
          </p:nvSpPr>
          <p:spPr bwMode="auto">
            <a:xfrm>
              <a:off x="3098800" y="4735514"/>
              <a:ext cx="0" cy="1095375"/>
            </a:xfrm>
            <a:prstGeom prst="line">
              <a:avLst/>
            </a:prstGeom>
            <a:noFill/>
            <a:ln w="9525">
              <a:solidFill>
                <a:srgbClr val="77777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75"/>
            <p:cNvSpPr>
              <a:spLocks noChangeShapeType="1"/>
            </p:cNvSpPr>
            <p:nvPr/>
          </p:nvSpPr>
          <p:spPr bwMode="auto">
            <a:xfrm>
              <a:off x="4629150" y="4762501"/>
              <a:ext cx="0" cy="1095375"/>
            </a:xfrm>
            <a:prstGeom prst="line">
              <a:avLst/>
            </a:prstGeom>
            <a:noFill/>
            <a:ln w="9525">
              <a:solidFill>
                <a:srgbClr val="77777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76"/>
            <p:cNvSpPr>
              <a:spLocks noChangeShapeType="1"/>
            </p:cNvSpPr>
            <p:nvPr/>
          </p:nvSpPr>
          <p:spPr bwMode="auto">
            <a:xfrm flipH="1">
              <a:off x="3095625" y="5214938"/>
              <a:ext cx="1479550" cy="3159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 name="Rectangle 77"/>
            <p:cNvSpPr>
              <a:spLocks noChangeArrowheads="1"/>
            </p:cNvSpPr>
            <p:nvPr/>
          </p:nvSpPr>
          <p:spPr bwMode="auto">
            <a:xfrm>
              <a:off x="3460751" y="4803776"/>
              <a:ext cx="777875" cy="327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6" name="Text Box 78"/>
            <p:cNvSpPr txBox="1">
              <a:spLocks noChangeArrowheads="1"/>
            </p:cNvSpPr>
            <p:nvPr/>
          </p:nvSpPr>
          <p:spPr bwMode="auto">
            <a:xfrm>
              <a:off x="3200943" y="4770438"/>
              <a:ext cx="13324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dirty="0" err="1">
                  <a:ea typeface="宋体" panose="02010600030101010101" pitchFamily="2" charset="-122"/>
                </a:rPr>
                <a:t>req_conn</a:t>
              </a:r>
              <a:r>
                <a:rPr lang="en-US" altLang="zh-CN" sz="1600" dirty="0">
                  <a:ea typeface="宋体" panose="02010600030101010101" pitchFamily="2" charset="-122"/>
                </a:rPr>
                <a:t>(x)</a:t>
              </a:r>
            </a:p>
          </p:txBody>
        </p:sp>
        <p:sp>
          <p:nvSpPr>
            <p:cNvPr id="27" name="Rectangle 79"/>
            <p:cNvSpPr>
              <a:spLocks noChangeArrowheads="1"/>
            </p:cNvSpPr>
            <p:nvPr/>
          </p:nvSpPr>
          <p:spPr bwMode="auto">
            <a:xfrm>
              <a:off x="3638550" y="5227639"/>
              <a:ext cx="439738" cy="327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28" name="Text Box 81"/>
            <p:cNvSpPr txBox="1">
              <a:spLocks noChangeArrowheads="1"/>
            </p:cNvSpPr>
            <p:nvPr/>
          </p:nvSpPr>
          <p:spPr bwMode="auto">
            <a:xfrm>
              <a:off x="4581896" y="5038725"/>
              <a:ext cx="8755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solidFill>
                    <a:srgbClr val="CC0000"/>
                  </a:solidFill>
                  <a:ea typeface="宋体" panose="02010600030101010101" pitchFamily="2" charset="-122"/>
                </a:rPr>
                <a:t>ESTAB</a:t>
              </a:r>
            </a:p>
          </p:txBody>
        </p:sp>
        <p:sp>
          <p:nvSpPr>
            <p:cNvPr id="29" name="Text Box 82"/>
            <p:cNvSpPr txBox="1">
              <a:spLocks noChangeArrowheads="1"/>
            </p:cNvSpPr>
            <p:nvPr/>
          </p:nvSpPr>
          <p:spPr bwMode="auto">
            <a:xfrm>
              <a:off x="2189533" y="5372100"/>
              <a:ext cx="8755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solidFill>
                    <a:srgbClr val="CC0000"/>
                  </a:solidFill>
                  <a:ea typeface="宋体" panose="02010600030101010101" pitchFamily="2" charset="-122"/>
                </a:rPr>
                <a:t>ESTAB</a:t>
              </a:r>
            </a:p>
          </p:txBody>
        </p:sp>
        <p:sp>
          <p:nvSpPr>
            <p:cNvPr id="30" name="Oval 83"/>
            <p:cNvSpPr>
              <a:spLocks noChangeArrowheads="1"/>
            </p:cNvSpPr>
            <p:nvPr/>
          </p:nvSpPr>
          <p:spPr bwMode="auto">
            <a:xfrm>
              <a:off x="3052764" y="5489575"/>
              <a:ext cx="90487" cy="88900"/>
            </a:xfrm>
            <a:prstGeom prst="ellipse">
              <a:avLst/>
            </a:prstGeom>
            <a:solidFill>
              <a:srgbClr val="CC0000"/>
            </a:solidFill>
            <a:ln w="9525">
              <a:solidFill>
                <a:srgbClr val="CC0000"/>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solidFill>
                  <a:srgbClr val="CC0000"/>
                </a:solidFill>
                <a:ea typeface="宋体" panose="02010600030101010101" pitchFamily="2" charset="-122"/>
              </a:endParaRPr>
            </a:p>
          </p:txBody>
        </p:sp>
        <p:sp>
          <p:nvSpPr>
            <p:cNvPr id="31" name="Oval 84"/>
            <p:cNvSpPr>
              <a:spLocks noChangeArrowheads="1"/>
            </p:cNvSpPr>
            <p:nvPr/>
          </p:nvSpPr>
          <p:spPr bwMode="auto">
            <a:xfrm>
              <a:off x="4581525" y="5146675"/>
              <a:ext cx="90488" cy="88900"/>
            </a:xfrm>
            <a:prstGeom prst="ellipse">
              <a:avLst/>
            </a:prstGeom>
            <a:solidFill>
              <a:srgbClr val="CC0000"/>
            </a:solidFill>
            <a:ln w="9525">
              <a:solidFill>
                <a:srgbClr val="CC0000"/>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solidFill>
                  <a:srgbClr val="CC0000"/>
                </a:solidFill>
                <a:ea typeface="宋体" panose="02010600030101010101" pitchFamily="2" charset="-122"/>
              </a:endParaRPr>
            </a:p>
          </p:txBody>
        </p:sp>
        <p:sp>
          <p:nvSpPr>
            <p:cNvPr id="32" name="Rectangle 86"/>
            <p:cNvSpPr>
              <a:spLocks noChangeArrowheads="1"/>
            </p:cNvSpPr>
            <p:nvPr/>
          </p:nvSpPr>
          <p:spPr bwMode="auto">
            <a:xfrm>
              <a:off x="3340101" y="5233988"/>
              <a:ext cx="1071563" cy="260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33" name="Text Box 85"/>
            <p:cNvSpPr txBox="1">
              <a:spLocks noChangeArrowheads="1"/>
            </p:cNvSpPr>
            <p:nvPr/>
          </p:nvSpPr>
          <p:spPr bwMode="auto">
            <a:xfrm>
              <a:off x="3196187" y="5195888"/>
              <a:ext cx="13308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acc_conn(x)</a:t>
              </a:r>
            </a:p>
          </p:txBody>
        </p:sp>
        <p:grpSp>
          <p:nvGrpSpPr>
            <p:cNvPr id="34" name="Group 92"/>
            <p:cNvGrpSpPr>
              <a:grpSpLocks/>
            </p:cNvGrpSpPr>
            <p:nvPr/>
          </p:nvGrpSpPr>
          <p:grpSpPr bwMode="auto">
            <a:xfrm>
              <a:off x="2733676" y="4202113"/>
              <a:ext cx="574675" cy="520700"/>
              <a:chOff x="-44" y="1473"/>
              <a:chExt cx="981" cy="1105"/>
            </a:xfrm>
          </p:grpSpPr>
          <p:pic>
            <p:nvPicPr>
              <p:cNvPr id="68" name="Picture 93"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Freeform 94"/>
              <p:cNvSpPr>
                <a:spLocks/>
              </p:cNvSpPr>
              <p:nvPr/>
            </p:nvSpPr>
            <p:spPr bwMode="auto">
              <a:xfrm flipH="1">
                <a:off x="374" y="1579"/>
                <a:ext cx="477" cy="506"/>
              </a:xfrm>
              <a:custGeom>
                <a:avLst/>
                <a:gdLst>
                  <a:gd name="T0" fmla="*/ 0 w 356"/>
                  <a:gd name="T1" fmla="*/ 0 h 368"/>
                  <a:gd name="T2" fmla="*/ 48635428 w 356"/>
                  <a:gd name="T3" fmla="*/ 6614732 h 368"/>
                  <a:gd name="T4" fmla="*/ 57695678 w 356"/>
                  <a:gd name="T5" fmla="*/ 137858167 h 368"/>
                  <a:gd name="T6" fmla="*/ 12715255 w 356"/>
                  <a:gd name="T7" fmla="*/ 1724066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35" name="Group 95"/>
            <p:cNvGrpSpPr>
              <a:grpSpLocks/>
            </p:cNvGrpSpPr>
            <p:nvPr/>
          </p:nvGrpSpPr>
          <p:grpSpPr bwMode="auto">
            <a:xfrm>
              <a:off x="4495800" y="4183063"/>
              <a:ext cx="336550" cy="512762"/>
              <a:chOff x="4140" y="429"/>
              <a:chExt cx="1425" cy="2396"/>
            </a:xfrm>
          </p:grpSpPr>
          <p:sp>
            <p:nvSpPr>
              <p:cNvPr id="36" name="Freeform 96"/>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Rectangle 97"/>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38" name="Freeform 98"/>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99"/>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Rectangle 100"/>
              <p:cNvSpPr>
                <a:spLocks noChangeArrowheads="1"/>
              </p:cNvSpPr>
              <p:nvPr/>
            </p:nvSpPr>
            <p:spPr bwMode="auto">
              <a:xfrm>
                <a:off x="4214" y="696"/>
                <a:ext cx="592" cy="45"/>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nvGrpSpPr>
              <p:cNvPr id="41" name="Group 101"/>
              <p:cNvGrpSpPr>
                <a:grpSpLocks/>
              </p:cNvGrpSpPr>
              <p:nvPr/>
            </p:nvGrpSpPr>
            <p:grpSpPr bwMode="auto">
              <a:xfrm>
                <a:off x="4749" y="668"/>
                <a:ext cx="581" cy="145"/>
                <a:chOff x="614" y="2568"/>
                <a:chExt cx="725" cy="139"/>
              </a:xfrm>
            </p:grpSpPr>
            <p:sp>
              <p:nvSpPr>
                <p:cNvPr id="66" name="AutoShape 102"/>
                <p:cNvSpPr>
                  <a:spLocks noChangeArrowheads="1"/>
                </p:cNvSpPr>
                <p:nvPr/>
              </p:nvSpPr>
              <p:spPr bwMode="auto">
                <a:xfrm>
                  <a:off x="617" y="2566"/>
                  <a:ext cx="721"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67" name="AutoShape 103"/>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42" name="Rectangle 104"/>
              <p:cNvSpPr>
                <a:spLocks noChangeArrowheads="1"/>
              </p:cNvSpPr>
              <p:nvPr/>
            </p:nvSpPr>
            <p:spPr bwMode="auto">
              <a:xfrm>
                <a:off x="4221" y="1022"/>
                <a:ext cx="598" cy="45"/>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nvGrpSpPr>
              <p:cNvPr id="43" name="Group 105"/>
              <p:cNvGrpSpPr>
                <a:grpSpLocks/>
              </p:cNvGrpSpPr>
              <p:nvPr/>
            </p:nvGrpSpPr>
            <p:grpSpPr bwMode="auto">
              <a:xfrm>
                <a:off x="4747" y="994"/>
                <a:ext cx="581" cy="134"/>
                <a:chOff x="614" y="2568"/>
                <a:chExt cx="725" cy="139"/>
              </a:xfrm>
            </p:grpSpPr>
            <p:sp>
              <p:nvSpPr>
                <p:cNvPr id="64" name="AutoShape 106"/>
                <p:cNvSpPr>
                  <a:spLocks noChangeArrowheads="1"/>
                </p:cNvSpPr>
                <p:nvPr/>
              </p:nvSpPr>
              <p:spPr bwMode="auto">
                <a:xfrm>
                  <a:off x="611" y="2567"/>
                  <a:ext cx="730"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65" name="AutoShape 107"/>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44" name="Rectangle 108"/>
              <p:cNvSpPr>
                <a:spLocks noChangeArrowheads="1"/>
              </p:cNvSpPr>
              <p:nvPr/>
            </p:nvSpPr>
            <p:spPr bwMode="auto">
              <a:xfrm>
                <a:off x="4214" y="1356"/>
                <a:ext cx="598" cy="45"/>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45" name="Rectangle 109"/>
              <p:cNvSpPr>
                <a:spLocks noChangeArrowheads="1"/>
              </p:cNvSpPr>
              <p:nvPr/>
            </p:nvSpPr>
            <p:spPr bwMode="auto">
              <a:xfrm>
                <a:off x="4227" y="1653"/>
                <a:ext cx="598" cy="52"/>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nvGrpSpPr>
              <p:cNvPr id="46" name="Group 110"/>
              <p:cNvGrpSpPr>
                <a:grpSpLocks/>
              </p:cNvGrpSpPr>
              <p:nvPr/>
            </p:nvGrpSpPr>
            <p:grpSpPr bwMode="auto">
              <a:xfrm>
                <a:off x="4735" y="1627"/>
                <a:ext cx="582" cy="151"/>
                <a:chOff x="614" y="2568"/>
                <a:chExt cx="725" cy="139"/>
              </a:xfrm>
            </p:grpSpPr>
            <p:sp>
              <p:nvSpPr>
                <p:cNvPr id="62" name="AutoShape 111"/>
                <p:cNvSpPr>
                  <a:spLocks noChangeArrowheads="1"/>
                </p:cNvSpPr>
                <p:nvPr/>
              </p:nvSpPr>
              <p:spPr bwMode="auto">
                <a:xfrm>
                  <a:off x="618" y="2571"/>
                  <a:ext cx="720"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63" name="AutoShape 112"/>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47" name="Freeform 113"/>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8" name="Group 114"/>
              <p:cNvGrpSpPr>
                <a:grpSpLocks/>
              </p:cNvGrpSpPr>
              <p:nvPr/>
            </p:nvGrpSpPr>
            <p:grpSpPr bwMode="auto">
              <a:xfrm>
                <a:off x="4739" y="1327"/>
                <a:ext cx="582" cy="139"/>
                <a:chOff x="614" y="2568"/>
                <a:chExt cx="725" cy="139"/>
              </a:xfrm>
            </p:grpSpPr>
            <p:sp>
              <p:nvSpPr>
                <p:cNvPr id="60" name="AutoShape 115"/>
                <p:cNvSpPr>
                  <a:spLocks noChangeArrowheads="1"/>
                </p:cNvSpPr>
                <p:nvPr/>
              </p:nvSpPr>
              <p:spPr bwMode="auto">
                <a:xfrm>
                  <a:off x="613" y="2568"/>
                  <a:ext cx="728"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61" name="AutoShape 116"/>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49" name="Rectangle 117"/>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50" name="Freeform 118"/>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19"/>
              <p:cNvSpPr>
                <a:spLocks/>
              </p:cNvSpPr>
              <p:nvPr/>
            </p:nvSpPr>
            <p:spPr bwMode="auto">
              <a:xfrm>
                <a:off x="5315" y="680"/>
                <a:ext cx="244" cy="240"/>
              </a:xfrm>
              <a:custGeom>
                <a:avLst/>
                <a:gdLst>
                  <a:gd name="T0" fmla="*/ 0 w 304"/>
                  <a:gd name="T1" fmla="*/ 0 h 288"/>
                  <a:gd name="T2" fmla="*/ 2 w 304"/>
                  <a:gd name="T3" fmla="*/ 2 h 288"/>
                  <a:gd name="T4" fmla="*/ 2 w 304"/>
                  <a:gd name="T5" fmla="*/ 2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Oval 120"/>
              <p:cNvSpPr>
                <a:spLocks noChangeArrowheads="1"/>
              </p:cNvSpPr>
              <p:nvPr/>
            </p:nvSpPr>
            <p:spPr bwMode="auto">
              <a:xfrm>
                <a:off x="5518" y="2610"/>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53" name="Freeform 121"/>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AutoShape 122"/>
              <p:cNvSpPr>
                <a:spLocks noChangeArrowheads="1"/>
              </p:cNvSpPr>
              <p:nvPr/>
            </p:nvSpPr>
            <p:spPr bwMode="auto">
              <a:xfrm>
                <a:off x="4140" y="2677"/>
                <a:ext cx="1196" cy="148"/>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55" name="AutoShape 123"/>
              <p:cNvSpPr>
                <a:spLocks noChangeArrowheads="1"/>
              </p:cNvSpPr>
              <p:nvPr/>
            </p:nvSpPr>
            <p:spPr bwMode="auto">
              <a:xfrm>
                <a:off x="4207" y="2714"/>
                <a:ext cx="1069"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56" name="Oval 124"/>
              <p:cNvSpPr>
                <a:spLocks noChangeArrowheads="1"/>
              </p:cNvSpPr>
              <p:nvPr/>
            </p:nvSpPr>
            <p:spPr bwMode="auto">
              <a:xfrm>
                <a:off x="4308" y="2380"/>
                <a:ext cx="155"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57" name="Oval 125"/>
              <p:cNvSpPr>
                <a:spLocks noChangeArrowheads="1"/>
              </p:cNvSpPr>
              <p:nvPr/>
            </p:nvSpPr>
            <p:spPr bwMode="auto">
              <a:xfrm>
                <a:off x="4483" y="2387"/>
                <a:ext cx="161" cy="141"/>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8" name="Oval 126"/>
              <p:cNvSpPr>
                <a:spLocks noChangeArrowheads="1"/>
              </p:cNvSpPr>
              <p:nvPr/>
            </p:nvSpPr>
            <p:spPr bwMode="auto">
              <a:xfrm>
                <a:off x="4664" y="2380"/>
                <a:ext cx="155"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59" name="Rectangle 127"/>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grpSp>
      <p:sp>
        <p:nvSpPr>
          <p:cNvPr id="70" name="文本框 69"/>
          <p:cNvSpPr txBox="1"/>
          <p:nvPr/>
        </p:nvSpPr>
        <p:spPr>
          <a:xfrm>
            <a:off x="1088867" y="1510758"/>
            <a:ext cx="3647516"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两次握手建立连接的类比</a:t>
            </a:r>
          </a:p>
        </p:txBody>
      </p:sp>
      <p:sp>
        <p:nvSpPr>
          <p:cNvPr id="71"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6.3.5  </a:t>
            </a:r>
            <a:r>
              <a:rPr kumimoji="1" lang="zh-CN" altLang="en-US" dirty="0"/>
              <a:t>面向连接的传输：连接管理</a:t>
            </a:r>
          </a:p>
        </p:txBody>
      </p:sp>
    </p:spTree>
    <p:extLst>
      <p:ext uri="{BB962C8B-B14F-4D97-AF65-F5344CB8AC3E}">
        <p14:creationId xmlns:p14="http://schemas.microsoft.com/office/powerpoint/2010/main" val="29236630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3"/>
          <p:cNvSpPr>
            <a:spLocks noGrp="1" noChangeArrowheads="1"/>
          </p:cNvSpPr>
          <p:nvPr>
            <p:ph type="title"/>
          </p:nvPr>
        </p:nvSpPr>
        <p:spPr>
          <a:xfrm>
            <a:off x="1327151" y="394322"/>
            <a:ext cx="7772400" cy="849313"/>
          </a:xfrm>
        </p:spPr>
        <p:txBody>
          <a:bodyPr>
            <a:normAutofit/>
          </a:bodyPr>
          <a:lstStyle/>
          <a:p>
            <a:r>
              <a:rPr lang="zh-CN" altLang="en-US" sz="4000" dirty="0">
                <a:latin typeface="微软雅黑" panose="020B0503020204020204" pitchFamily="34" charset="-122"/>
                <a:ea typeface="微软雅黑" panose="020B0503020204020204" pitchFamily="34" charset="-122"/>
              </a:rPr>
              <a:t>两</a:t>
            </a:r>
            <a:r>
              <a:rPr lang="en-US" altLang="zh-CN" sz="4000" dirty="0" err="1">
                <a:latin typeface="微软雅黑" panose="020B0503020204020204" pitchFamily="34" charset="-122"/>
                <a:ea typeface="微软雅黑" panose="020B0503020204020204" pitchFamily="34" charset="-122"/>
              </a:rPr>
              <a:t>次握手失败的情形</a:t>
            </a:r>
            <a:endParaRPr lang="en-US" altLang="zh-CN" sz="4000" dirty="0">
              <a:latin typeface="微软雅黑" panose="020B0503020204020204" pitchFamily="34" charset="-122"/>
              <a:ea typeface="微软雅黑" panose="020B0503020204020204" pitchFamily="34" charset="-122"/>
            </a:endParaRPr>
          </a:p>
        </p:txBody>
      </p:sp>
      <p:sp>
        <p:nvSpPr>
          <p:cNvPr id="138245" name="Line 25"/>
          <p:cNvSpPr>
            <a:spLocks noChangeShapeType="1"/>
          </p:cNvSpPr>
          <p:nvPr/>
        </p:nvSpPr>
        <p:spPr bwMode="auto">
          <a:xfrm flipH="1">
            <a:off x="3028950" y="2090156"/>
            <a:ext cx="1588" cy="2470150"/>
          </a:xfrm>
          <a:prstGeom prst="line">
            <a:avLst/>
          </a:prstGeom>
          <a:noFill/>
          <a:ln w="9525">
            <a:solidFill>
              <a:srgbClr val="77777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8246" name="Line 39"/>
          <p:cNvSpPr>
            <a:spLocks noChangeShapeType="1"/>
          </p:cNvSpPr>
          <p:nvPr/>
        </p:nvSpPr>
        <p:spPr bwMode="auto">
          <a:xfrm flipH="1">
            <a:off x="4557714" y="2163181"/>
            <a:ext cx="1587" cy="3960812"/>
          </a:xfrm>
          <a:prstGeom prst="line">
            <a:avLst/>
          </a:prstGeom>
          <a:noFill/>
          <a:ln w="9525">
            <a:solidFill>
              <a:srgbClr val="77777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 name="Group 95"/>
          <p:cNvGrpSpPr>
            <a:grpSpLocks/>
          </p:cNvGrpSpPr>
          <p:nvPr/>
        </p:nvGrpSpPr>
        <p:grpSpPr bwMode="auto">
          <a:xfrm>
            <a:off x="1598613" y="2715632"/>
            <a:ext cx="3825875" cy="3460751"/>
            <a:chOff x="229" y="1844"/>
            <a:chExt cx="2410" cy="2180"/>
          </a:xfrm>
        </p:grpSpPr>
        <p:sp>
          <p:nvSpPr>
            <p:cNvPr id="138377" name="Text Box 42"/>
            <p:cNvSpPr txBox="1">
              <a:spLocks noChangeArrowheads="1"/>
            </p:cNvSpPr>
            <p:nvPr/>
          </p:nvSpPr>
          <p:spPr bwMode="auto">
            <a:xfrm>
              <a:off x="229" y="1844"/>
              <a:ext cx="882"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lnSpc>
                  <a:spcPct val="85000"/>
                </a:lnSpc>
                <a:spcBef>
                  <a:spcPct val="0"/>
                </a:spcBef>
                <a:buClrTx/>
                <a:buSzTx/>
                <a:buFontTx/>
                <a:buNone/>
              </a:pPr>
              <a:r>
                <a:rPr lang="en-US" altLang="zh-CN" sz="1600" dirty="0">
                  <a:ea typeface="宋体" panose="02010600030101010101" pitchFamily="2" charset="-122"/>
                </a:rPr>
                <a:t>retransmit</a:t>
              </a:r>
            </a:p>
            <a:p>
              <a:pPr algn="r">
                <a:lnSpc>
                  <a:spcPct val="85000"/>
                </a:lnSpc>
                <a:spcBef>
                  <a:spcPct val="0"/>
                </a:spcBef>
                <a:buClrTx/>
                <a:buSzTx/>
                <a:buFontTx/>
                <a:buNone/>
              </a:pPr>
              <a:r>
                <a:rPr lang="en-US" altLang="zh-CN" sz="1600" dirty="0" err="1">
                  <a:ea typeface="宋体" panose="02010600030101010101" pitchFamily="2" charset="-122"/>
                </a:rPr>
                <a:t>req_conn</a:t>
              </a:r>
              <a:r>
                <a:rPr lang="en-US" altLang="zh-CN" sz="1600" dirty="0">
                  <a:ea typeface="宋体" panose="02010600030101010101" pitchFamily="2" charset="-122"/>
                </a:rPr>
                <a:t>(x)</a:t>
              </a:r>
            </a:p>
            <a:p>
              <a:pPr algn="r">
                <a:spcBef>
                  <a:spcPct val="0"/>
                </a:spcBef>
                <a:buClrTx/>
                <a:buSzTx/>
                <a:buFontTx/>
                <a:buNone/>
              </a:pPr>
              <a:endParaRPr lang="en-US" altLang="zh-CN" sz="1600" dirty="0">
                <a:ea typeface="宋体" panose="02010600030101010101" pitchFamily="2" charset="-122"/>
              </a:endParaRPr>
            </a:p>
          </p:txBody>
        </p:sp>
        <p:sp>
          <p:nvSpPr>
            <p:cNvPr id="138378" name="Freeform 43"/>
            <p:cNvSpPr>
              <a:spLocks/>
            </p:cNvSpPr>
            <p:nvPr/>
          </p:nvSpPr>
          <p:spPr bwMode="auto">
            <a:xfrm>
              <a:off x="1137" y="2027"/>
              <a:ext cx="962" cy="1612"/>
            </a:xfrm>
            <a:custGeom>
              <a:avLst/>
              <a:gdLst>
                <a:gd name="T0" fmla="*/ 0 w 962"/>
                <a:gd name="T1" fmla="*/ 0 h 1612"/>
                <a:gd name="T2" fmla="*/ 306 w 962"/>
                <a:gd name="T3" fmla="*/ 234 h 1612"/>
                <a:gd name="T4" fmla="*/ 467 w 962"/>
                <a:gd name="T5" fmla="*/ 1342 h 1612"/>
                <a:gd name="T6" fmla="*/ 962 w 962"/>
                <a:gd name="T7" fmla="*/ 1612 h 1612"/>
                <a:gd name="T8" fmla="*/ 0 60000 65536"/>
                <a:gd name="T9" fmla="*/ 0 60000 65536"/>
                <a:gd name="T10" fmla="*/ 0 60000 65536"/>
                <a:gd name="T11" fmla="*/ 0 60000 65536"/>
                <a:gd name="T12" fmla="*/ 0 w 962"/>
                <a:gd name="T13" fmla="*/ 0 h 1612"/>
                <a:gd name="T14" fmla="*/ 962 w 962"/>
                <a:gd name="T15" fmla="*/ 1612 h 1612"/>
              </a:gdLst>
              <a:ahLst/>
              <a:cxnLst>
                <a:cxn ang="T8">
                  <a:pos x="T0" y="T1"/>
                </a:cxn>
                <a:cxn ang="T9">
                  <a:pos x="T2" y="T3"/>
                </a:cxn>
                <a:cxn ang="T10">
                  <a:pos x="T4" y="T5"/>
                </a:cxn>
                <a:cxn ang="T11">
                  <a:pos x="T6" y="T7"/>
                </a:cxn>
              </a:cxnLst>
              <a:rect l="T12" t="T13" r="T14" b="T15"/>
              <a:pathLst>
                <a:path w="962" h="1612">
                  <a:moveTo>
                    <a:pt x="0" y="0"/>
                  </a:moveTo>
                  <a:cubicBezTo>
                    <a:pt x="50" y="40"/>
                    <a:pt x="228" y="10"/>
                    <a:pt x="306" y="234"/>
                  </a:cubicBezTo>
                  <a:cubicBezTo>
                    <a:pt x="384" y="458"/>
                    <a:pt x="358" y="1112"/>
                    <a:pt x="467" y="1342"/>
                  </a:cubicBezTo>
                  <a:cubicBezTo>
                    <a:pt x="576" y="1572"/>
                    <a:pt x="779" y="1601"/>
                    <a:pt x="962" y="1612"/>
                  </a:cubicBezTo>
                </a:path>
              </a:pathLst>
            </a:custGeom>
            <a:noFill/>
            <a:ln w="28575">
              <a:solidFill>
                <a:srgbClr val="000099"/>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38379" name="Text Box 44"/>
            <p:cNvSpPr txBox="1">
              <a:spLocks noChangeArrowheads="1"/>
            </p:cNvSpPr>
            <p:nvPr/>
          </p:nvSpPr>
          <p:spPr bwMode="auto">
            <a:xfrm>
              <a:off x="2087" y="3517"/>
              <a:ext cx="55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solidFill>
                    <a:srgbClr val="CC0000"/>
                  </a:solidFill>
                  <a:ea typeface="宋体" panose="02010600030101010101" pitchFamily="2" charset="-122"/>
                </a:rPr>
                <a:t>ESTAB</a:t>
              </a:r>
            </a:p>
          </p:txBody>
        </p:sp>
        <p:sp>
          <p:nvSpPr>
            <p:cNvPr id="138380" name="Oval 45"/>
            <p:cNvSpPr>
              <a:spLocks noChangeArrowheads="1"/>
            </p:cNvSpPr>
            <p:nvPr/>
          </p:nvSpPr>
          <p:spPr bwMode="auto">
            <a:xfrm>
              <a:off x="2072" y="3597"/>
              <a:ext cx="57" cy="56"/>
            </a:xfrm>
            <a:prstGeom prst="ellipse">
              <a:avLst/>
            </a:prstGeom>
            <a:solidFill>
              <a:srgbClr val="CC0000"/>
            </a:solidFill>
            <a:ln w="9525">
              <a:solidFill>
                <a:srgbClr val="CC0000"/>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solidFill>
                  <a:srgbClr val="CC0000"/>
                </a:solidFill>
                <a:ea typeface="宋体" panose="02010600030101010101" pitchFamily="2" charset="-122"/>
              </a:endParaRPr>
            </a:p>
          </p:txBody>
        </p:sp>
        <p:grpSp>
          <p:nvGrpSpPr>
            <p:cNvPr id="138381" name="Group 46"/>
            <p:cNvGrpSpPr>
              <a:grpSpLocks/>
            </p:cNvGrpSpPr>
            <p:nvPr/>
          </p:nvGrpSpPr>
          <p:grpSpPr bwMode="auto">
            <a:xfrm>
              <a:off x="1179" y="2407"/>
              <a:ext cx="839" cy="213"/>
              <a:chOff x="1046" y="2085"/>
              <a:chExt cx="839" cy="213"/>
            </a:xfrm>
          </p:grpSpPr>
          <p:sp>
            <p:nvSpPr>
              <p:cNvPr id="138383" name="Rectangle 47"/>
              <p:cNvSpPr>
                <a:spLocks noChangeArrowheads="1"/>
              </p:cNvSpPr>
              <p:nvPr/>
            </p:nvSpPr>
            <p:spPr bwMode="auto">
              <a:xfrm>
                <a:off x="1137" y="2123"/>
                <a:ext cx="675" cy="1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384" name="Text Box 48"/>
              <p:cNvSpPr txBox="1">
                <a:spLocks noChangeArrowheads="1"/>
              </p:cNvSpPr>
              <p:nvPr/>
            </p:nvSpPr>
            <p:spPr bwMode="auto">
              <a:xfrm>
                <a:off x="1046" y="2085"/>
                <a:ext cx="83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req_conn(x)</a:t>
                </a:r>
              </a:p>
            </p:txBody>
          </p:sp>
        </p:grpSp>
        <p:sp>
          <p:nvSpPr>
            <p:cNvPr id="138382" name="Text Box 49"/>
            <p:cNvSpPr txBox="1">
              <a:spLocks noChangeArrowheads="1"/>
            </p:cNvSpPr>
            <p:nvPr/>
          </p:nvSpPr>
          <p:spPr bwMode="auto">
            <a:xfrm>
              <a:off x="594" y="3791"/>
              <a:ext cx="1947" cy="2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zh-CN" altLang="en-US" sz="1800" dirty="0">
                  <a:latin typeface="微软雅黑" panose="020B0503020204020204" pitchFamily="34" charset="-122"/>
                  <a:ea typeface="微软雅黑" panose="020B0503020204020204" pitchFamily="34" charset="-122"/>
                </a:rPr>
                <a:t>形成半开连接（没有</a:t>
              </a:r>
              <a:r>
                <a:rPr lang="en-US" altLang="zh-CN" sz="1800" dirty="0">
                  <a:latin typeface="微软雅黑" panose="020B0503020204020204" pitchFamily="34" charset="-122"/>
                  <a:ea typeface="微软雅黑" panose="020B0503020204020204" pitchFamily="34" charset="-122"/>
                </a:rPr>
                <a:t>client</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p:txBody>
        </p:sp>
      </p:grpSp>
      <p:grpSp>
        <p:nvGrpSpPr>
          <p:cNvPr id="4" name="Group 93"/>
          <p:cNvGrpSpPr>
            <a:grpSpLocks/>
          </p:cNvGrpSpPr>
          <p:nvPr/>
        </p:nvGrpSpPr>
        <p:grpSpPr bwMode="auto">
          <a:xfrm>
            <a:off x="1785939" y="4244394"/>
            <a:ext cx="3902075" cy="715963"/>
            <a:chOff x="361" y="2807"/>
            <a:chExt cx="2458" cy="451"/>
          </a:xfrm>
        </p:grpSpPr>
        <p:sp>
          <p:nvSpPr>
            <p:cNvPr id="138373" name="Line 40"/>
            <p:cNvSpPr>
              <a:spLocks noChangeShapeType="1"/>
            </p:cNvSpPr>
            <p:nvPr/>
          </p:nvSpPr>
          <p:spPr bwMode="auto">
            <a:xfrm>
              <a:off x="1097" y="2964"/>
              <a:ext cx="1515" cy="0"/>
            </a:xfrm>
            <a:prstGeom prst="line">
              <a:avLst/>
            </a:prstGeom>
            <a:noFill/>
            <a:ln w="28575">
              <a:solidFill>
                <a:srgbClr val="CC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8374" name="Text Box 83"/>
            <p:cNvSpPr txBox="1">
              <a:spLocks noChangeArrowheads="1"/>
            </p:cNvSpPr>
            <p:nvPr/>
          </p:nvSpPr>
          <p:spPr bwMode="auto">
            <a:xfrm>
              <a:off x="361" y="2937"/>
              <a:ext cx="783"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lnSpc>
                  <a:spcPct val="85000"/>
                </a:lnSpc>
                <a:spcBef>
                  <a:spcPct val="0"/>
                </a:spcBef>
                <a:buClrTx/>
                <a:buSzTx/>
                <a:buFontTx/>
                <a:buNone/>
              </a:pPr>
              <a:r>
                <a:rPr lang="en-US" altLang="zh-CN" sz="1600">
                  <a:ea typeface="宋体" panose="02010600030101010101" pitchFamily="2" charset="-122"/>
                </a:rPr>
                <a:t>client terminates</a:t>
              </a:r>
            </a:p>
          </p:txBody>
        </p:sp>
        <p:sp>
          <p:nvSpPr>
            <p:cNvPr id="138375" name="Text Box 84"/>
            <p:cNvSpPr txBox="1">
              <a:spLocks noChangeArrowheads="1"/>
            </p:cNvSpPr>
            <p:nvPr/>
          </p:nvSpPr>
          <p:spPr bwMode="auto">
            <a:xfrm>
              <a:off x="2081" y="2938"/>
              <a:ext cx="73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85000"/>
                </a:lnSpc>
                <a:spcBef>
                  <a:spcPct val="0"/>
                </a:spcBef>
                <a:buClrTx/>
                <a:buSzTx/>
                <a:buFontTx/>
                <a:buNone/>
              </a:pPr>
              <a:r>
                <a:rPr lang="en-US" altLang="zh-CN" sz="1600">
                  <a:ea typeface="宋体" panose="02010600030101010101" pitchFamily="2" charset="-122"/>
                </a:rPr>
                <a:t>server</a:t>
              </a:r>
            </a:p>
            <a:p>
              <a:pPr>
                <a:lnSpc>
                  <a:spcPct val="85000"/>
                </a:lnSpc>
                <a:spcBef>
                  <a:spcPct val="0"/>
                </a:spcBef>
                <a:buClrTx/>
                <a:buSzTx/>
                <a:buFontTx/>
                <a:buNone/>
              </a:pPr>
              <a:r>
                <a:rPr lang="en-US" altLang="zh-CN" sz="1600">
                  <a:ea typeface="宋体" panose="02010600030101010101" pitchFamily="2" charset="-122"/>
                </a:rPr>
                <a:t>forgets x</a:t>
              </a:r>
            </a:p>
          </p:txBody>
        </p:sp>
        <p:sp>
          <p:nvSpPr>
            <p:cNvPr id="138376" name="Text Box 85"/>
            <p:cNvSpPr txBox="1">
              <a:spLocks noChangeArrowheads="1"/>
            </p:cNvSpPr>
            <p:nvPr/>
          </p:nvSpPr>
          <p:spPr bwMode="auto">
            <a:xfrm>
              <a:off x="1249" y="2807"/>
              <a:ext cx="746" cy="3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90000"/>
                </a:lnSpc>
                <a:spcBef>
                  <a:spcPct val="0"/>
                </a:spcBef>
                <a:buClrTx/>
                <a:buSzTx/>
                <a:buFontTx/>
                <a:buNone/>
              </a:pPr>
              <a:r>
                <a:rPr lang="en-US" altLang="zh-CN" sz="1400">
                  <a:ea typeface="宋体" panose="02010600030101010101" pitchFamily="2" charset="-122"/>
                </a:rPr>
                <a:t>connection </a:t>
              </a:r>
            </a:p>
            <a:p>
              <a:pPr algn="ctr">
                <a:lnSpc>
                  <a:spcPct val="90000"/>
                </a:lnSpc>
                <a:spcBef>
                  <a:spcPct val="0"/>
                </a:spcBef>
                <a:buClrTx/>
                <a:buSzTx/>
                <a:buFontTx/>
                <a:buNone/>
              </a:pPr>
              <a:r>
                <a:rPr lang="en-US" altLang="zh-CN" sz="1400">
                  <a:ea typeface="宋体" panose="02010600030101010101" pitchFamily="2" charset="-122"/>
                </a:rPr>
                <a:t>x completes</a:t>
              </a:r>
            </a:p>
          </p:txBody>
        </p:sp>
      </p:grpSp>
      <p:grpSp>
        <p:nvGrpSpPr>
          <p:cNvPr id="5" name="Group 99"/>
          <p:cNvGrpSpPr>
            <a:grpSpLocks/>
          </p:cNvGrpSpPr>
          <p:nvPr/>
        </p:nvGrpSpPr>
        <p:grpSpPr bwMode="auto">
          <a:xfrm>
            <a:off x="5951539" y="2702932"/>
            <a:ext cx="4141787" cy="3417887"/>
            <a:chOff x="2971" y="1831"/>
            <a:chExt cx="2609" cy="2153"/>
          </a:xfrm>
        </p:grpSpPr>
        <p:sp>
          <p:nvSpPr>
            <p:cNvPr id="138362" name="Text Box 69"/>
            <p:cNvSpPr txBox="1">
              <a:spLocks noChangeArrowheads="1"/>
            </p:cNvSpPr>
            <p:nvPr/>
          </p:nvSpPr>
          <p:spPr bwMode="auto">
            <a:xfrm>
              <a:off x="2971" y="1831"/>
              <a:ext cx="861"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lnSpc>
                  <a:spcPct val="85000"/>
                </a:lnSpc>
                <a:spcBef>
                  <a:spcPct val="0"/>
                </a:spcBef>
                <a:buClrTx/>
                <a:buSzTx/>
                <a:buFontTx/>
                <a:buNone/>
              </a:pPr>
              <a:r>
                <a:rPr lang="en-US" altLang="zh-CN" sz="1600">
                  <a:ea typeface="宋体" panose="02010600030101010101" pitchFamily="2" charset="-122"/>
                </a:rPr>
                <a:t>retransmit</a:t>
              </a:r>
            </a:p>
            <a:p>
              <a:pPr algn="r">
                <a:lnSpc>
                  <a:spcPct val="85000"/>
                </a:lnSpc>
                <a:spcBef>
                  <a:spcPct val="0"/>
                </a:spcBef>
                <a:buClrTx/>
                <a:buSzTx/>
                <a:buFontTx/>
                <a:buNone/>
              </a:pPr>
              <a:r>
                <a:rPr lang="en-US" altLang="zh-CN" sz="1600">
                  <a:ea typeface="宋体" panose="02010600030101010101" pitchFamily="2" charset="-122"/>
                </a:rPr>
                <a:t>req_conn(x)</a:t>
              </a:r>
            </a:p>
            <a:p>
              <a:pPr algn="r">
                <a:spcBef>
                  <a:spcPct val="0"/>
                </a:spcBef>
                <a:buClrTx/>
                <a:buSzTx/>
                <a:buFontTx/>
                <a:buNone/>
              </a:pPr>
              <a:endParaRPr lang="en-US" altLang="zh-CN" sz="1600">
                <a:ea typeface="宋体" panose="02010600030101010101" pitchFamily="2" charset="-122"/>
              </a:endParaRPr>
            </a:p>
          </p:txBody>
        </p:sp>
        <p:sp>
          <p:nvSpPr>
            <p:cNvPr id="138363" name="Freeform 70"/>
            <p:cNvSpPr>
              <a:spLocks/>
            </p:cNvSpPr>
            <p:nvPr/>
          </p:nvSpPr>
          <p:spPr bwMode="auto">
            <a:xfrm>
              <a:off x="3858" y="2021"/>
              <a:ext cx="962" cy="1612"/>
            </a:xfrm>
            <a:custGeom>
              <a:avLst/>
              <a:gdLst>
                <a:gd name="T0" fmla="*/ 0 w 962"/>
                <a:gd name="T1" fmla="*/ 0 h 1612"/>
                <a:gd name="T2" fmla="*/ 306 w 962"/>
                <a:gd name="T3" fmla="*/ 234 h 1612"/>
                <a:gd name="T4" fmla="*/ 467 w 962"/>
                <a:gd name="T5" fmla="*/ 1342 h 1612"/>
                <a:gd name="T6" fmla="*/ 962 w 962"/>
                <a:gd name="T7" fmla="*/ 1612 h 1612"/>
                <a:gd name="T8" fmla="*/ 0 60000 65536"/>
                <a:gd name="T9" fmla="*/ 0 60000 65536"/>
                <a:gd name="T10" fmla="*/ 0 60000 65536"/>
                <a:gd name="T11" fmla="*/ 0 60000 65536"/>
                <a:gd name="T12" fmla="*/ 0 w 962"/>
                <a:gd name="T13" fmla="*/ 0 h 1612"/>
                <a:gd name="T14" fmla="*/ 962 w 962"/>
                <a:gd name="T15" fmla="*/ 1612 h 1612"/>
              </a:gdLst>
              <a:ahLst/>
              <a:cxnLst>
                <a:cxn ang="T8">
                  <a:pos x="T0" y="T1"/>
                </a:cxn>
                <a:cxn ang="T9">
                  <a:pos x="T2" y="T3"/>
                </a:cxn>
                <a:cxn ang="T10">
                  <a:pos x="T4" y="T5"/>
                </a:cxn>
                <a:cxn ang="T11">
                  <a:pos x="T6" y="T7"/>
                </a:cxn>
              </a:cxnLst>
              <a:rect l="T12" t="T13" r="T14" b="T15"/>
              <a:pathLst>
                <a:path w="962" h="1612">
                  <a:moveTo>
                    <a:pt x="0" y="0"/>
                  </a:moveTo>
                  <a:cubicBezTo>
                    <a:pt x="50" y="40"/>
                    <a:pt x="228" y="10"/>
                    <a:pt x="306" y="234"/>
                  </a:cubicBezTo>
                  <a:cubicBezTo>
                    <a:pt x="384" y="458"/>
                    <a:pt x="358" y="1112"/>
                    <a:pt x="467" y="1342"/>
                  </a:cubicBezTo>
                  <a:cubicBezTo>
                    <a:pt x="576" y="1572"/>
                    <a:pt x="779" y="1601"/>
                    <a:pt x="962" y="1612"/>
                  </a:cubicBezTo>
                </a:path>
              </a:pathLst>
            </a:custGeom>
            <a:noFill/>
            <a:ln w="28575">
              <a:solidFill>
                <a:srgbClr val="000099"/>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38364" name="Text Box 71"/>
            <p:cNvSpPr txBox="1">
              <a:spLocks noChangeArrowheads="1"/>
            </p:cNvSpPr>
            <p:nvPr/>
          </p:nvSpPr>
          <p:spPr bwMode="auto">
            <a:xfrm>
              <a:off x="4808" y="3504"/>
              <a:ext cx="55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solidFill>
                    <a:srgbClr val="CC0000"/>
                  </a:solidFill>
                  <a:ea typeface="宋体" panose="02010600030101010101" pitchFamily="2" charset="-122"/>
                </a:rPr>
                <a:t>ESTAB</a:t>
              </a:r>
            </a:p>
          </p:txBody>
        </p:sp>
        <p:sp>
          <p:nvSpPr>
            <p:cNvPr id="138365" name="Oval 72"/>
            <p:cNvSpPr>
              <a:spLocks noChangeArrowheads="1"/>
            </p:cNvSpPr>
            <p:nvPr/>
          </p:nvSpPr>
          <p:spPr bwMode="auto">
            <a:xfrm>
              <a:off x="4793" y="3584"/>
              <a:ext cx="57" cy="56"/>
            </a:xfrm>
            <a:prstGeom prst="ellipse">
              <a:avLst/>
            </a:prstGeom>
            <a:solidFill>
              <a:srgbClr val="CC0000"/>
            </a:solidFill>
            <a:ln w="9525">
              <a:solidFill>
                <a:srgbClr val="CC0000"/>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solidFill>
                  <a:srgbClr val="CC0000"/>
                </a:solidFill>
                <a:ea typeface="宋体" panose="02010600030101010101" pitchFamily="2" charset="-122"/>
              </a:endParaRPr>
            </a:p>
          </p:txBody>
        </p:sp>
        <p:sp>
          <p:nvSpPr>
            <p:cNvPr id="138366" name="Rectangle 74"/>
            <p:cNvSpPr>
              <a:spLocks noChangeArrowheads="1"/>
            </p:cNvSpPr>
            <p:nvPr/>
          </p:nvSpPr>
          <p:spPr bwMode="auto">
            <a:xfrm>
              <a:off x="3991" y="3178"/>
              <a:ext cx="675" cy="1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367" name="Text Box 75"/>
            <p:cNvSpPr txBox="1">
              <a:spLocks noChangeArrowheads="1"/>
            </p:cNvSpPr>
            <p:nvPr/>
          </p:nvSpPr>
          <p:spPr bwMode="auto">
            <a:xfrm>
              <a:off x="4040" y="3140"/>
              <a:ext cx="83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req_conn(x)</a:t>
              </a:r>
            </a:p>
          </p:txBody>
        </p:sp>
        <p:sp>
          <p:nvSpPr>
            <p:cNvPr id="138368" name="Freeform 86"/>
            <p:cNvSpPr>
              <a:spLocks/>
            </p:cNvSpPr>
            <p:nvPr/>
          </p:nvSpPr>
          <p:spPr bwMode="auto">
            <a:xfrm>
              <a:off x="3847" y="2645"/>
              <a:ext cx="946" cy="1195"/>
            </a:xfrm>
            <a:custGeom>
              <a:avLst/>
              <a:gdLst>
                <a:gd name="T0" fmla="*/ 0 w 946"/>
                <a:gd name="T1" fmla="*/ 15 h 1195"/>
                <a:gd name="T2" fmla="*/ 199 w 946"/>
                <a:gd name="T3" fmla="*/ 164 h 1195"/>
                <a:gd name="T4" fmla="*/ 320 w 946"/>
                <a:gd name="T5" fmla="*/ 960 h 1195"/>
                <a:gd name="T6" fmla="*/ 946 w 946"/>
                <a:gd name="T7" fmla="*/ 1138 h 1195"/>
                <a:gd name="T8" fmla="*/ 0 60000 65536"/>
                <a:gd name="T9" fmla="*/ 0 60000 65536"/>
                <a:gd name="T10" fmla="*/ 0 60000 65536"/>
                <a:gd name="T11" fmla="*/ 0 60000 65536"/>
                <a:gd name="T12" fmla="*/ 0 w 946"/>
                <a:gd name="T13" fmla="*/ 0 h 1195"/>
                <a:gd name="T14" fmla="*/ 946 w 946"/>
                <a:gd name="T15" fmla="*/ 1195 h 1195"/>
              </a:gdLst>
              <a:ahLst/>
              <a:cxnLst>
                <a:cxn ang="T8">
                  <a:pos x="T0" y="T1"/>
                </a:cxn>
                <a:cxn ang="T9">
                  <a:pos x="T2" y="T3"/>
                </a:cxn>
                <a:cxn ang="T10">
                  <a:pos x="T4" y="T5"/>
                </a:cxn>
                <a:cxn ang="T11">
                  <a:pos x="T6" y="T7"/>
                </a:cxn>
              </a:cxnLst>
              <a:rect l="T12" t="T13" r="T14" b="T15"/>
              <a:pathLst>
                <a:path w="946" h="1195">
                  <a:moveTo>
                    <a:pt x="0" y="15"/>
                  </a:moveTo>
                  <a:cubicBezTo>
                    <a:pt x="32" y="40"/>
                    <a:pt x="114" y="0"/>
                    <a:pt x="199" y="164"/>
                  </a:cubicBezTo>
                  <a:cubicBezTo>
                    <a:pt x="284" y="328"/>
                    <a:pt x="195" y="798"/>
                    <a:pt x="320" y="960"/>
                  </a:cubicBezTo>
                  <a:cubicBezTo>
                    <a:pt x="477" y="1195"/>
                    <a:pt x="816" y="1101"/>
                    <a:pt x="946" y="1138"/>
                  </a:cubicBezTo>
                </a:path>
              </a:pathLst>
            </a:custGeom>
            <a:noFill/>
            <a:ln w="28575">
              <a:solidFill>
                <a:srgbClr val="000099"/>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38369" name="Rectangle 88"/>
            <p:cNvSpPr>
              <a:spLocks noChangeArrowheads="1"/>
            </p:cNvSpPr>
            <p:nvPr/>
          </p:nvSpPr>
          <p:spPr bwMode="auto">
            <a:xfrm>
              <a:off x="4068" y="3612"/>
              <a:ext cx="448" cy="1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370" name="Text Box 87"/>
            <p:cNvSpPr txBox="1">
              <a:spLocks noChangeArrowheads="1"/>
            </p:cNvSpPr>
            <p:nvPr/>
          </p:nvSpPr>
          <p:spPr bwMode="auto">
            <a:xfrm>
              <a:off x="3870" y="3584"/>
              <a:ext cx="6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data(x+1)</a:t>
              </a:r>
            </a:p>
          </p:txBody>
        </p:sp>
        <p:sp>
          <p:nvSpPr>
            <p:cNvPr id="138371" name="Text Box 89"/>
            <p:cNvSpPr txBox="1">
              <a:spLocks noChangeArrowheads="1"/>
            </p:cNvSpPr>
            <p:nvPr/>
          </p:nvSpPr>
          <p:spPr bwMode="auto">
            <a:xfrm>
              <a:off x="3062" y="2494"/>
              <a:ext cx="802"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lnSpc>
                  <a:spcPct val="85000"/>
                </a:lnSpc>
                <a:spcBef>
                  <a:spcPct val="0"/>
                </a:spcBef>
                <a:buClrTx/>
                <a:buSzTx/>
                <a:buFontTx/>
                <a:buNone/>
              </a:pPr>
              <a:r>
                <a:rPr lang="en-US" altLang="zh-CN" sz="1600">
                  <a:ea typeface="宋体" panose="02010600030101010101" pitchFamily="2" charset="-122"/>
                </a:rPr>
                <a:t>retransmit</a:t>
              </a:r>
            </a:p>
            <a:p>
              <a:pPr algn="r">
                <a:lnSpc>
                  <a:spcPct val="85000"/>
                </a:lnSpc>
                <a:spcBef>
                  <a:spcPct val="0"/>
                </a:spcBef>
                <a:buClrTx/>
                <a:buSzTx/>
                <a:buFontTx/>
                <a:buNone/>
              </a:pPr>
              <a:r>
                <a:rPr lang="en-US" altLang="zh-CN" sz="1600">
                  <a:ea typeface="宋体" panose="02010600030101010101" pitchFamily="2" charset="-122"/>
                </a:rPr>
                <a:t>data(x+1)</a:t>
              </a:r>
            </a:p>
            <a:p>
              <a:pPr algn="r">
                <a:spcBef>
                  <a:spcPct val="0"/>
                </a:spcBef>
                <a:buClrTx/>
                <a:buSzTx/>
                <a:buFontTx/>
                <a:buNone/>
              </a:pPr>
              <a:endParaRPr lang="en-US" altLang="zh-CN" sz="1600">
                <a:ea typeface="宋体" panose="02010600030101010101" pitchFamily="2" charset="-122"/>
              </a:endParaRPr>
            </a:p>
          </p:txBody>
        </p:sp>
        <p:sp>
          <p:nvSpPr>
            <p:cNvPr id="138372" name="Text Box 90"/>
            <p:cNvSpPr txBox="1">
              <a:spLocks noChangeArrowheads="1"/>
            </p:cNvSpPr>
            <p:nvPr/>
          </p:nvSpPr>
          <p:spPr bwMode="auto">
            <a:xfrm>
              <a:off x="4842" y="3664"/>
              <a:ext cx="73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85000"/>
                </a:lnSpc>
                <a:spcBef>
                  <a:spcPct val="0"/>
                </a:spcBef>
                <a:buClrTx/>
                <a:buSzTx/>
                <a:buFontTx/>
                <a:buNone/>
              </a:pPr>
              <a:r>
                <a:rPr lang="en-US" altLang="zh-CN" sz="1600">
                  <a:ea typeface="宋体" panose="02010600030101010101" pitchFamily="2" charset="-122"/>
                </a:rPr>
                <a:t>accept</a:t>
              </a:r>
            </a:p>
            <a:p>
              <a:pPr>
                <a:lnSpc>
                  <a:spcPct val="85000"/>
                </a:lnSpc>
                <a:spcBef>
                  <a:spcPct val="0"/>
                </a:spcBef>
                <a:buClrTx/>
                <a:buSzTx/>
                <a:buFontTx/>
                <a:buNone/>
              </a:pPr>
              <a:r>
                <a:rPr lang="en-US" altLang="zh-CN" sz="1600">
                  <a:ea typeface="宋体" panose="02010600030101010101" pitchFamily="2" charset="-122"/>
                </a:rPr>
                <a:t>data(x+1)</a:t>
              </a:r>
            </a:p>
          </p:txBody>
        </p:sp>
      </p:grpSp>
      <p:grpSp>
        <p:nvGrpSpPr>
          <p:cNvPr id="138250" name="Group 102"/>
          <p:cNvGrpSpPr>
            <a:grpSpLocks/>
          </p:cNvGrpSpPr>
          <p:nvPr/>
        </p:nvGrpSpPr>
        <p:grpSpPr bwMode="auto">
          <a:xfrm>
            <a:off x="1958976" y="1534532"/>
            <a:ext cx="3486151" cy="2138363"/>
            <a:chOff x="456" y="1100"/>
            <a:chExt cx="2196" cy="1347"/>
          </a:xfrm>
        </p:grpSpPr>
        <p:sp>
          <p:nvSpPr>
            <p:cNvPr id="138313" name="Text Box 103"/>
            <p:cNvSpPr txBox="1">
              <a:spLocks noChangeArrowheads="1"/>
            </p:cNvSpPr>
            <p:nvPr/>
          </p:nvSpPr>
          <p:spPr bwMode="auto">
            <a:xfrm>
              <a:off x="456" y="1393"/>
              <a:ext cx="64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r>
                <a:rPr lang="en-US" altLang="zh-CN" sz="1600">
                  <a:ea typeface="宋体" panose="02010600030101010101" pitchFamily="2" charset="-122"/>
                </a:rPr>
                <a:t>choose x</a:t>
              </a:r>
            </a:p>
            <a:p>
              <a:pPr algn="r">
                <a:spcBef>
                  <a:spcPct val="0"/>
                </a:spcBef>
                <a:buClrTx/>
                <a:buSzTx/>
                <a:buFontTx/>
                <a:buNone/>
              </a:pPr>
              <a:endParaRPr lang="en-US" altLang="zh-CN" sz="1600">
                <a:ea typeface="宋体" panose="02010600030101010101" pitchFamily="2" charset="-122"/>
              </a:endParaRPr>
            </a:p>
          </p:txBody>
        </p:sp>
        <p:sp>
          <p:nvSpPr>
            <p:cNvPr id="138314" name="Line 104"/>
            <p:cNvSpPr>
              <a:spLocks noChangeShapeType="1"/>
            </p:cNvSpPr>
            <p:nvPr/>
          </p:nvSpPr>
          <p:spPr bwMode="auto">
            <a:xfrm>
              <a:off x="1159" y="1516"/>
              <a:ext cx="932" cy="199"/>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8315" name="Line 105"/>
            <p:cNvSpPr>
              <a:spLocks noChangeShapeType="1"/>
            </p:cNvSpPr>
            <p:nvPr/>
          </p:nvSpPr>
          <p:spPr bwMode="auto">
            <a:xfrm flipH="1">
              <a:off x="1121" y="1739"/>
              <a:ext cx="990" cy="60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8316" name="Rectangle 106"/>
            <p:cNvSpPr>
              <a:spLocks noChangeArrowheads="1"/>
            </p:cNvSpPr>
            <p:nvPr/>
          </p:nvSpPr>
          <p:spPr bwMode="auto">
            <a:xfrm>
              <a:off x="1359" y="1507"/>
              <a:ext cx="490" cy="20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317" name="Text Box 107"/>
            <p:cNvSpPr txBox="1">
              <a:spLocks noChangeArrowheads="1"/>
            </p:cNvSpPr>
            <p:nvPr/>
          </p:nvSpPr>
          <p:spPr bwMode="auto">
            <a:xfrm>
              <a:off x="1195" y="1486"/>
              <a:ext cx="83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req_conn(x)</a:t>
              </a:r>
            </a:p>
          </p:txBody>
        </p:sp>
        <p:sp>
          <p:nvSpPr>
            <p:cNvPr id="138318" name="Rectangle 108"/>
            <p:cNvSpPr>
              <a:spLocks noChangeArrowheads="1"/>
            </p:cNvSpPr>
            <p:nvPr/>
          </p:nvSpPr>
          <p:spPr bwMode="auto">
            <a:xfrm>
              <a:off x="1471" y="1774"/>
              <a:ext cx="277" cy="20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319" name="Text Box 109"/>
            <p:cNvSpPr txBox="1">
              <a:spLocks noChangeArrowheads="1"/>
            </p:cNvSpPr>
            <p:nvPr/>
          </p:nvSpPr>
          <p:spPr bwMode="auto">
            <a:xfrm>
              <a:off x="2100" y="1649"/>
              <a:ext cx="55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solidFill>
                    <a:srgbClr val="CC0000"/>
                  </a:solidFill>
                  <a:ea typeface="宋体" panose="02010600030101010101" pitchFamily="2" charset="-122"/>
                </a:rPr>
                <a:t>ESTAB</a:t>
              </a:r>
            </a:p>
          </p:txBody>
        </p:sp>
        <p:sp>
          <p:nvSpPr>
            <p:cNvPr id="138320" name="Text Box 110"/>
            <p:cNvSpPr txBox="1">
              <a:spLocks noChangeArrowheads="1"/>
            </p:cNvSpPr>
            <p:nvPr/>
          </p:nvSpPr>
          <p:spPr bwMode="auto">
            <a:xfrm>
              <a:off x="550" y="2234"/>
              <a:ext cx="55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solidFill>
                    <a:srgbClr val="CC0000"/>
                  </a:solidFill>
                  <a:ea typeface="宋体" panose="02010600030101010101" pitchFamily="2" charset="-122"/>
                </a:rPr>
                <a:t>ESTAB</a:t>
              </a:r>
            </a:p>
          </p:txBody>
        </p:sp>
        <p:sp>
          <p:nvSpPr>
            <p:cNvPr id="138321" name="Oval 111"/>
            <p:cNvSpPr>
              <a:spLocks noChangeArrowheads="1"/>
            </p:cNvSpPr>
            <p:nvPr/>
          </p:nvSpPr>
          <p:spPr bwMode="auto">
            <a:xfrm>
              <a:off x="1095" y="2298"/>
              <a:ext cx="57" cy="56"/>
            </a:xfrm>
            <a:prstGeom prst="ellipse">
              <a:avLst/>
            </a:prstGeom>
            <a:solidFill>
              <a:srgbClr val="CC0000"/>
            </a:solidFill>
            <a:ln w="9525">
              <a:solidFill>
                <a:srgbClr val="CC0000"/>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solidFill>
                  <a:srgbClr val="CC0000"/>
                </a:solidFill>
                <a:ea typeface="宋体" panose="02010600030101010101" pitchFamily="2" charset="-122"/>
              </a:endParaRPr>
            </a:p>
          </p:txBody>
        </p:sp>
        <p:sp>
          <p:nvSpPr>
            <p:cNvPr id="138322" name="Oval 112"/>
            <p:cNvSpPr>
              <a:spLocks noChangeArrowheads="1"/>
            </p:cNvSpPr>
            <p:nvPr/>
          </p:nvSpPr>
          <p:spPr bwMode="auto">
            <a:xfrm>
              <a:off x="2065" y="1723"/>
              <a:ext cx="57" cy="56"/>
            </a:xfrm>
            <a:prstGeom prst="ellipse">
              <a:avLst/>
            </a:prstGeom>
            <a:solidFill>
              <a:srgbClr val="CC0000"/>
            </a:solidFill>
            <a:ln w="9525">
              <a:solidFill>
                <a:srgbClr val="CC0000"/>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solidFill>
                  <a:srgbClr val="CC0000"/>
                </a:solidFill>
                <a:ea typeface="宋体" panose="02010600030101010101" pitchFamily="2" charset="-122"/>
              </a:endParaRPr>
            </a:p>
          </p:txBody>
        </p:sp>
        <p:grpSp>
          <p:nvGrpSpPr>
            <p:cNvPr id="138323" name="Group 113"/>
            <p:cNvGrpSpPr>
              <a:grpSpLocks/>
            </p:cNvGrpSpPr>
            <p:nvPr/>
          </p:nvGrpSpPr>
          <p:grpSpPr bwMode="auto">
            <a:xfrm>
              <a:off x="1259" y="1861"/>
              <a:ext cx="838" cy="213"/>
              <a:chOff x="1047" y="2085"/>
              <a:chExt cx="838" cy="213"/>
            </a:xfrm>
          </p:grpSpPr>
          <p:sp>
            <p:nvSpPr>
              <p:cNvPr id="138360" name="Rectangle 114"/>
              <p:cNvSpPr>
                <a:spLocks noChangeArrowheads="1"/>
              </p:cNvSpPr>
              <p:nvPr/>
            </p:nvSpPr>
            <p:spPr bwMode="auto">
              <a:xfrm>
                <a:off x="1137" y="2123"/>
                <a:ext cx="675" cy="1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361" name="Text Box 115"/>
              <p:cNvSpPr txBox="1">
                <a:spLocks noChangeArrowheads="1"/>
              </p:cNvSpPr>
              <p:nvPr/>
            </p:nvSpPr>
            <p:spPr bwMode="auto">
              <a:xfrm>
                <a:off x="1047" y="2085"/>
                <a:ext cx="83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acc_conn(x)</a:t>
                </a:r>
              </a:p>
            </p:txBody>
          </p:sp>
        </p:grpSp>
        <p:grpSp>
          <p:nvGrpSpPr>
            <p:cNvPr id="138324" name="Group 116"/>
            <p:cNvGrpSpPr>
              <a:grpSpLocks/>
            </p:cNvGrpSpPr>
            <p:nvPr/>
          </p:nvGrpSpPr>
          <p:grpSpPr bwMode="auto">
            <a:xfrm>
              <a:off x="834" y="1112"/>
              <a:ext cx="391" cy="307"/>
              <a:chOff x="-44" y="1473"/>
              <a:chExt cx="981" cy="1105"/>
            </a:xfrm>
          </p:grpSpPr>
          <p:pic>
            <p:nvPicPr>
              <p:cNvPr id="138358" name="Picture 11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359" name="Freeform 118"/>
              <p:cNvSpPr>
                <a:spLocks/>
              </p:cNvSpPr>
              <p:nvPr/>
            </p:nvSpPr>
            <p:spPr bwMode="auto">
              <a:xfrm flipH="1">
                <a:off x="374" y="1579"/>
                <a:ext cx="477" cy="506"/>
              </a:xfrm>
              <a:custGeom>
                <a:avLst/>
                <a:gdLst>
                  <a:gd name="T0" fmla="*/ 0 w 356"/>
                  <a:gd name="T1" fmla="*/ 0 h 368"/>
                  <a:gd name="T2" fmla="*/ 48635428 w 356"/>
                  <a:gd name="T3" fmla="*/ 6614732 h 368"/>
                  <a:gd name="T4" fmla="*/ 57695678 w 356"/>
                  <a:gd name="T5" fmla="*/ 137858167 h 368"/>
                  <a:gd name="T6" fmla="*/ 12715255 w 356"/>
                  <a:gd name="T7" fmla="*/ 1724066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38325" name="Group 119"/>
            <p:cNvGrpSpPr>
              <a:grpSpLocks/>
            </p:cNvGrpSpPr>
            <p:nvPr/>
          </p:nvGrpSpPr>
          <p:grpSpPr bwMode="auto">
            <a:xfrm>
              <a:off x="1973" y="1100"/>
              <a:ext cx="212" cy="323"/>
              <a:chOff x="4140" y="429"/>
              <a:chExt cx="1425" cy="2396"/>
            </a:xfrm>
          </p:grpSpPr>
          <p:sp>
            <p:nvSpPr>
              <p:cNvPr id="138326" name="Freeform 120"/>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327" name="Rectangle 121"/>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328" name="Freeform 122"/>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329" name="Freeform 123"/>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330" name="Rectangle 124"/>
              <p:cNvSpPr>
                <a:spLocks noChangeArrowheads="1"/>
              </p:cNvSpPr>
              <p:nvPr/>
            </p:nvSpPr>
            <p:spPr bwMode="auto">
              <a:xfrm>
                <a:off x="4214" y="696"/>
                <a:ext cx="592" cy="45"/>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nvGrpSpPr>
              <p:cNvPr id="138331" name="Group 125"/>
              <p:cNvGrpSpPr>
                <a:grpSpLocks/>
              </p:cNvGrpSpPr>
              <p:nvPr/>
            </p:nvGrpSpPr>
            <p:grpSpPr bwMode="auto">
              <a:xfrm>
                <a:off x="4749" y="668"/>
                <a:ext cx="581" cy="145"/>
                <a:chOff x="614" y="2568"/>
                <a:chExt cx="725" cy="139"/>
              </a:xfrm>
            </p:grpSpPr>
            <p:sp>
              <p:nvSpPr>
                <p:cNvPr id="138356" name="AutoShape 126"/>
                <p:cNvSpPr>
                  <a:spLocks noChangeArrowheads="1"/>
                </p:cNvSpPr>
                <p:nvPr/>
              </p:nvSpPr>
              <p:spPr bwMode="auto">
                <a:xfrm>
                  <a:off x="617" y="2566"/>
                  <a:ext cx="721"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357" name="AutoShape 127"/>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38332" name="Rectangle 128"/>
              <p:cNvSpPr>
                <a:spLocks noChangeArrowheads="1"/>
              </p:cNvSpPr>
              <p:nvPr/>
            </p:nvSpPr>
            <p:spPr bwMode="auto">
              <a:xfrm>
                <a:off x="4221" y="1022"/>
                <a:ext cx="598" cy="45"/>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nvGrpSpPr>
              <p:cNvPr id="138333" name="Group 129"/>
              <p:cNvGrpSpPr>
                <a:grpSpLocks/>
              </p:cNvGrpSpPr>
              <p:nvPr/>
            </p:nvGrpSpPr>
            <p:grpSpPr bwMode="auto">
              <a:xfrm>
                <a:off x="4747" y="994"/>
                <a:ext cx="581" cy="134"/>
                <a:chOff x="614" y="2568"/>
                <a:chExt cx="725" cy="139"/>
              </a:xfrm>
            </p:grpSpPr>
            <p:sp>
              <p:nvSpPr>
                <p:cNvPr id="138354" name="AutoShape 130"/>
                <p:cNvSpPr>
                  <a:spLocks noChangeArrowheads="1"/>
                </p:cNvSpPr>
                <p:nvPr/>
              </p:nvSpPr>
              <p:spPr bwMode="auto">
                <a:xfrm>
                  <a:off x="611" y="2567"/>
                  <a:ext cx="730"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355" name="AutoShape 131"/>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38334" name="Rectangle 132"/>
              <p:cNvSpPr>
                <a:spLocks noChangeArrowheads="1"/>
              </p:cNvSpPr>
              <p:nvPr/>
            </p:nvSpPr>
            <p:spPr bwMode="auto">
              <a:xfrm>
                <a:off x="4214" y="1356"/>
                <a:ext cx="598" cy="45"/>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335" name="Rectangle 133"/>
              <p:cNvSpPr>
                <a:spLocks noChangeArrowheads="1"/>
              </p:cNvSpPr>
              <p:nvPr/>
            </p:nvSpPr>
            <p:spPr bwMode="auto">
              <a:xfrm>
                <a:off x="4227" y="1653"/>
                <a:ext cx="598" cy="52"/>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nvGrpSpPr>
              <p:cNvPr id="138336" name="Group 134"/>
              <p:cNvGrpSpPr>
                <a:grpSpLocks/>
              </p:cNvGrpSpPr>
              <p:nvPr/>
            </p:nvGrpSpPr>
            <p:grpSpPr bwMode="auto">
              <a:xfrm>
                <a:off x="4735" y="1627"/>
                <a:ext cx="582" cy="151"/>
                <a:chOff x="614" y="2568"/>
                <a:chExt cx="725" cy="139"/>
              </a:xfrm>
            </p:grpSpPr>
            <p:sp>
              <p:nvSpPr>
                <p:cNvPr id="138352" name="AutoShape 135"/>
                <p:cNvSpPr>
                  <a:spLocks noChangeArrowheads="1"/>
                </p:cNvSpPr>
                <p:nvPr/>
              </p:nvSpPr>
              <p:spPr bwMode="auto">
                <a:xfrm>
                  <a:off x="618" y="2571"/>
                  <a:ext cx="720"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353" name="AutoShape 136"/>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38337" name="Freeform 137"/>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338" name="Group 138"/>
              <p:cNvGrpSpPr>
                <a:grpSpLocks/>
              </p:cNvGrpSpPr>
              <p:nvPr/>
            </p:nvGrpSpPr>
            <p:grpSpPr bwMode="auto">
              <a:xfrm>
                <a:off x="4739" y="1327"/>
                <a:ext cx="582" cy="139"/>
                <a:chOff x="614" y="2568"/>
                <a:chExt cx="725" cy="139"/>
              </a:xfrm>
            </p:grpSpPr>
            <p:sp>
              <p:nvSpPr>
                <p:cNvPr id="138350" name="AutoShape 139"/>
                <p:cNvSpPr>
                  <a:spLocks noChangeArrowheads="1"/>
                </p:cNvSpPr>
                <p:nvPr/>
              </p:nvSpPr>
              <p:spPr bwMode="auto">
                <a:xfrm>
                  <a:off x="613" y="2568"/>
                  <a:ext cx="728"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351" name="AutoShape 140"/>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38339" name="Rectangle 141"/>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340" name="Freeform 142"/>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341" name="Freeform 143"/>
              <p:cNvSpPr>
                <a:spLocks/>
              </p:cNvSpPr>
              <p:nvPr/>
            </p:nvSpPr>
            <p:spPr bwMode="auto">
              <a:xfrm>
                <a:off x="5315" y="680"/>
                <a:ext cx="244" cy="240"/>
              </a:xfrm>
              <a:custGeom>
                <a:avLst/>
                <a:gdLst>
                  <a:gd name="T0" fmla="*/ 0 w 304"/>
                  <a:gd name="T1" fmla="*/ 0 h 288"/>
                  <a:gd name="T2" fmla="*/ 2 w 304"/>
                  <a:gd name="T3" fmla="*/ 2 h 288"/>
                  <a:gd name="T4" fmla="*/ 2 w 304"/>
                  <a:gd name="T5" fmla="*/ 2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342" name="Oval 144"/>
              <p:cNvSpPr>
                <a:spLocks noChangeArrowheads="1"/>
              </p:cNvSpPr>
              <p:nvPr/>
            </p:nvSpPr>
            <p:spPr bwMode="auto">
              <a:xfrm>
                <a:off x="5518" y="2610"/>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343" name="Freeform 145"/>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344" name="AutoShape 146"/>
              <p:cNvSpPr>
                <a:spLocks noChangeArrowheads="1"/>
              </p:cNvSpPr>
              <p:nvPr/>
            </p:nvSpPr>
            <p:spPr bwMode="auto">
              <a:xfrm>
                <a:off x="4140" y="2677"/>
                <a:ext cx="1196" cy="148"/>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345" name="AutoShape 147"/>
              <p:cNvSpPr>
                <a:spLocks noChangeArrowheads="1"/>
              </p:cNvSpPr>
              <p:nvPr/>
            </p:nvSpPr>
            <p:spPr bwMode="auto">
              <a:xfrm>
                <a:off x="4207" y="2714"/>
                <a:ext cx="1069"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346" name="Oval 148"/>
              <p:cNvSpPr>
                <a:spLocks noChangeArrowheads="1"/>
              </p:cNvSpPr>
              <p:nvPr/>
            </p:nvSpPr>
            <p:spPr bwMode="auto">
              <a:xfrm>
                <a:off x="4308" y="2380"/>
                <a:ext cx="155"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347" name="Oval 149"/>
              <p:cNvSpPr>
                <a:spLocks noChangeArrowheads="1"/>
              </p:cNvSpPr>
              <p:nvPr/>
            </p:nvSpPr>
            <p:spPr bwMode="auto">
              <a:xfrm>
                <a:off x="4483" y="2387"/>
                <a:ext cx="161" cy="141"/>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138348" name="Oval 150"/>
              <p:cNvSpPr>
                <a:spLocks noChangeArrowheads="1"/>
              </p:cNvSpPr>
              <p:nvPr/>
            </p:nvSpPr>
            <p:spPr bwMode="auto">
              <a:xfrm>
                <a:off x="4664" y="2380"/>
                <a:ext cx="155"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349" name="Rectangle 151"/>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grpSp>
      <p:grpSp>
        <p:nvGrpSpPr>
          <p:cNvPr id="14" name="Group 152"/>
          <p:cNvGrpSpPr>
            <a:grpSpLocks/>
          </p:cNvGrpSpPr>
          <p:nvPr/>
        </p:nvGrpSpPr>
        <p:grpSpPr bwMode="auto">
          <a:xfrm>
            <a:off x="6140451" y="1545644"/>
            <a:ext cx="4029075" cy="4568825"/>
            <a:chOff x="3090" y="1107"/>
            <a:chExt cx="2538" cy="2878"/>
          </a:xfrm>
        </p:grpSpPr>
        <p:sp>
          <p:nvSpPr>
            <p:cNvPr id="138252" name="Line 153"/>
            <p:cNvSpPr>
              <a:spLocks noChangeShapeType="1"/>
            </p:cNvSpPr>
            <p:nvPr/>
          </p:nvSpPr>
          <p:spPr bwMode="auto">
            <a:xfrm flipH="1">
              <a:off x="4822" y="1490"/>
              <a:ext cx="1" cy="2495"/>
            </a:xfrm>
            <a:prstGeom prst="line">
              <a:avLst/>
            </a:prstGeom>
            <a:noFill/>
            <a:ln w="9525">
              <a:solidFill>
                <a:srgbClr val="77777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8253" name="Text Box 154"/>
            <p:cNvSpPr txBox="1">
              <a:spLocks noChangeArrowheads="1"/>
            </p:cNvSpPr>
            <p:nvPr/>
          </p:nvSpPr>
          <p:spPr bwMode="auto">
            <a:xfrm>
              <a:off x="3090" y="2983"/>
              <a:ext cx="79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lnSpc>
                  <a:spcPct val="85000"/>
                </a:lnSpc>
                <a:spcBef>
                  <a:spcPct val="0"/>
                </a:spcBef>
                <a:buClrTx/>
                <a:buSzTx/>
                <a:buFontTx/>
                <a:buNone/>
              </a:pPr>
              <a:r>
                <a:rPr lang="en-US" altLang="zh-CN" sz="1600">
                  <a:ea typeface="宋体" panose="02010600030101010101" pitchFamily="2" charset="-122"/>
                </a:rPr>
                <a:t>client terminates</a:t>
              </a:r>
            </a:p>
          </p:txBody>
        </p:sp>
        <p:sp>
          <p:nvSpPr>
            <p:cNvPr id="138254" name="Line 155"/>
            <p:cNvSpPr>
              <a:spLocks noChangeShapeType="1"/>
            </p:cNvSpPr>
            <p:nvPr/>
          </p:nvSpPr>
          <p:spPr bwMode="auto">
            <a:xfrm flipH="1">
              <a:off x="3845" y="1451"/>
              <a:ext cx="15" cy="1549"/>
            </a:xfrm>
            <a:prstGeom prst="line">
              <a:avLst/>
            </a:prstGeom>
            <a:noFill/>
            <a:ln w="9525">
              <a:solidFill>
                <a:srgbClr val="77777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8255" name="Line 156"/>
            <p:cNvSpPr>
              <a:spLocks noChangeShapeType="1"/>
            </p:cNvSpPr>
            <p:nvPr/>
          </p:nvSpPr>
          <p:spPr bwMode="auto">
            <a:xfrm flipH="1">
              <a:off x="3850" y="1726"/>
              <a:ext cx="990" cy="60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8256" name="Rectangle 157"/>
            <p:cNvSpPr>
              <a:spLocks noChangeArrowheads="1"/>
            </p:cNvSpPr>
            <p:nvPr/>
          </p:nvSpPr>
          <p:spPr bwMode="auto">
            <a:xfrm>
              <a:off x="4200" y="1761"/>
              <a:ext cx="277" cy="20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257" name="Text Box 158"/>
            <p:cNvSpPr txBox="1">
              <a:spLocks noChangeArrowheads="1"/>
            </p:cNvSpPr>
            <p:nvPr/>
          </p:nvSpPr>
          <p:spPr bwMode="auto">
            <a:xfrm>
              <a:off x="3279" y="2221"/>
              <a:ext cx="55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solidFill>
                    <a:srgbClr val="CC0000"/>
                  </a:solidFill>
                  <a:ea typeface="宋体" panose="02010600030101010101" pitchFamily="2" charset="-122"/>
                </a:rPr>
                <a:t>ESTAB</a:t>
              </a:r>
            </a:p>
          </p:txBody>
        </p:sp>
        <p:sp>
          <p:nvSpPr>
            <p:cNvPr id="138258" name="Oval 159"/>
            <p:cNvSpPr>
              <a:spLocks noChangeArrowheads="1"/>
            </p:cNvSpPr>
            <p:nvPr/>
          </p:nvSpPr>
          <p:spPr bwMode="auto">
            <a:xfrm>
              <a:off x="3817" y="2299"/>
              <a:ext cx="57" cy="56"/>
            </a:xfrm>
            <a:prstGeom prst="ellipse">
              <a:avLst/>
            </a:prstGeom>
            <a:solidFill>
              <a:srgbClr val="CC0000"/>
            </a:solidFill>
            <a:ln w="9525">
              <a:solidFill>
                <a:srgbClr val="CC0000"/>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solidFill>
                  <a:srgbClr val="CC0000"/>
                </a:solidFill>
                <a:ea typeface="宋体" panose="02010600030101010101" pitchFamily="2" charset="-122"/>
              </a:endParaRPr>
            </a:p>
          </p:txBody>
        </p:sp>
        <p:sp>
          <p:nvSpPr>
            <p:cNvPr id="138259" name="Text Box 160"/>
            <p:cNvSpPr txBox="1">
              <a:spLocks noChangeArrowheads="1"/>
            </p:cNvSpPr>
            <p:nvPr/>
          </p:nvSpPr>
          <p:spPr bwMode="auto">
            <a:xfrm>
              <a:off x="3185" y="1380"/>
              <a:ext cx="64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r>
                <a:rPr lang="en-US" altLang="zh-CN" sz="1600">
                  <a:ea typeface="宋体" panose="02010600030101010101" pitchFamily="2" charset="-122"/>
                </a:rPr>
                <a:t>choose x</a:t>
              </a:r>
            </a:p>
            <a:p>
              <a:pPr algn="r">
                <a:spcBef>
                  <a:spcPct val="0"/>
                </a:spcBef>
                <a:buClrTx/>
                <a:buSzTx/>
                <a:buFontTx/>
                <a:buNone/>
              </a:pPr>
              <a:endParaRPr lang="en-US" altLang="zh-CN" sz="1600">
                <a:ea typeface="宋体" panose="02010600030101010101" pitchFamily="2" charset="-122"/>
              </a:endParaRPr>
            </a:p>
          </p:txBody>
        </p:sp>
        <p:sp>
          <p:nvSpPr>
            <p:cNvPr id="138260" name="Line 161"/>
            <p:cNvSpPr>
              <a:spLocks noChangeShapeType="1"/>
            </p:cNvSpPr>
            <p:nvPr/>
          </p:nvSpPr>
          <p:spPr bwMode="auto">
            <a:xfrm>
              <a:off x="3888" y="1503"/>
              <a:ext cx="932" cy="199"/>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8261" name="Rectangle 162"/>
            <p:cNvSpPr>
              <a:spLocks noChangeArrowheads="1"/>
            </p:cNvSpPr>
            <p:nvPr/>
          </p:nvSpPr>
          <p:spPr bwMode="auto">
            <a:xfrm>
              <a:off x="4088" y="1494"/>
              <a:ext cx="490" cy="20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262" name="Text Box 163"/>
            <p:cNvSpPr txBox="1">
              <a:spLocks noChangeArrowheads="1"/>
            </p:cNvSpPr>
            <p:nvPr/>
          </p:nvSpPr>
          <p:spPr bwMode="auto">
            <a:xfrm>
              <a:off x="3924" y="1473"/>
              <a:ext cx="83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req_conn(x)</a:t>
              </a:r>
            </a:p>
          </p:txBody>
        </p:sp>
        <p:sp>
          <p:nvSpPr>
            <p:cNvPr id="138263" name="Text Box 164"/>
            <p:cNvSpPr txBox="1">
              <a:spLocks noChangeArrowheads="1"/>
            </p:cNvSpPr>
            <p:nvPr/>
          </p:nvSpPr>
          <p:spPr bwMode="auto">
            <a:xfrm>
              <a:off x="4829" y="1636"/>
              <a:ext cx="55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solidFill>
                    <a:srgbClr val="CC0000"/>
                  </a:solidFill>
                  <a:ea typeface="宋体" panose="02010600030101010101" pitchFamily="2" charset="-122"/>
                </a:rPr>
                <a:t>ESTAB</a:t>
              </a:r>
            </a:p>
          </p:txBody>
        </p:sp>
        <p:sp>
          <p:nvSpPr>
            <p:cNvPr id="138264" name="Oval 165"/>
            <p:cNvSpPr>
              <a:spLocks noChangeArrowheads="1"/>
            </p:cNvSpPr>
            <p:nvPr/>
          </p:nvSpPr>
          <p:spPr bwMode="auto">
            <a:xfrm>
              <a:off x="4794" y="1710"/>
              <a:ext cx="57" cy="56"/>
            </a:xfrm>
            <a:prstGeom prst="ellipse">
              <a:avLst/>
            </a:prstGeom>
            <a:solidFill>
              <a:srgbClr val="CC0000"/>
            </a:solidFill>
            <a:ln w="9525">
              <a:solidFill>
                <a:srgbClr val="CC0000"/>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solidFill>
                  <a:srgbClr val="CC0000"/>
                </a:solidFill>
                <a:ea typeface="宋体" panose="02010600030101010101" pitchFamily="2" charset="-122"/>
              </a:endParaRPr>
            </a:p>
          </p:txBody>
        </p:sp>
        <p:grpSp>
          <p:nvGrpSpPr>
            <p:cNvPr id="138265" name="Group 166"/>
            <p:cNvGrpSpPr>
              <a:grpSpLocks/>
            </p:cNvGrpSpPr>
            <p:nvPr/>
          </p:nvGrpSpPr>
          <p:grpSpPr bwMode="auto">
            <a:xfrm>
              <a:off x="3988" y="1848"/>
              <a:ext cx="838" cy="213"/>
              <a:chOff x="1047" y="2085"/>
              <a:chExt cx="838" cy="213"/>
            </a:xfrm>
          </p:grpSpPr>
          <p:sp>
            <p:nvSpPr>
              <p:cNvPr id="138311" name="Rectangle 167"/>
              <p:cNvSpPr>
                <a:spLocks noChangeArrowheads="1"/>
              </p:cNvSpPr>
              <p:nvPr/>
            </p:nvSpPr>
            <p:spPr bwMode="auto">
              <a:xfrm>
                <a:off x="1137" y="2123"/>
                <a:ext cx="675" cy="1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312" name="Text Box 168"/>
              <p:cNvSpPr txBox="1">
                <a:spLocks noChangeArrowheads="1"/>
              </p:cNvSpPr>
              <p:nvPr/>
            </p:nvSpPr>
            <p:spPr bwMode="auto">
              <a:xfrm>
                <a:off x="1047" y="2085"/>
                <a:ext cx="83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acc_conn(x)</a:t>
                </a:r>
              </a:p>
            </p:txBody>
          </p:sp>
        </p:grpSp>
        <p:sp>
          <p:nvSpPr>
            <p:cNvPr id="138266" name="Line 169"/>
            <p:cNvSpPr>
              <a:spLocks noChangeShapeType="1"/>
            </p:cNvSpPr>
            <p:nvPr/>
          </p:nvSpPr>
          <p:spPr bwMode="auto">
            <a:xfrm>
              <a:off x="3877" y="2345"/>
              <a:ext cx="932" cy="199"/>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8267" name="Rectangle 170"/>
            <p:cNvSpPr>
              <a:spLocks noChangeArrowheads="1"/>
            </p:cNvSpPr>
            <p:nvPr/>
          </p:nvSpPr>
          <p:spPr bwMode="auto">
            <a:xfrm>
              <a:off x="4077" y="2336"/>
              <a:ext cx="490" cy="20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268" name="Text Box 171"/>
            <p:cNvSpPr txBox="1">
              <a:spLocks noChangeArrowheads="1"/>
            </p:cNvSpPr>
            <p:nvPr/>
          </p:nvSpPr>
          <p:spPr bwMode="auto">
            <a:xfrm>
              <a:off x="3989" y="2315"/>
              <a:ext cx="6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zh-CN" sz="1600">
                  <a:ea typeface="宋体" panose="02010600030101010101" pitchFamily="2" charset="-122"/>
                </a:rPr>
                <a:t>data(x+1)</a:t>
              </a:r>
            </a:p>
          </p:txBody>
        </p:sp>
        <p:sp>
          <p:nvSpPr>
            <p:cNvPr id="138269" name="Oval 172"/>
            <p:cNvSpPr>
              <a:spLocks noChangeArrowheads="1"/>
            </p:cNvSpPr>
            <p:nvPr/>
          </p:nvSpPr>
          <p:spPr bwMode="auto">
            <a:xfrm>
              <a:off x="4790" y="2524"/>
              <a:ext cx="57" cy="56"/>
            </a:xfrm>
            <a:prstGeom prst="ellipse">
              <a:avLst/>
            </a:prstGeom>
            <a:solidFill>
              <a:srgbClr val="CC0000"/>
            </a:solidFill>
            <a:ln w="9525">
              <a:solidFill>
                <a:srgbClr val="CC0000"/>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solidFill>
                  <a:srgbClr val="CC0000"/>
                </a:solidFill>
                <a:ea typeface="宋体" panose="02010600030101010101" pitchFamily="2" charset="-122"/>
              </a:endParaRPr>
            </a:p>
          </p:txBody>
        </p:sp>
        <p:sp>
          <p:nvSpPr>
            <p:cNvPr id="138270" name="Text Box 173"/>
            <p:cNvSpPr txBox="1">
              <a:spLocks noChangeArrowheads="1"/>
            </p:cNvSpPr>
            <p:nvPr/>
          </p:nvSpPr>
          <p:spPr bwMode="auto">
            <a:xfrm>
              <a:off x="4890" y="2373"/>
              <a:ext cx="73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85000"/>
                </a:lnSpc>
                <a:spcBef>
                  <a:spcPct val="0"/>
                </a:spcBef>
                <a:buClrTx/>
                <a:buSzTx/>
                <a:buFontTx/>
                <a:buNone/>
              </a:pPr>
              <a:r>
                <a:rPr lang="en-US" altLang="zh-CN" sz="1600">
                  <a:ea typeface="宋体" panose="02010600030101010101" pitchFamily="2" charset="-122"/>
                </a:rPr>
                <a:t>accept</a:t>
              </a:r>
            </a:p>
            <a:p>
              <a:pPr>
                <a:lnSpc>
                  <a:spcPct val="85000"/>
                </a:lnSpc>
                <a:spcBef>
                  <a:spcPct val="0"/>
                </a:spcBef>
                <a:buClrTx/>
                <a:buSzTx/>
                <a:buFontTx/>
                <a:buNone/>
              </a:pPr>
              <a:r>
                <a:rPr lang="en-US" altLang="zh-CN" sz="1600">
                  <a:ea typeface="宋体" panose="02010600030101010101" pitchFamily="2" charset="-122"/>
                </a:rPr>
                <a:t>data(x+1)</a:t>
              </a:r>
            </a:p>
          </p:txBody>
        </p:sp>
        <p:grpSp>
          <p:nvGrpSpPr>
            <p:cNvPr id="138271" name="Group 174"/>
            <p:cNvGrpSpPr>
              <a:grpSpLocks/>
            </p:cNvGrpSpPr>
            <p:nvPr/>
          </p:nvGrpSpPr>
          <p:grpSpPr bwMode="auto">
            <a:xfrm>
              <a:off x="3826" y="2803"/>
              <a:ext cx="1515" cy="302"/>
              <a:chOff x="3818" y="2796"/>
              <a:chExt cx="1515" cy="302"/>
            </a:xfrm>
          </p:grpSpPr>
          <p:sp>
            <p:nvSpPr>
              <p:cNvPr id="138309" name="Line 175"/>
              <p:cNvSpPr>
                <a:spLocks noChangeShapeType="1"/>
              </p:cNvSpPr>
              <p:nvPr/>
            </p:nvSpPr>
            <p:spPr bwMode="auto">
              <a:xfrm>
                <a:off x="3818" y="2951"/>
                <a:ext cx="1515" cy="0"/>
              </a:xfrm>
              <a:prstGeom prst="line">
                <a:avLst/>
              </a:prstGeom>
              <a:noFill/>
              <a:ln w="28575">
                <a:solidFill>
                  <a:srgbClr val="CC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8310" name="Text Box 176"/>
              <p:cNvSpPr txBox="1">
                <a:spLocks noChangeArrowheads="1"/>
              </p:cNvSpPr>
              <p:nvPr/>
            </p:nvSpPr>
            <p:spPr bwMode="auto">
              <a:xfrm>
                <a:off x="3969" y="2796"/>
                <a:ext cx="746" cy="3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90000"/>
                  </a:lnSpc>
                  <a:spcBef>
                    <a:spcPct val="0"/>
                  </a:spcBef>
                  <a:buClrTx/>
                  <a:buSzTx/>
                  <a:buFontTx/>
                  <a:buNone/>
                </a:pPr>
                <a:r>
                  <a:rPr lang="en-US" altLang="zh-CN" sz="1400">
                    <a:ea typeface="宋体" panose="02010600030101010101" pitchFamily="2" charset="-122"/>
                  </a:rPr>
                  <a:t>connection </a:t>
                </a:r>
              </a:p>
              <a:p>
                <a:pPr algn="ctr">
                  <a:lnSpc>
                    <a:spcPct val="90000"/>
                  </a:lnSpc>
                  <a:spcBef>
                    <a:spcPct val="0"/>
                  </a:spcBef>
                  <a:buClrTx/>
                  <a:buSzTx/>
                  <a:buFontTx/>
                  <a:buNone/>
                </a:pPr>
                <a:r>
                  <a:rPr lang="en-US" altLang="zh-CN" sz="1400">
                    <a:ea typeface="宋体" panose="02010600030101010101" pitchFamily="2" charset="-122"/>
                  </a:rPr>
                  <a:t>x completes</a:t>
                </a:r>
              </a:p>
            </p:txBody>
          </p:sp>
        </p:grpSp>
        <p:sp>
          <p:nvSpPr>
            <p:cNvPr id="138272" name="Text Box 177"/>
            <p:cNvSpPr txBox="1">
              <a:spLocks noChangeArrowheads="1"/>
            </p:cNvSpPr>
            <p:nvPr/>
          </p:nvSpPr>
          <p:spPr bwMode="auto">
            <a:xfrm>
              <a:off x="4830" y="2962"/>
              <a:ext cx="73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85000"/>
                </a:lnSpc>
                <a:spcBef>
                  <a:spcPct val="0"/>
                </a:spcBef>
                <a:buClrTx/>
                <a:buSzTx/>
                <a:buFontTx/>
                <a:buNone/>
              </a:pPr>
              <a:r>
                <a:rPr lang="en-US" altLang="zh-CN" sz="1600">
                  <a:ea typeface="宋体" panose="02010600030101010101" pitchFamily="2" charset="-122"/>
                </a:rPr>
                <a:t>server</a:t>
              </a:r>
            </a:p>
            <a:p>
              <a:pPr>
                <a:lnSpc>
                  <a:spcPct val="85000"/>
                </a:lnSpc>
                <a:spcBef>
                  <a:spcPct val="0"/>
                </a:spcBef>
                <a:buClrTx/>
                <a:buSzTx/>
                <a:buFontTx/>
                <a:buNone/>
              </a:pPr>
              <a:r>
                <a:rPr lang="en-US" altLang="zh-CN" sz="1600">
                  <a:ea typeface="宋体" panose="02010600030101010101" pitchFamily="2" charset="-122"/>
                </a:rPr>
                <a:t>forgets x</a:t>
              </a:r>
            </a:p>
          </p:txBody>
        </p:sp>
        <p:grpSp>
          <p:nvGrpSpPr>
            <p:cNvPr id="138273" name="Group 178"/>
            <p:cNvGrpSpPr>
              <a:grpSpLocks/>
            </p:cNvGrpSpPr>
            <p:nvPr/>
          </p:nvGrpSpPr>
          <p:grpSpPr bwMode="auto">
            <a:xfrm>
              <a:off x="3570" y="1119"/>
              <a:ext cx="391" cy="307"/>
              <a:chOff x="-44" y="1473"/>
              <a:chExt cx="981" cy="1105"/>
            </a:xfrm>
          </p:grpSpPr>
          <p:pic>
            <p:nvPicPr>
              <p:cNvPr id="138307" name="Picture 17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308" name="Freeform 180"/>
              <p:cNvSpPr>
                <a:spLocks/>
              </p:cNvSpPr>
              <p:nvPr/>
            </p:nvSpPr>
            <p:spPr bwMode="auto">
              <a:xfrm flipH="1">
                <a:off x="374" y="1579"/>
                <a:ext cx="477" cy="506"/>
              </a:xfrm>
              <a:custGeom>
                <a:avLst/>
                <a:gdLst>
                  <a:gd name="T0" fmla="*/ 0 w 356"/>
                  <a:gd name="T1" fmla="*/ 0 h 368"/>
                  <a:gd name="T2" fmla="*/ 48635428 w 356"/>
                  <a:gd name="T3" fmla="*/ 6614732 h 368"/>
                  <a:gd name="T4" fmla="*/ 57695678 w 356"/>
                  <a:gd name="T5" fmla="*/ 137858167 h 368"/>
                  <a:gd name="T6" fmla="*/ 12715255 w 356"/>
                  <a:gd name="T7" fmla="*/ 17240661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38274" name="Group 181"/>
            <p:cNvGrpSpPr>
              <a:grpSpLocks/>
            </p:cNvGrpSpPr>
            <p:nvPr/>
          </p:nvGrpSpPr>
          <p:grpSpPr bwMode="auto">
            <a:xfrm>
              <a:off x="4709" y="1107"/>
              <a:ext cx="212" cy="323"/>
              <a:chOff x="4140" y="429"/>
              <a:chExt cx="1425" cy="2396"/>
            </a:xfrm>
          </p:grpSpPr>
          <p:sp>
            <p:nvSpPr>
              <p:cNvPr id="138275" name="Freeform 182"/>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276" name="Rectangle 183"/>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277" name="Freeform 184"/>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278" name="Freeform 185"/>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279" name="Rectangle 186"/>
              <p:cNvSpPr>
                <a:spLocks noChangeArrowheads="1"/>
              </p:cNvSpPr>
              <p:nvPr/>
            </p:nvSpPr>
            <p:spPr bwMode="auto">
              <a:xfrm>
                <a:off x="4214" y="696"/>
                <a:ext cx="592" cy="45"/>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nvGrpSpPr>
              <p:cNvPr id="138280" name="Group 187"/>
              <p:cNvGrpSpPr>
                <a:grpSpLocks/>
              </p:cNvGrpSpPr>
              <p:nvPr/>
            </p:nvGrpSpPr>
            <p:grpSpPr bwMode="auto">
              <a:xfrm>
                <a:off x="4749" y="668"/>
                <a:ext cx="581" cy="145"/>
                <a:chOff x="614" y="2568"/>
                <a:chExt cx="725" cy="139"/>
              </a:xfrm>
            </p:grpSpPr>
            <p:sp>
              <p:nvSpPr>
                <p:cNvPr id="138305" name="AutoShape 188"/>
                <p:cNvSpPr>
                  <a:spLocks noChangeArrowheads="1"/>
                </p:cNvSpPr>
                <p:nvPr/>
              </p:nvSpPr>
              <p:spPr bwMode="auto">
                <a:xfrm>
                  <a:off x="617" y="2566"/>
                  <a:ext cx="721"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306" name="AutoShape 189"/>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38281" name="Rectangle 190"/>
              <p:cNvSpPr>
                <a:spLocks noChangeArrowheads="1"/>
              </p:cNvSpPr>
              <p:nvPr/>
            </p:nvSpPr>
            <p:spPr bwMode="auto">
              <a:xfrm>
                <a:off x="4221" y="1022"/>
                <a:ext cx="598" cy="45"/>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nvGrpSpPr>
              <p:cNvPr id="138282" name="Group 191"/>
              <p:cNvGrpSpPr>
                <a:grpSpLocks/>
              </p:cNvGrpSpPr>
              <p:nvPr/>
            </p:nvGrpSpPr>
            <p:grpSpPr bwMode="auto">
              <a:xfrm>
                <a:off x="4747" y="994"/>
                <a:ext cx="581" cy="134"/>
                <a:chOff x="614" y="2568"/>
                <a:chExt cx="725" cy="139"/>
              </a:xfrm>
            </p:grpSpPr>
            <p:sp>
              <p:nvSpPr>
                <p:cNvPr id="138303" name="AutoShape 192"/>
                <p:cNvSpPr>
                  <a:spLocks noChangeArrowheads="1"/>
                </p:cNvSpPr>
                <p:nvPr/>
              </p:nvSpPr>
              <p:spPr bwMode="auto">
                <a:xfrm>
                  <a:off x="611" y="2567"/>
                  <a:ext cx="730"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304" name="AutoShape 193"/>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38283" name="Rectangle 194"/>
              <p:cNvSpPr>
                <a:spLocks noChangeArrowheads="1"/>
              </p:cNvSpPr>
              <p:nvPr/>
            </p:nvSpPr>
            <p:spPr bwMode="auto">
              <a:xfrm>
                <a:off x="4214" y="1356"/>
                <a:ext cx="598" cy="45"/>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284" name="Rectangle 195"/>
              <p:cNvSpPr>
                <a:spLocks noChangeArrowheads="1"/>
              </p:cNvSpPr>
              <p:nvPr/>
            </p:nvSpPr>
            <p:spPr bwMode="auto">
              <a:xfrm>
                <a:off x="4227" y="1653"/>
                <a:ext cx="598" cy="52"/>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nvGrpSpPr>
              <p:cNvPr id="138285" name="Group 196"/>
              <p:cNvGrpSpPr>
                <a:grpSpLocks/>
              </p:cNvGrpSpPr>
              <p:nvPr/>
            </p:nvGrpSpPr>
            <p:grpSpPr bwMode="auto">
              <a:xfrm>
                <a:off x="4735" y="1627"/>
                <a:ext cx="582" cy="151"/>
                <a:chOff x="614" y="2568"/>
                <a:chExt cx="725" cy="139"/>
              </a:xfrm>
            </p:grpSpPr>
            <p:sp>
              <p:nvSpPr>
                <p:cNvPr id="138301" name="AutoShape 197"/>
                <p:cNvSpPr>
                  <a:spLocks noChangeArrowheads="1"/>
                </p:cNvSpPr>
                <p:nvPr/>
              </p:nvSpPr>
              <p:spPr bwMode="auto">
                <a:xfrm>
                  <a:off x="618" y="2571"/>
                  <a:ext cx="720"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302" name="AutoShape 198"/>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38286" name="Freeform 199"/>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38287" name="Group 200"/>
              <p:cNvGrpSpPr>
                <a:grpSpLocks/>
              </p:cNvGrpSpPr>
              <p:nvPr/>
            </p:nvGrpSpPr>
            <p:grpSpPr bwMode="auto">
              <a:xfrm>
                <a:off x="4739" y="1327"/>
                <a:ext cx="582" cy="139"/>
                <a:chOff x="614" y="2568"/>
                <a:chExt cx="725" cy="139"/>
              </a:xfrm>
            </p:grpSpPr>
            <p:sp>
              <p:nvSpPr>
                <p:cNvPr id="138299" name="AutoShape 201"/>
                <p:cNvSpPr>
                  <a:spLocks noChangeArrowheads="1"/>
                </p:cNvSpPr>
                <p:nvPr/>
              </p:nvSpPr>
              <p:spPr bwMode="auto">
                <a:xfrm>
                  <a:off x="613" y="2568"/>
                  <a:ext cx="728"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300" name="AutoShape 202"/>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sp>
            <p:nvSpPr>
              <p:cNvPr id="138288" name="Rectangle 203"/>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289" name="Freeform 204"/>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290" name="Freeform 205"/>
              <p:cNvSpPr>
                <a:spLocks/>
              </p:cNvSpPr>
              <p:nvPr/>
            </p:nvSpPr>
            <p:spPr bwMode="auto">
              <a:xfrm>
                <a:off x="5315" y="680"/>
                <a:ext cx="244" cy="240"/>
              </a:xfrm>
              <a:custGeom>
                <a:avLst/>
                <a:gdLst>
                  <a:gd name="T0" fmla="*/ 0 w 304"/>
                  <a:gd name="T1" fmla="*/ 0 h 288"/>
                  <a:gd name="T2" fmla="*/ 2 w 304"/>
                  <a:gd name="T3" fmla="*/ 2 h 288"/>
                  <a:gd name="T4" fmla="*/ 2 w 304"/>
                  <a:gd name="T5" fmla="*/ 2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291" name="Oval 206"/>
              <p:cNvSpPr>
                <a:spLocks noChangeArrowheads="1"/>
              </p:cNvSpPr>
              <p:nvPr/>
            </p:nvSpPr>
            <p:spPr bwMode="auto">
              <a:xfrm>
                <a:off x="5518" y="2610"/>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292" name="Freeform 207"/>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293" name="AutoShape 208"/>
              <p:cNvSpPr>
                <a:spLocks noChangeArrowheads="1"/>
              </p:cNvSpPr>
              <p:nvPr/>
            </p:nvSpPr>
            <p:spPr bwMode="auto">
              <a:xfrm>
                <a:off x="4140" y="2677"/>
                <a:ext cx="1196" cy="148"/>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294" name="AutoShape 209"/>
              <p:cNvSpPr>
                <a:spLocks noChangeArrowheads="1"/>
              </p:cNvSpPr>
              <p:nvPr/>
            </p:nvSpPr>
            <p:spPr bwMode="auto">
              <a:xfrm>
                <a:off x="4207" y="2714"/>
                <a:ext cx="1069"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295" name="Oval 210"/>
              <p:cNvSpPr>
                <a:spLocks noChangeArrowheads="1"/>
              </p:cNvSpPr>
              <p:nvPr/>
            </p:nvSpPr>
            <p:spPr bwMode="auto">
              <a:xfrm>
                <a:off x="4308" y="2380"/>
                <a:ext cx="155"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296" name="Oval 211"/>
              <p:cNvSpPr>
                <a:spLocks noChangeArrowheads="1"/>
              </p:cNvSpPr>
              <p:nvPr/>
            </p:nvSpPr>
            <p:spPr bwMode="auto">
              <a:xfrm>
                <a:off x="4483" y="2387"/>
                <a:ext cx="161" cy="141"/>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zh-CN" altLang="zh-CN" sz="180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138297" name="Oval 212"/>
              <p:cNvSpPr>
                <a:spLocks noChangeArrowheads="1"/>
              </p:cNvSpPr>
              <p:nvPr/>
            </p:nvSpPr>
            <p:spPr bwMode="auto">
              <a:xfrm>
                <a:off x="4664" y="2380"/>
                <a:ext cx="155"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sp>
            <p:nvSpPr>
              <p:cNvPr id="138298" name="Rectangle 213"/>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zh-CN" altLang="zh-CN" sz="1600">
                  <a:ea typeface="宋体" panose="02010600030101010101" pitchFamily="2" charset="-122"/>
                </a:endParaRPr>
              </a:p>
            </p:txBody>
          </p:sp>
        </p:grpSp>
      </p:grpSp>
      <p:sp>
        <p:nvSpPr>
          <p:cNvPr id="145" name="Text Box 49"/>
          <p:cNvSpPr txBox="1">
            <a:spLocks noChangeArrowheads="1"/>
          </p:cNvSpPr>
          <p:nvPr/>
        </p:nvSpPr>
        <p:spPr bwMode="auto">
          <a:xfrm>
            <a:off x="6732588" y="6190669"/>
            <a:ext cx="3090863"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zh-CN" altLang="en-US" sz="1800" dirty="0">
                <a:latin typeface="微软雅黑" panose="020B0503020204020204" pitchFamily="34" charset="-122"/>
                <a:ea typeface="微软雅黑" panose="020B0503020204020204" pitchFamily="34" charset="-122"/>
              </a:rPr>
              <a:t>形成半开连接（没有</a:t>
            </a:r>
            <a:r>
              <a:rPr lang="en-US" altLang="zh-CN" sz="1800" dirty="0">
                <a:latin typeface="微软雅黑" panose="020B0503020204020204" pitchFamily="34" charset="-122"/>
                <a:ea typeface="微软雅黑" panose="020B0503020204020204" pitchFamily="34" charset="-122"/>
              </a:rPr>
              <a:t>client</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p:txBody>
      </p:sp>
      <p:sp>
        <p:nvSpPr>
          <p:cNvPr id="146"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6.3.5  </a:t>
            </a:r>
            <a:r>
              <a:rPr kumimoji="1" lang="zh-CN" altLang="en-US" dirty="0"/>
              <a:t>面向连接的传输：连接管理</a:t>
            </a:r>
          </a:p>
        </p:txBody>
      </p:sp>
      <p:sp>
        <p:nvSpPr>
          <p:cNvPr id="148" name="灯片编号占位符 3">
            <a:extLst>
              <a:ext uri="{FF2B5EF4-FFF2-40B4-BE49-F238E27FC236}">
                <a16:creationId xmlns:a16="http://schemas.microsoft.com/office/drawing/2014/main" id="{6A7D9306-D59F-7C41-BE59-5548E498A3E1}"/>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98</a:t>
            </a:fld>
            <a:endParaRPr kumimoji="1" lang="zh-CN" altLang="en-US" dirty="0"/>
          </a:p>
        </p:txBody>
      </p:sp>
    </p:spTree>
    <p:extLst>
      <p:ext uri="{BB962C8B-B14F-4D97-AF65-F5344CB8AC3E}">
        <p14:creationId xmlns:p14="http://schemas.microsoft.com/office/powerpoint/2010/main" val="31711418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1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10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1354544" y="383522"/>
            <a:ext cx="7674750" cy="831217"/>
          </a:xfrm>
        </p:spPr>
        <p:txBody>
          <a:bodyPr>
            <a:normAutofit/>
          </a:bodyPr>
          <a:lstStyle/>
          <a:p>
            <a:r>
              <a:rPr lang="en-US" altLang="zh-CN" sz="4000" dirty="0"/>
              <a:t>TCP</a:t>
            </a:r>
            <a:r>
              <a:rPr lang="zh-CN" altLang="en-US" sz="4000" dirty="0"/>
              <a:t>三次握手建立连接</a:t>
            </a:r>
            <a:endParaRPr lang="en-US" sz="4000" b="0" dirty="0"/>
          </a:p>
        </p:txBody>
      </p:sp>
      <p:sp>
        <p:nvSpPr>
          <p:cNvPr id="215" name="Line 5">
            <a:extLst>
              <a:ext uri="{FF2B5EF4-FFF2-40B4-BE49-F238E27FC236}">
                <a16:creationId xmlns:a16="http://schemas.microsoft.com/office/drawing/2014/main" id="{977A2B4A-655D-5443-8A4F-92884511787E}"/>
              </a:ext>
            </a:extLst>
          </p:cNvPr>
          <p:cNvSpPr>
            <a:spLocks noChangeShapeType="1"/>
          </p:cNvSpPr>
          <p:nvPr/>
        </p:nvSpPr>
        <p:spPr bwMode="auto">
          <a:xfrm flipH="1">
            <a:off x="4796631" y="3078661"/>
            <a:ext cx="1588" cy="2470150"/>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216" name="Group 102">
            <a:extLst>
              <a:ext uri="{FF2B5EF4-FFF2-40B4-BE49-F238E27FC236}">
                <a16:creationId xmlns:a16="http://schemas.microsoft.com/office/drawing/2014/main" id="{1F3D6A6C-5FEE-8646-8A80-04AC9F3BFF74}"/>
              </a:ext>
            </a:extLst>
          </p:cNvPr>
          <p:cNvGrpSpPr>
            <a:grpSpLocks/>
          </p:cNvGrpSpPr>
          <p:nvPr/>
        </p:nvGrpSpPr>
        <p:grpSpPr bwMode="auto">
          <a:xfrm>
            <a:off x="2653506" y="3005636"/>
            <a:ext cx="4651374" cy="955675"/>
            <a:chOff x="711" y="1363"/>
            <a:chExt cx="2930" cy="602"/>
          </a:xfrm>
        </p:grpSpPr>
        <p:sp>
          <p:nvSpPr>
            <p:cNvPr id="217" name="Line 10">
              <a:extLst>
                <a:ext uri="{FF2B5EF4-FFF2-40B4-BE49-F238E27FC236}">
                  <a16:creationId xmlns:a16="http://schemas.microsoft.com/office/drawing/2014/main" id="{EE87312F-9111-3748-8D8C-BFB220C5EE37}"/>
                </a:ext>
              </a:extLst>
            </p:cNvPr>
            <p:cNvSpPr>
              <a:spLocks noChangeShapeType="1"/>
            </p:cNvSpPr>
            <p:nvPr/>
          </p:nvSpPr>
          <p:spPr bwMode="auto">
            <a:xfrm>
              <a:off x="2062" y="1502"/>
              <a:ext cx="1579" cy="46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8" name="Rectangle 12">
              <a:extLst>
                <a:ext uri="{FF2B5EF4-FFF2-40B4-BE49-F238E27FC236}">
                  <a16:creationId xmlns:a16="http://schemas.microsoft.com/office/drawing/2014/main" id="{F50F8FCD-3A00-574F-A159-92B207C593BD}"/>
                </a:ext>
              </a:extLst>
            </p:cNvPr>
            <p:cNvSpPr>
              <a:spLocks noChangeArrowheads="1"/>
            </p:cNvSpPr>
            <p:nvPr/>
          </p:nvSpPr>
          <p:spPr bwMode="auto">
            <a:xfrm>
              <a:off x="2518" y="1565"/>
              <a:ext cx="590" cy="27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9" name="Text Box 13">
              <a:extLst>
                <a:ext uri="{FF2B5EF4-FFF2-40B4-BE49-F238E27FC236}">
                  <a16:creationId xmlns:a16="http://schemas.microsoft.com/office/drawing/2014/main" id="{24E8EE1C-DBA9-8F4D-82EE-29CEECDFAAD7}"/>
                </a:ext>
              </a:extLst>
            </p:cNvPr>
            <p:cNvSpPr txBox="1">
              <a:spLocks noChangeArrowheads="1"/>
            </p:cNvSpPr>
            <p:nvPr/>
          </p:nvSpPr>
          <p:spPr bwMode="auto">
            <a:xfrm>
              <a:off x="2310" y="1624"/>
              <a:ext cx="1096" cy="2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SYNbit=1, Seq=x</a:t>
              </a:r>
            </a:p>
          </p:txBody>
        </p:sp>
        <p:sp>
          <p:nvSpPr>
            <p:cNvPr id="220" name="Text Box 21">
              <a:extLst>
                <a:ext uri="{FF2B5EF4-FFF2-40B4-BE49-F238E27FC236}">
                  <a16:creationId xmlns:a16="http://schemas.microsoft.com/office/drawing/2014/main" id="{8343DEBF-07A5-D746-BE48-88F38BD40754}"/>
                </a:ext>
              </a:extLst>
            </p:cNvPr>
            <p:cNvSpPr txBox="1">
              <a:spLocks noChangeArrowheads="1"/>
            </p:cNvSpPr>
            <p:nvPr/>
          </p:nvSpPr>
          <p:spPr bwMode="auto">
            <a:xfrm>
              <a:off x="711" y="1363"/>
              <a:ext cx="1329" cy="30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lang="en-US" sz="1400" dirty="0">
                  <a:solidFill>
                    <a:prstClr val="black"/>
                  </a:solidFill>
                  <a:latin typeface="微软雅黑" panose="020B0503020204020204" pitchFamily="34" charset="-122"/>
                  <a:ea typeface="微软雅黑" panose="020B0503020204020204" pitchFamily="34" charset="-122"/>
                </a:rPr>
                <a:t>choose </a:t>
              </a:r>
              <a:r>
                <a:rPr lang="en-US" sz="1400" dirty="0" err="1">
                  <a:solidFill>
                    <a:prstClr val="black"/>
                  </a:solidFill>
                  <a:latin typeface="微软雅黑" panose="020B0503020204020204" pitchFamily="34" charset="-122"/>
                  <a:ea typeface="微软雅黑" panose="020B0503020204020204" pitchFamily="34" charset="-122"/>
                </a:rPr>
                <a:t>init</a:t>
              </a:r>
              <a:r>
                <a:rPr lang="en-US" sz="1400" dirty="0">
                  <a:solidFill>
                    <a:prstClr val="black"/>
                  </a:solidFill>
                  <a:latin typeface="微软雅黑" panose="020B0503020204020204" pitchFamily="34" charset="-122"/>
                  <a:ea typeface="微软雅黑" panose="020B0503020204020204" pitchFamily="34" charset="-122"/>
                </a:rPr>
                <a:t> </a:t>
              </a:r>
              <a:r>
                <a:rPr lang="en-US" sz="1400" dirty="0" err="1">
                  <a:solidFill>
                    <a:prstClr val="black"/>
                  </a:solidFill>
                  <a:latin typeface="微软雅黑" panose="020B0503020204020204" pitchFamily="34" charset="-122"/>
                  <a:ea typeface="微软雅黑" panose="020B0503020204020204" pitchFamily="34" charset="-122"/>
                </a:rPr>
                <a:t>seq</a:t>
              </a:r>
              <a:r>
                <a:rPr lang="en-US" sz="1400" dirty="0">
                  <a:solidFill>
                    <a:prstClr val="black"/>
                  </a:solidFill>
                  <a:latin typeface="微软雅黑" panose="020B0503020204020204" pitchFamily="34" charset="-122"/>
                  <a:ea typeface="微软雅黑" panose="020B0503020204020204" pitchFamily="34" charset="-122"/>
                </a:rPr>
                <a:t> </a:t>
              </a:r>
              <a:r>
                <a:rPr lang="en-US" sz="1400" dirty="0" err="1">
                  <a:solidFill>
                    <a:prstClr val="black"/>
                  </a:solidFill>
                  <a:latin typeface="微软雅黑" panose="020B0503020204020204" pitchFamily="34" charset="-122"/>
                  <a:ea typeface="微软雅黑" panose="020B0503020204020204" pitchFamily="34" charset="-122"/>
                </a:rPr>
                <a:t>num</a:t>
              </a:r>
              <a:r>
                <a:rPr lang="en-US" sz="1400" dirty="0">
                  <a:solidFill>
                    <a:prstClr val="black"/>
                  </a:solidFill>
                  <a:latin typeface="微软雅黑" panose="020B0503020204020204" pitchFamily="34" charset="-122"/>
                  <a:ea typeface="微软雅黑" panose="020B0503020204020204" pitchFamily="34" charset="-122"/>
                </a:rPr>
                <a:t>, x</a:t>
              </a:r>
            </a:p>
            <a:p>
              <a:pPr marL="0" marR="0" lvl="0" indent="0" defTabSz="914400" rtl="0" eaLnBrk="0" fontAlgn="base" latinLnBrk="0" hangingPunct="0">
                <a:lnSpc>
                  <a:spcPct val="90000"/>
                </a:lnSpc>
                <a:spcBef>
                  <a:spcPct val="0"/>
                </a:spcBef>
                <a:spcAft>
                  <a:spcPct val="0"/>
                </a:spcAft>
                <a:buClrTx/>
                <a:buSzTx/>
                <a:buFontTx/>
                <a:buNone/>
                <a:tabLst/>
                <a:defRPr/>
              </a:pPr>
              <a:r>
                <a:rPr lang="en-US" sz="1400" dirty="0">
                  <a:solidFill>
                    <a:prstClr val="black"/>
                  </a:solidFill>
                  <a:latin typeface="微软雅黑" panose="020B0503020204020204" pitchFamily="34" charset="-122"/>
                  <a:ea typeface="微软雅黑" panose="020B0503020204020204" pitchFamily="34" charset="-122"/>
                </a:rPr>
                <a:t>send TCP SYN </a:t>
              </a:r>
              <a:r>
                <a:rPr lang="en-US" sz="1400" dirty="0" err="1">
                  <a:solidFill>
                    <a:prstClr val="black"/>
                  </a:solidFill>
                  <a:latin typeface="微软雅黑" panose="020B0503020204020204" pitchFamily="34" charset="-122"/>
                  <a:ea typeface="微软雅黑" panose="020B0503020204020204" pitchFamily="34" charset="-122"/>
                </a:rPr>
                <a:t>msg</a:t>
              </a:r>
              <a:endParaRPr lang="en-US" sz="1400" dirty="0">
                <a:solidFill>
                  <a:prstClr val="black"/>
                </a:solidFill>
                <a:latin typeface="微软雅黑" panose="020B0503020204020204" pitchFamily="34" charset="-122"/>
                <a:ea typeface="微软雅黑" panose="020B0503020204020204" pitchFamily="34" charset="-122"/>
              </a:endParaRPr>
            </a:p>
          </p:txBody>
        </p:sp>
      </p:grpSp>
      <p:sp>
        <p:nvSpPr>
          <p:cNvPr id="221" name="Line 22">
            <a:extLst>
              <a:ext uri="{FF2B5EF4-FFF2-40B4-BE49-F238E27FC236}">
                <a16:creationId xmlns:a16="http://schemas.microsoft.com/office/drawing/2014/main" id="{2FC7049F-93A3-A84A-9D90-B3F4B6E3F6E9}"/>
              </a:ext>
            </a:extLst>
          </p:cNvPr>
          <p:cNvSpPr>
            <a:spLocks noChangeShapeType="1"/>
          </p:cNvSpPr>
          <p:nvPr/>
        </p:nvSpPr>
        <p:spPr bwMode="auto">
          <a:xfrm flipH="1">
            <a:off x="7385844" y="3148511"/>
            <a:ext cx="1587" cy="3417888"/>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2" name="Text Box 92">
            <a:extLst>
              <a:ext uri="{FF2B5EF4-FFF2-40B4-BE49-F238E27FC236}">
                <a16:creationId xmlns:a16="http://schemas.microsoft.com/office/drawing/2014/main" id="{8192AE36-3CEB-7940-A712-3437D9AE1C17}"/>
              </a:ext>
            </a:extLst>
          </p:cNvPr>
          <p:cNvSpPr txBox="1">
            <a:spLocks noChangeArrowheads="1"/>
          </p:cNvSpPr>
          <p:nvPr/>
        </p:nvSpPr>
        <p:spPr bwMode="auto">
          <a:xfrm>
            <a:off x="9571831" y="5986961"/>
            <a:ext cx="77152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grpSp>
        <p:nvGrpSpPr>
          <p:cNvPr id="223" name="Group 109">
            <a:extLst>
              <a:ext uri="{FF2B5EF4-FFF2-40B4-BE49-F238E27FC236}">
                <a16:creationId xmlns:a16="http://schemas.microsoft.com/office/drawing/2014/main" id="{9180F1A8-9EF0-3C49-80B2-6C9528088F36}"/>
              </a:ext>
            </a:extLst>
          </p:cNvPr>
          <p:cNvGrpSpPr>
            <a:grpSpLocks/>
          </p:cNvGrpSpPr>
          <p:nvPr/>
        </p:nvGrpSpPr>
        <p:grpSpPr bwMode="auto">
          <a:xfrm>
            <a:off x="4795044" y="3685086"/>
            <a:ext cx="4705349" cy="1416050"/>
            <a:chOff x="2060" y="1791"/>
            <a:chExt cx="2964" cy="892"/>
          </a:xfrm>
        </p:grpSpPr>
        <p:sp>
          <p:nvSpPr>
            <p:cNvPr id="224" name="Line 11">
              <a:extLst>
                <a:ext uri="{FF2B5EF4-FFF2-40B4-BE49-F238E27FC236}">
                  <a16:creationId xmlns:a16="http://schemas.microsoft.com/office/drawing/2014/main" id="{660BD729-B466-584F-9DAC-1C1358024968}"/>
                </a:ext>
              </a:extLst>
            </p:cNvPr>
            <p:cNvSpPr>
              <a:spLocks noChangeShapeType="1"/>
            </p:cNvSpPr>
            <p:nvPr/>
          </p:nvSpPr>
          <p:spPr bwMode="auto">
            <a:xfrm flipH="1">
              <a:off x="2060" y="2031"/>
              <a:ext cx="1580" cy="65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Rectangle 14">
              <a:extLst>
                <a:ext uri="{FF2B5EF4-FFF2-40B4-BE49-F238E27FC236}">
                  <a16:creationId xmlns:a16="http://schemas.microsoft.com/office/drawing/2014/main" id="{36832487-CAD9-A047-9D5F-96D1B02D3E65}"/>
                </a:ext>
              </a:extLst>
            </p:cNvPr>
            <p:cNvSpPr>
              <a:spLocks noChangeArrowheads="1"/>
            </p:cNvSpPr>
            <p:nvPr/>
          </p:nvSpPr>
          <p:spPr bwMode="auto">
            <a:xfrm>
              <a:off x="2381" y="2206"/>
              <a:ext cx="896" cy="327"/>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6" name="Text Box 83">
              <a:extLst>
                <a:ext uri="{FF2B5EF4-FFF2-40B4-BE49-F238E27FC236}">
                  <a16:creationId xmlns:a16="http://schemas.microsoft.com/office/drawing/2014/main" id="{393E04DD-B089-D14F-BFBB-76E878EC5F6F}"/>
                </a:ext>
              </a:extLst>
            </p:cNvPr>
            <p:cNvSpPr txBox="1">
              <a:spLocks noChangeArrowheads="1"/>
            </p:cNvSpPr>
            <p:nvPr/>
          </p:nvSpPr>
          <p:spPr bwMode="auto">
            <a:xfrm>
              <a:off x="2159" y="2169"/>
              <a:ext cx="1534" cy="36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SYNbit=1, Seq=y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ACKbit=1; ACKnum=x+1</a:t>
              </a:r>
            </a:p>
          </p:txBody>
        </p:sp>
        <p:sp>
          <p:nvSpPr>
            <p:cNvPr id="227" name="Text Box 93">
              <a:extLst>
                <a:ext uri="{FF2B5EF4-FFF2-40B4-BE49-F238E27FC236}">
                  <a16:creationId xmlns:a16="http://schemas.microsoft.com/office/drawing/2014/main" id="{D2107B90-790F-D84D-8A95-4CD5BE8D772A}"/>
                </a:ext>
              </a:extLst>
            </p:cNvPr>
            <p:cNvSpPr txBox="1">
              <a:spLocks noChangeArrowheads="1"/>
            </p:cNvSpPr>
            <p:nvPr/>
          </p:nvSpPr>
          <p:spPr bwMode="auto">
            <a:xfrm>
              <a:off x="3693" y="1791"/>
              <a:ext cx="1331" cy="42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0" fontAlgn="base" hangingPunct="0">
                <a:lnSpc>
                  <a:spcPct val="90000"/>
                </a:lnSpc>
                <a:spcBef>
                  <a:spcPct val="0"/>
                </a:spcBef>
                <a:spcAft>
                  <a:spcPct val="0"/>
                </a:spcAft>
                <a:defRPr/>
              </a:pPr>
              <a:r>
                <a:rPr lang="en-US" sz="1400" dirty="0">
                  <a:solidFill>
                    <a:prstClr val="black"/>
                  </a:solidFill>
                  <a:latin typeface="微软雅黑" panose="020B0503020204020204" pitchFamily="34" charset="-122"/>
                  <a:ea typeface="微软雅黑" panose="020B0503020204020204" pitchFamily="34" charset="-122"/>
                </a:rPr>
                <a:t>choose </a:t>
              </a:r>
              <a:r>
                <a:rPr lang="en-US" sz="1400" dirty="0" err="1">
                  <a:solidFill>
                    <a:prstClr val="black"/>
                  </a:solidFill>
                  <a:latin typeface="微软雅黑" panose="020B0503020204020204" pitchFamily="34" charset="-122"/>
                  <a:ea typeface="微软雅黑" panose="020B0503020204020204" pitchFamily="34" charset="-122"/>
                </a:rPr>
                <a:t>init</a:t>
              </a:r>
              <a:r>
                <a:rPr lang="en-US" sz="1400" dirty="0">
                  <a:solidFill>
                    <a:prstClr val="black"/>
                  </a:solidFill>
                  <a:latin typeface="微软雅黑" panose="020B0503020204020204" pitchFamily="34" charset="-122"/>
                  <a:ea typeface="微软雅黑" panose="020B0503020204020204" pitchFamily="34" charset="-122"/>
                </a:rPr>
                <a:t> </a:t>
              </a:r>
              <a:r>
                <a:rPr lang="en-US" sz="1400" dirty="0" err="1">
                  <a:solidFill>
                    <a:prstClr val="black"/>
                  </a:solidFill>
                  <a:latin typeface="微软雅黑" panose="020B0503020204020204" pitchFamily="34" charset="-122"/>
                  <a:ea typeface="微软雅黑" panose="020B0503020204020204" pitchFamily="34" charset="-122"/>
                </a:rPr>
                <a:t>seq</a:t>
              </a:r>
              <a:r>
                <a:rPr lang="en-US" sz="1400" dirty="0">
                  <a:solidFill>
                    <a:prstClr val="black"/>
                  </a:solidFill>
                  <a:latin typeface="微软雅黑" panose="020B0503020204020204" pitchFamily="34" charset="-122"/>
                  <a:ea typeface="微软雅黑" panose="020B0503020204020204" pitchFamily="34" charset="-122"/>
                </a:rPr>
                <a:t> </a:t>
              </a:r>
              <a:r>
                <a:rPr lang="en-US" sz="1400" dirty="0" err="1">
                  <a:solidFill>
                    <a:prstClr val="black"/>
                  </a:solidFill>
                  <a:latin typeface="微软雅黑" panose="020B0503020204020204" pitchFamily="34" charset="-122"/>
                  <a:ea typeface="微软雅黑" panose="020B0503020204020204" pitchFamily="34" charset="-122"/>
                </a:rPr>
                <a:t>num</a:t>
              </a:r>
              <a:r>
                <a:rPr lang="en-US" sz="1400" dirty="0">
                  <a:solidFill>
                    <a:prstClr val="black"/>
                  </a:solidFill>
                  <a:latin typeface="微软雅黑" panose="020B0503020204020204" pitchFamily="34" charset="-122"/>
                  <a:ea typeface="微软雅黑" panose="020B0503020204020204" pitchFamily="34" charset="-122"/>
                </a:rPr>
                <a:t>, y</a:t>
              </a:r>
            </a:p>
            <a:p>
              <a:pPr eaLnBrk="0" fontAlgn="base" hangingPunct="0">
                <a:lnSpc>
                  <a:spcPct val="90000"/>
                </a:lnSpc>
                <a:spcBef>
                  <a:spcPct val="0"/>
                </a:spcBef>
                <a:spcAft>
                  <a:spcPct val="0"/>
                </a:spcAft>
                <a:defRPr/>
              </a:pPr>
              <a:r>
                <a:rPr lang="en-US" sz="1400" dirty="0">
                  <a:solidFill>
                    <a:prstClr val="black"/>
                  </a:solidFill>
                  <a:latin typeface="微软雅黑" panose="020B0503020204020204" pitchFamily="34" charset="-122"/>
                  <a:ea typeface="微软雅黑" panose="020B0503020204020204" pitchFamily="34" charset="-122"/>
                </a:rPr>
                <a:t>send TCP SYNACK</a:t>
              </a:r>
            </a:p>
            <a:p>
              <a:pPr eaLnBrk="0" fontAlgn="base" hangingPunct="0">
                <a:lnSpc>
                  <a:spcPct val="90000"/>
                </a:lnSpc>
                <a:spcBef>
                  <a:spcPct val="0"/>
                </a:spcBef>
                <a:spcAft>
                  <a:spcPct val="0"/>
                </a:spcAft>
                <a:defRPr/>
              </a:pPr>
              <a:r>
                <a:rPr lang="en-US" sz="1400" dirty="0" err="1">
                  <a:solidFill>
                    <a:prstClr val="black"/>
                  </a:solidFill>
                  <a:latin typeface="微软雅黑" panose="020B0503020204020204" pitchFamily="34" charset="-122"/>
                  <a:ea typeface="微软雅黑" panose="020B0503020204020204" pitchFamily="34" charset="-122"/>
                </a:rPr>
                <a:t>msg</a:t>
              </a:r>
              <a:r>
                <a:rPr lang="en-US" sz="1400" dirty="0">
                  <a:solidFill>
                    <a:prstClr val="black"/>
                  </a:solidFill>
                  <a:latin typeface="微软雅黑" panose="020B0503020204020204" pitchFamily="34" charset="-122"/>
                  <a:ea typeface="微软雅黑" panose="020B0503020204020204" pitchFamily="34" charset="-122"/>
                </a:rPr>
                <a:t>, </a:t>
              </a:r>
              <a:r>
                <a:rPr lang="en-US" sz="1400" dirty="0" err="1">
                  <a:solidFill>
                    <a:prstClr val="black"/>
                  </a:solidFill>
                  <a:latin typeface="微软雅黑" panose="020B0503020204020204" pitchFamily="34" charset="-122"/>
                  <a:ea typeface="微软雅黑" panose="020B0503020204020204" pitchFamily="34" charset="-122"/>
                </a:rPr>
                <a:t>acking</a:t>
              </a:r>
              <a:r>
                <a:rPr lang="en-US" sz="1400" dirty="0">
                  <a:solidFill>
                    <a:prstClr val="black"/>
                  </a:solidFill>
                  <a:latin typeface="微软雅黑" panose="020B0503020204020204" pitchFamily="34" charset="-122"/>
                  <a:ea typeface="微软雅黑" panose="020B0503020204020204" pitchFamily="34" charset="-122"/>
                </a:rPr>
                <a:t> SYN</a:t>
              </a:r>
            </a:p>
          </p:txBody>
        </p:sp>
      </p:grpSp>
      <p:grpSp>
        <p:nvGrpSpPr>
          <p:cNvPr id="228" name="Group 110">
            <a:extLst>
              <a:ext uri="{FF2B5EF4-FFF2-40B4-BE49-F238E27FC236}">
                <a16:creationId xmlns:a16="http://schemas.microsoft.com/office/drawing/2014/main" id="{92A8D17F-88B5-E34B-ADF1-D1D5F4C6CACA}"/>
              </a:ext>
            </a:extLst>
          </p:cNvPr>
          <p:cNvGrpSpPr>
            <a:grpSpLocks/>
          </p:cNvGrpSpPr>
          <p:nvPr/>
        </p:nvGrpSpPr>
        <p:grpSpPr bwMode="auto">
          <a:xfrm>
            <a:off x="2312194" y="4774111"/>
            <a:ext cx="7073899" cy="1376363"/>
            <a:chOff x="496" y="2477"/>
            <a:chExt cx="4456" cy="867"/>
          </a:xfrm>
        </p:grpSpPr>
        <p:sp>
          <p:nvSpPr>
            <p:cNvPr id="229" name="Line 84">
              <a:extLst>
                <a:ext uri="{FF2B5EF4-FFF2-40B4-BE49-F238E27FC236}">
                  <a16:creationId xmlns:a16="http://schemas.microsoft.com/office/drawing/2014/main" id="{31D580AA-9CAF-1544-A3DB-06757FBBB395}"/>
                </a:ext>
              </a:extLst>
            </p:cNvPr>
            <p:cNvSpPr>
              <a:spLocks noChangeShapeType="1"/>
            </p:cNvSpPr>
            <p:nvPr/>
          </p:nvSpPr>
          <p:spPr bwMode="auto">
            <a:xfrm>
              <a:off x="2073" y="2728"/>
              <a:ext cx="1579" cy="46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0" name="Rectangle 89">
              <a:extLst>
                <a:ext uri="{FF2B5EF4-FFF2-40B4-BE49-F238E27FC236}">
                  <a16:creationId xmlns:a16="http://schemas.microsoft.com/office/drawing/2014/main" id="{60D16AD1-FAFA-6248-BB4D-76643C40A64C}"/>
                </a:ext>
              </a:extLst>
            </p:cNvPr>
            <p:cNvSpPr>
              <a:spLocks noChangeArrowheads="1"/>
            </p:cNvSpPr>
            <p:nvPr/>
          </p:nvSpPr>
          <p:spPr bwMode="auto">
            <a:xfrm>
              <a:off x="2486" y="2806"/>
              <a:ext cx="775" cy="27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1" name="Text Box 90">
              <a:extLst>
                <a:ext uri="{FF2B5EF4-FFF2-40B4-BE49-F238E27FC236}">
                  <a16:creationId xmlns:a16="http://schemas.microsoft.com/office/drawing/2014/main" id="{D8F9F960-0A9B-F045-8B04-6F4D63130318}"/>
                </a:ext>
              </a:extLst>
            </p:cNvPr>
            <p:cNvSpPr txBox="1">
              <a:spLocks noChangeArrowheads="1"/>
            </p:cNvSpPr>
            <p:nvPr/>
          </p:nvSpPr>
          <p:spPr bwMode="auto">
            <a:xfrm>
              <a:off x="2092" y="2852"/>
              <a:ext cx="1529" cy="2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ACKbit=1, ACKnum=y+1</a:t>
              </a:r>
            </a:p>
          </p:txBody>
        </p:sp>
        <p:sp>
          <p:nvSpPr>
            <p:cNvPr id="232" name="Text Box 94">
              <a:extLst>
                <a:ext uri="{FF2B5EF4-FFF2-40B4-BE49-F238E27FC236}">
                  <a16:creationId xmlns:a16="http://schemas.microsoft.com/office/drawing/2014/main" id="{B9046815-BDD2-9143-979C-D64169C26C55}"/>
                </a:ext>
              </a:extLst>
            </p:cNvPr>
            <p:cNvSpPr txBox="1">
              <a:spLocks noChangeArrowheads="1"/>
            </p:cNvSpPr>
            <p:nvPr/>
          </p:nvSpPr>
          <p:spPr bwMode="auto">
            <a:xfrm>
              <a:off x="496" y="2477"/>
              <a:ext cx="1548" cy="669"/>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received SYNACK(x) </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indicates server is live;</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send ACK for SYNACK;</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this segment may contain </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client-to-server data</a:t>
              </a:r>
            </a:p>
          </p:txBody>
        </p:sp>
        <p:sp>
          <p:nvSpPr>
            <p:cNvPr id="233" name="Text Box 95">
              <a:extLst>
                <a:ext uri="{FF2B5EF4-FFF2-40B4-BE49-F238E27FC236}">
                  <a16:creationId xmlns:a16="http://schemas.microsoft.com/office/drawing/2014/main" id="{ADF0930B-F723-4446-8C5B-8996D59396E2}"/>
                </a:ext>
              </a:extLst>
            </p:cNvPr>
            <p:cNvSpPr txBox="1">
              <a:spLocks noChangeArrowheads="1"/>
            </p:cNvSpPr>
            <p:nvPr/>
          </p:nvSpPr>
          <p:spPr bwMode="auto">
            <a:xfrm>
              <a:off x="3693" y="3042"/>
              <a:ext cx="1259" cy="30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received ACK(y)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indicates client is live</a:t>
              </a:r>
            </a:p>
          </p:txBody>
        </p:sp>
      </p:grpSp>
      <p:grpSp>
        <p:nvGrpSpPr>
          <p:cNvPr id="234" name="Group 105">
            <a:extLst>
              <a:ext uri="{FF2B5EF4-FFF2-40B4-BE49-F238E27FC236}">
                <a16:creationId xmlns:a16="http://schemas.microsoft.com/office/drawing/2014/main" id="{45AA77DF-71CD-2E48-9AEE-EC1E8FB1B1C5}"/>
              </a:ext>
            </a:extLst>
          </p:cNvPr>
          <p:cNvGrpSpPr>
            <a:grpSpLocks/>
          </p:cNvGrpSpPr>
          <p:nvPr/>
        </p:nvGrpSpPr>
        <p:grpSpPr bwMode="auto">
          <a:xfrm>
            <a:off x="1813719" y="3043736"/>
            <a:ext cx="1030287" cy="700088"/>
            <a:chOff x="182" y="1387"/>
            <a:chExt cx="649" cy="441"/>
          </a:xfrm>
        </p:grpSpPr>
        <p:sp>
          <p:nvSpPr>
            <p:cNvPr id="235" name="Text Box 91">
              <a:extLst>
                <a:ext uri="{FF2B5EF4-FFF2-40B4-BE49-F238E27FC236}">
                  <a16:creationId xmlns:a16="http://schemas.microsoft.com/office/drawing/2014/main" id="{B93FA479-02A5-4C43-B059-3F1D0BB052E8}"/>
                </a:ext>
              </a:extLst>
            </p:cNvPr>
            <p:cNvSpPr txBox="1">
              <a:spLocks noChangeArrowheads="1"/>
            </p:cNvSpPr>
            <p:nvPr/>
          </p:nvSpPr>
          <p:spPr bwMode="auto">
            <a:xfrm>
              <a:off x="182" y="1616"/>
              <a:ext cx="64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SYNSENT</a:t>
              </a:r>
            </a:p>
          </p:txBody>
        </p:sp>
        <p:sp>
          <p:nvSpPr>
            <p:cNvPr id="236" name="Line 103">
              <a:extLst>
                <a:ext uri="{FF2B5EF4-FFF2-40B4-BE49-F238E27FC236}">
                  <a16:creationId xmlns:a16="http://schemas.microsoft.com/office/drawing/2014/main" id="{C569F88B-55D7-1F45-9FD5-8D995E4C94A5}"/>
                </a:ext>
              </a:extLst>
            </p:cNvPr>
            <p:cNvSpPr>
              <a:spLocks noChangeShapeType="1"/>
            </p:cNvSpPr>
            <p:nvPr/>
          </p:nvSpPr>
          <p:spPr bwMode="auto">
            <a:xfrm>
              <a:off x="462" y="1387"/>
              <a:ext cx="0" cy="27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37" name="Group 111">
            <a:extLst>
              <a:ext uri="{FF2B5EF4-FFF2-40B4-BE49-F238E27FC236}">
                <a16:creationId xmlns:a16="http://schemas.microsoft.com/office/drawing/2014/main" id="{FBD3641B-4567-B84B-B0A9-51F31757E64D}"/>
              </a:ext>
            </a:extLst>
          </p:cNvPr>
          <p:cNvGrpSpPr>
            <a:grpSpLocks/>
          </p:cNvGrpSpPr>
          <p:nvPr/>
        </p:nvGrpSpPr>
        <p:grpSpPr bwMode="auto">
          <a:xfrm>
            <a:off x="1815306" y="3704136"/>
            <a:ext cx="771525" cy="1622425"/>
            <a:chOff x="183" y="1803"/>
            <a:chExt cx="486" cy="1022"/>
          </a:xfrm>
        </p:grpSpPr>
        <p:sp>
          <p:nvSpPr>
            <p:cNvPr id="238" name="Text Box 16">
              <a:extLst>
                <a:ext uri="{FF2B5EF4-FFF2-40B4-BE49-F238E27FC236}">
                  <a16:creationId xmlns:a16="http://schemas.microsoft.com/office/drawing/2014/main" id="{46A42911-E4FA-6E45-98D3-9BA61AF39351}"/>
                </a:ext>
              </a:extLst>
            </p:cNvPr>
            <p:cNvSpPr txBox="1">
              <a:spLocks noChangeArrowheads="1"/>
            </p:cNvSpPr>
            <p:nvPr/>
          </p:nvSpPr>
          <p:spPr bwMode="auto">
            <a:xfrm>
              <a:off x="183" y="2613"/>
              <a:ext cx="4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sp>
          <p:nvSpPr>
            <p:cNvPr id="239" name="Line 104">
              <a:extLst>
                <a:ext uri="{FF2B5EF4-FFF2-40B4-BE49-F238E27FC236}">
                  <a16:creationId xmlns:a16="http://schemas.microsoft.com/office/drawing/2014/main" id="{B764515C-528C-5B41-979E-CEB5F77FD9DC}"/>
                </a:ext>
              </a:extLst>
            </p:cNvPr>
            <p:cNvSpPr>
              <a:spLocks noChangeShapeType="1"/>
            </p:cNvSpPr>
            <p:nvPr/>
          </p:nvSpPr>
          <p:spPr bwMode="auto">
            <a:xfrm>
              <a:off x="465" y="1803"/>
              <a:ext cx="0" cy="79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40" name="Group 108">
            <a:extLst>
              <a:ext uri="{FF2B5EF4-FFF2-40B4-BE49-F238E27FC236}">
                <a16:creationId xmlns:a16="http://schemas.microsoft.com/office/drawing/2014/main" id="{E9975853-CA29-F64E-9978-90818E85074F}"/>
              </a:ext>
            </a:extLst>
          </p:cNvPr>
          <p:cNvGrpSpPr>
            <a:grpSpLocks/>
          </p:cNvGrpSpPr>
          <p:nvPr/>
        </p:nvGrpSpPr>
        <p:grpSpPr bwMode="auto">
          <a:xfrm>
            <a:off x="9268619" y="3099299"/>
            <a:ext cx="1119187" cy="1192212"/>
            <a:chOff x="4878" y="1422"/>
            <a:chExt cx="705" cy="751"/>
          </a:xfrm>
        </p:grpSpPr>
        <p:sp>
          <p:nvSpPr>
            <p:cNvPr id="241" name="Text Box 99">
              <a:extLst>
                <a:ext uri="{FF2B5EF4-FFF2-40B4-BE49-F238E27FC236}">
                  <a16:creationId xmlns:a16="http://schemas.microsoft.com/office/drawing/2014/main" id="{8F08BD14-4FFB-B243-AC1A-68FE85BE4E11}"/>
                </a:ext>
              </a:extLst>
            </p:cNvPr>
            <p:cNvSpPr txBox="1">
              <a:spLocks noChangeArrowheads="1"/>
            </p:cNvSpPr>
            <p:nvPr/>
          </p:nvSpPr>
          <p:spPr bwMode="auto">
            <a:xfrm>
              <a:off x="4878" y="1961"/>
              <a:ext cx="70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SYN RCVD</a:t>
              </a:r>
            </a:p>
          </p:txBody>
        </p:sp>
        <p:sp>
          <p:nvSpPr>
            <p:cNvPr id="242" name="Line 106">
              <a:extLst>
                <a:ext uri="{FF2B5EF4-FFF2-40B4-BE49-F238E27FC236}">
                  <a16:creationId xmlns:a16="http://schemas.microsoft.com/office/drawing/2014/main" id="{0D6BD76C-B84A-F940-AC88-70ACC69EC6F4}"/>
                </a:ext>
              </a:extLst>
            </p:cNvPr>
            <p:cNvSpPr>
              <a:spLocks noChangeShapeType="1"/>
            </p:cNvSpPr>
            <p:nvPr/>
          </p:nvSpPr>
          <p:spPr bwMode="auto">
            <a:xfrm>
              <a:off x="5339" y="1422"/>
              <a:ext cx="0" cy="569"/>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3" name="Line 107">
            <a:extLst>
              <a:ext uri="{FF2B5EF4-FFF2-40B4-BE49-F238E27FC236}">
                <a16:creationId xmlns:a16="http://schemas.microsoft.com/office/drawing/2014/main" id="{28C3410E-FF26-2849-8647-5DA1E34B6C9E}"/>
              </a:ext>
            </a:extLst>
          </p:cNvPr>
          <p:cNvSpPr>
            <a:spLocks noChangeShapeType="1"/>
          </p:cNvSpPr>
          <p:nvPr/>
        </p:nvSpPr>
        <p:spPr bwMode="auto">
          <a:xfrm>
            <a:off x="9982994" y="4301036"/>
            <a:ext cx="0" cy="170497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5" name="Text Box 114">
            <a:extLst>
              <a:ext uri="{FF2B5EF4-FFF2-40B4-BE49-F238E27FC236}">
                <a16:creationId xmlns:a16="http://schemas.microsoft.com/office/drawing/2014/main" id="{A27DEC11-2958-674C-B587-49A38C649582}"/>
              </a:ext>
            </a:extLst>
          </p:cNvPr>
          <p:cNvSpPr txBox="1">
            <a:spLocks noChangeArrowheads="1"/>
          </p:cNvSpPr>
          <p:nvPr/>
        </p:nvSpPr>
        <p:spPr bwMode="auto">
          <a:xfrm>
            <a:off x="1594518" y="1707324"/>
            <a:ext cx="121058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zh-CN" altLang="en-US" sz="2000" b="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客户状态</a:t>
            </a:r>
            <a:endParaRPr kumimoji="0" lang="en-US" sz="2000" b="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46" name="Text Box 115">
            <a:extLst>
              <a:ext uri="{FF2B5EF4-FFF2-40B4-BE49-F238E27FC236}">
                <a16:creationId xmlns:a16="http://schemas.microsoft.com/office/drawing/2014/main" id="{052EAC19-09BF-FD44-ADF4-7A708D2CC77C}"/>
              </a:ext>
            </a:extLst>
          </p:cNvPr>
          <p:cNvSpPr txBox="1">
            <a:spLocks noChangeArrowheads="1"/>
          </p:cNvSpPr>
          <p:nvPr/>
        </p:nvSpPr>
        <p:spPr bwMode="auto">
          <a:xfrm>
            <a:off x="1807368" y="2389622"/>
            <a:ext cx="84296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LISTEN</a:t>
            </a:r>
          </a:p>
        </p:txBody>
      </p:sp>
      <p:sp>
        <p:nvSpPr>
          <p:cNvPr id="247" name="Text Box 116">
            <a:extLst>
              <a:ext uri="{FF2B5EF4-FFF2-40B4-BE49-F238E27FC236}">
                <a16:creationId xmlns:a16="http://schemas.microsoft.com/office/drawing/2014/main" id="{27C21C28-5638-8F4A-8A80-DBD146AD39D1}"/>
              </a:ext>
            </a:extLst>
          </p:cNvPr>
          <p:cNvSpPr txBox="1">
            <a:spLocks noChangeArrowheads="1"/>
          </p:cNvSpPr>
          <p:nvPr/>
        </p:nvSpPr>
        <p:spPr bwMode="auto">
          <a:xfrm>
            <a:off x="9368977" y="1312716"/>
            <a:ext cx="146706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eaLnBrk="0" fontAlgn="base" hangingPunct="0">
              <a:spcBef>
                <a:spcPct val="0"/>
              </a:spcBef>
              <a:spcAft>
                <a:spcPct val="0"/>
              </a:spcAft>
              <a:defRPr/>
            </a:pPr>
            <a:r>
              <a:rPr lang="zh-CN" altLang="en-US" sz="2000" kern="0" dirty="0">
                <a:latin typeface="微软雅黑" panose="020B0503020204020204" pitchFamily="34" charset="-122"/>
                <a:ea typeface="微软雅黑" panose="020B0503020204020204" pitchFamily="34" charset="-122"/>
              </a:rPr>
              <a:t>服务器状态</a:t>
            </a:r>
            <a:endParaRPr lang="en-US" sz="2000" kern="0" dirty="0">
              <a:latin typeface="微软雅黑" panose="020B0503020204020204" pitchFamily="34" charset="-122"/>
              <a:ea typeface="微软雅黑" panose="020B0503020204020204" pitchFamily="34" charset="-122"/>
            </a:endParaRPr>
          </a:p>
        </p:txBody>
      </p:sp>
      <p:sp>
        <p:nvSpPr>
          <p:cNvPr id="248" name="Text Box 117">
            <a:extLst>
              <a:ext uri="{FF2B5EF4-FFF2-40B4-BE49-F238E27FC236}">
                <a16:creationId xmlns:a16="http://schemas.microsoft.com/office/drawing/2014/main" id="{2B920772-7698-6844-B114-A453A028C206}"/>
              </a:ext>
            </a:extLst>
          </p:cNvPr>
          <p:cNvSpPr txBox="1">
            <a:spLocks noChangeArrowheads="1"/>
          </p:cNvSpPr>
          <p:nvPr/>
        </p:nvSpPr>
        <p:spPr bwMode="auto">
          <a:xfrm>
            <a:off x="9511504" y="2632510"/>
            <a:ext cx="84296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LISTEN</a:t>
            </a:r>
          </a:p>
        </p:txBody>
      </p:sp>
      <p:grpSp>
        <p:nvGrpSpPr>
          <p:cNvPr id="249" name="Group 118">
            <a:extLst>
              <a:ext uri="{FF2B5EF4-FFF2-40B4-BE49-F238E27FC236}">
                <a16:creationId xmlns:a16="http://schemas.microsoft.com/office/drawing/2014/main" id="{EE14688C-F1C2-7F41-8726-D165159240FD}"/>
              </a:ext>
            </a:extLst>
          </p:cNvPr>
          <p:cNvGrpSpPr>
            <a:grpSpLocks/>
          </p:cNvGrpSpPr>
          <p:nvPr/>
        </p:nvGrpSpPr>
        <p:grpSpPr bwMode="auto">
          <a:xfrm>
            <a:off x="4464473" y="2492809"/>
            <a:ext cx="642937" cy="600075"/>
            <a:chOff x="-44" y="1473"/>
            <a:chExt cx="981" cy="1105"/>
          </a:xfrm>
        </p:grpSpPr>
        <p:pic>
          <p:nvPicPr>
            <p:cNvPr id="424" name="Picture 119" descr="desktop_computer_stylized_medium">
              <a:extLst>
                <a:ext uri="{FF2B5EF4-FFF2-40B4-BE49-F238E27FC236}">
                  <a16:creationId xmlns:a16="http://schemas.microsoft.com/office/drawing/2014/main" id="{1C11CA15-FEC8-A341-80F1-CFA1FA9F1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5" name="Freeform 120">
              <a:extLst>
                <a:ext uri="{FF2B5EF4-FFF2-40B4-BE49-F238E27FC236}">
                  <a16:creationId xmlns:a16="http://schemas.microsoft.com/office/drawing/2014/main" id="{8CCBA09D-3C96-6544-9960-AA2F6CD2F41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50" name="Group 121">
            <a:extLst>
              <a:ext uri="{FF2B5EF4-FFF2-40B4-BE49-F238E27FC236}">
                <a16:creationId xmlns:a16="http://schemas.microsoft.com/office/drawing/2014/main" id="{DC61BD1A-A71F-CF4B-B53E-5ECC0609FEB5}"/>
              </a:ext>
            </a:extLst>
          </p:cNvPr>
          <p:cNvGrpSpPr>
            <a:grpSpLocks/>
          </p:cNvGrpSpPr>
          <p:nvPr/>
        </p:nvGrpSpPr>
        <p:grpSpPr bwMode="auto">
          <a:xfrm>
            <a:off x="7221809" y="2580121"/>
            <a:ext cx="336550" cy="512763"/>
            <a:chOff x="4140" y="429"/>
            <a:chExt cx="1425" cy="2396"/>
          </a:xfrm>
        </p:grpSpPr>
        <p:sp>
          <p:nvSpPr>
            <p:cNvPr id="251" name="Freeform 122">
              <a:extLst>
                <a:ext uri="{FF2B5EF4-FFF2-40B4-BE49-F238E27FC236}">
                  <a16:creationId xmlns:a16="http://schemas.microsoft.com/office/drawing/2014/main" id="{0CD95998-3FB2-FF44-94A2-CC491B713340}"/>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2" name="Rectangle 123">
              <a:extLst>
                <a:ext uri="{FF2B5EF4-FFF2-40B4-BE49-F238E27FC236}">
                  <a16:creationId xmlns:a16="http://schemas.microsoft.com/office/drawing/2014/main" id="{BF76EB82-B4E1-B149-BE06-EFCD582E8676}"/>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3" name="Freeform 124">
              <a:extLst>
                <a:ext uri="{FF2B5EF4-FFF2-40B4-BE49-F238E27FC236}">
                  <a16:creationId xmlns:a16="http://schemas.microsoft.com/office/drawing/2014/main" id="{338FE797-056A-6E48-9B03-4B0253D638F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4" name="Freeform 125">
              <a:extLst>
                <a:ext uri="{FF2B5EF4-FFF2-40B4-BE49-F238E27FC236}">
                  <a16:creationId xmlns:a16="http://schemas.microsoft.com/office/drawing/2014/main" id="{8D12AA45-CFED-084A-B74C-A299F8140712}"/>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5" name="Rectangle 126">
              <a:extLst>
                <a:ext uri="{FF2B5EF4-FFF2-40B4-BE49-F238E27FC236}">
                  <a16:creationId xmlns:a16="http://schemas.microsoft.com/office/drawing/2014/main" id="{56E176FE-7110-C043-AC64-4C5F3D2E4792}"/>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56" name="Group 127">
              <a:extLst>
                <a:ext uri="{FF2B5EF4-FFF2-40B4-BE49-F238E27FC236}">
                  <a16:creationId xmlns:a16="http://schemas.microsoft.com/office/drawing/2014/main" id="{A3707B54-2470-3A4A-B09A-A776F4E8539D}"/>
                </a:ext>
              </a:extLst>
            </p:cNvPr>
            <p:cNvGrpSpPr>
              <a:grpSpLocks/>
            </p:cNvGrpSpPr>
            <p:nvPr/>
          </p:nvGrpSpPr>
          <p:grpSpPr bwMode="auto">
            <a:xfrm>
              <a:off x="4749" y="668"/>
              <a:ext cx="581" cy="145"/>
              <a:chOff x="614" y="2568"/>
              <a:chExt cx="725" cy="139"/>
            </a:xfrm>
          </p:grpSpPr>
          <p:sp>
            <p:nvSpPr>
              <p:cNvPr id="422" name="AutoShape 128">
                <a:extLst>
                  <a:ext uri="{FF2B5EF4-FFF2-40B4-BE49-F238E27FC236}">
                    <a16:creationId xmlns:a16="http://schemas.microsoft.com/office/drawing/2014/main" id="{C32686E6-B534-4B48-85B4-322123C24741}"/>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3" name="AutoShape 129">
                <a:extLst>
                  <a:ext uri="{FF2B5EF4-FFF2-40B4-BE49-F238E27FC236}">
                    <a16:creationId xmlns:a16="http://schemas.microsoft.com/office/drawing/2014/main" id="{5846C4C5-19DD-E040-A465-B55F5E21A757}"/>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57" name="Rectangle 130">
              <a:extLst>
                <a:ext uri="{FF2B5EF4-FFF2-40B4-BE49-F238E27FC236}">
                  <a16:creationId xmlns:a16="http://schemas.microsoft.com/office/drawing/2014/main" id="{E24E2E97-8AA8-D94D-B792-C58D1DB2D334}"/>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58" name="Group 131">
              <a:extLst>
                <a:ext uri="{FF2B5EF4-FFF2-40B4-BE49-F238E27FC236}">
                  <a16:creationId xmlns:a16="http://schemas.microsoft.com/office/drawing/2014/main" id="{01958DE7-9158-5C4A-975E-7090A73BD88C}"/>
                </a:ext>
              </a:extLst>
            </p:cNvPr>
            <p:cNvGrpSpPr>
              <a:grpSpLocks/>
            </p:cNvGrpSpPr>
            <p:nvPr/>
          </p:nvGrpSpPr>
          <p:grpSpPr bwMode="auto">
            <a:xfrm>
              <a:off x="4747" y="994"/>
              <a:ext cx="581" cy="134"/>
              <a:chOff x="614" y="2568"/>
              <a:chExt cx="725" cy="139"/>
            </a:xfrm>
          </p:grpSpPr>
          <p:sp>
            <p:nvSpPr>
              <p:cNvPr id="420" name="AutoShape 132">
                <a:extLst>
                  <a:ext uri="{FF2B5EF4-FFF2-40B4-BE49-F238E27FC236}">
                    <a16:creationId xmlns:a16="http://schemas.microsoft.com/office/drawing/2014/main" id="{0097250A-579E-714A-BB43-1775F7C45B3C}"/>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1" name="AutoShape 133">
                <a:extLst>
                  <a:ext uri="{FF2B5EF4-FFF2-40B4-BE49-F238E27FC236}">
                    <a16:creationId xmlns:a16="http://schemas.microsoft.com/office/drawing/2014/main" id="{011ECBC9-4E9D-9949-BBD3-4E72A731A813}"/>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59" name="Rectangle 134">
              <a:extLst>
                <a:ext uri="{FF2B5EF4-FFF2-40B4-BE49-F238E27FC236}">
                  <a16:creationId xmlns:a16="http://schemas.microsoft.com/office/drawing/2014/main" id="{52385C15-71CF-0646-85DA-481C87C2251B}"/>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0" name="Rectangle 135">
              <a:extLst>
                <a:ext uri="{FF2B5EF4-FFF2-40B4-BE49-F238E27FC236}">
                  <a16:creationId xmlns:a16="http://schemas.microsoft.com/office/drawing/2014/main" id="{E9AFAD7D-A0FD-3344-8D9C-D21DB7BED2D3}"/>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61" name="Group 136">
              <a:extLst>
                <a:ext uri="{FF2B5EF4-FFF2-40B4-BE49-F238E27FC236}">
                  <a16:creationId xmlns:a16="http://schemas.microsoft.com/office/drawing/2014/main" id="{36701E94-39B0-BB4E-B8F9-B11ED62531B0}"/>
                </a:ext>
              </a:extLst>
            </p:cNvPr>
            <p:cNvGrpSpPr>
              <a:grpSpLocks/>
            </p:cNvGrpSpPr>
            <p:nvPr/>
          </p:nvGrpSpPr>
          <p:grpSpPr bwMode="auto">
            <a:xfrm>
              <a:off x="4735" y="1627"/>
              <a:ext cx="582" cy="151"/>
              <a:chOff x="614" y="2568"/>
              <a:chExt cx="725" cy="139"/>
            </a:xfrm>
          </p:grpSpPr>
          <p:sp>
            <p:nvSpPr>
              <p:cNvPr id="277" name="AutoShape 137">
                <a:extLst>
                  <a:ext uri="{FF2B5EF4-FFF2-40B4-BE49-F238E27FC236}">
                    <a16:creationId xmlns:a16="http://schemas.microsoft.com/office/drawing/2014/main" id="{2535A487-3992-6B4F-9D85-E297BC39036D}"/>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9" name="AutoShape 138">
                <a:extLst>
                  <a:ext uri="{FF2B5EF4-FFF2-40B4-BE49-F238E27FC236}">
                    <a16:creationId xmlns:a16="http://schemas.microsoft.com/office/drawing/2014/main" id="{C55E1D44-7480-0442-A9DA-330FF7250538}"/>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62" name="Freeform 139">
              <a:extLst>
                <a:ext uri="{FF2B5EF4-FFF2-40B4-BE49-F238E27FC236}">
                  <a16:creationId xmlns:a16="http://schemas.microsoft.com/office/drawing/2014/main" id="{56DA20E3-D49F-444E-8D21-F715762F02D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63" name="Group 140">
              <a:extLst>
                <a:ext uri="{FF2B5EF4-FFF2-40B4-BE49-F238E27FC236}">
                  <a16:creationId xmlns:a16="http://schemas.microsoft.com/office/drawing/2014/main" id="{350DC23D-91BA-0F49-A121-0BB6DA6FFB97}"/>
                </a:ext>
              </a:extLst>
            </p:cNvPr>
            <p:cNvGrpSpPr>
              <a:grpSpLocks/>
            </p:cNvGrpSpPr>
            <p:nvPr/>
          </p:nvGrpSpPr>
          <p:grpSpPr bwMode="auto">
            <a:xfrm>
              <a:off x="4739" y="1327"/>
              <a:ext cx="582" cy="139"/>
              <a:chOff x="614" y="2568"/>
              <a:chExt cx="725" cy="139"/>
            </a:xfrm>
          </p:grpSpPr>
          <p:sp>
            <p:nvSpPr>
              <p:cNvPr id="275" name="AutoShape 141">
                <a:extLst>
                  <a:ext uri="{FF2B5EF4-FFF2-40B4-BE49-F238E27FC236}">
                    <a16:creationId xmlns:a16="http://schemas.microsoft.com/office/drawing/2014/main" id="{B6F4CD24-7945-E141-8AE5-B72F07D79D0A}"/>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6" name="AutoShape 142">
                <a:extLst>
                  <a:ext uri="{FF2B5EF4-FFF2-40B4-BE49-F238E27FC236}">
                    <a16:creationId xmlns:a16="http://schemas.microsoft.com/office/drawing/2014/main" id="{A13F2C2E-8E50-C242-BBFA-276B4503978A}"/>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64" name="Rectangle 143">
              <a:extLst>
                <a:ext uri="{FF2B5EF4-FFF2-40B4-BE49-F238E27FC236}">
                  <a16:creationId xmlns:a16="http://schemas.microsoft.com/office/drawing/2014/main" id="{C95C6BF7-C7DF-FB4E-BCA1-1C5F3CF4748B}"/>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5" name="Freeform 144">
              <a:extLst>
                <a:ext uri="{FF2B5EF4-FFF2-40B4-BE49-F238E27FC236}">
                  <a16:creationId xmlns:a16="http://schemas.microsoft.com/office/drawing/2014/main" id="{E716E123-C485-CC44-A743-C9D7E94AF6B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6" name="Freeform 145">
              <a:extLst>
                <a:ext uri="{FF2B5EF4-FFF2-40B4-BE49-F238E27FC236}">
                  <a16:creationId xmlns:a16="http://schemas.microsoft.com/office/drawing/2014/main" id="{8B36D081-D3B9-D34B-91B2-079B05D09143}"/>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7" name="Oval 146">
              <a:extLst>
                <a:ext uri="{FF2B5EF4-FFF2-40B4-BE49-F238E27FC236}">
                  <a16:creationId xmlns:a16="http://schemas.microsoft.com/office/drawing/2014/main" id="{B32C0505-6B5E-5B45-9C22-ABAD0452C43F}"/>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8" name="Freeform 147">
              <a:extLst>
                <a:ext uri="{FF2B5EF4-FFF2-40B4-BE49-F238E27FC236}">
                  <a16:creationId xmlns:a16="http://schemas.microsoft.com/office/drawing/2014/main" id="{30177E53-587A-9B45-9ECD-611B7CEB1E04}"/>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9" name="AutoShape 148">
              <a:extLst>
                <a:ext uri="{FF2B5EF4-FFF2-40B4-BE49-F238E27FC236}">
                  <a16:creationId xmlns:a16="http://schemas.microsoft.com/office/drawing/2014/main" id="{0DA2D2A9-124E-EB41-86B5-909A794DF763}"/>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0" name="AutoShape 149">
              <a:extLst>
                <a:ext uri="{FF2B5EF4-FFF2-40B4-BE49-F238E27FC236}">
                  <a16:creationId xmlns:a16="http://schemas.microsoft.com/office/drawing/2014/main" id="{CA5FFC73-D7D9-D240-94B8-900F51AC0C7D}"/>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1" name="Oval 150">
              <a:extLst>
                <a:ext uri="{FF2B5EF4-FFF2-40B4-BE49-F238E27FC236}">
                  <a16:creationId xmlns:a16="http://schemas.microsoft.com/office/drawing/2014/main" id="{EFC35150-3347-7042-80EB-A8781A361256}"/>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2" name="Oval 151">
              <a:extLst>
                <a:ext uri="{FF2B5EF4-FFF2-40B4-BE49-F238E27FC236}">
                  <a16:creationId xmlns:a16="http://schemas.microsoft.com/office/drawing/2014/main" id="{EA2EA724-2820-AE47-8D84-09E997A6DDAA}"/>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73" name="Oval 152">
              <a:extLst>
                <a:ext uri="{FF2B5EF4-FFF2-40B4-BE49-F238E27FC236}">
                  <a16:creationId xmlns:a16="http://schemas.microsoft.com/office/drawing/2014/main" id="{27B270D9-EE2B-924F-8F2A-27B9EB6ABE98}"/>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4" name="Rectangle 153">
              <a:extLst>
                <a:ext uri="{FF2B5EF4-FFF2-40B4-BE49-F238E27FC236}">
                  <a16:creationId xmlns:a16="http://schemas.microsoft.com/office/drawing/2014/main" id="{689F1C5E-1D85-0243-9E5E-0ABE340F97D1}"/>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4" name="Text Box 13">
            <a:extLst>
              <a:ext uri="{FF2B5EF4-FFF2-40B4-BE49-F238E27FC236}">
                <a16:creationId xmlns:a16="http://schemas.microsoft.com/office/drawing/2014/main" id="{5C657586-8C26-7645-A308-A162DA1C735B}"/>
              </a:ext>
            </a:extLst>
          </p:cNvPr>
          <p:cNvSpPr txBox="1">
            <a:spLocks noChangeArrowheads="1"/>
          </p:cNvSpPr>
          <p:nvPr/>
        </p:nvSpPr>
        <p:spPr bwMode="auto">
          <a:xfrm>
            <a:off x="374662" y="2168681"/>
            <a:ext cx="4209864"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clientSocket</a:t>
            </a:r>
            <a:r>
              <a:rPr kumimoji="0" lang="en-US"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 socket(AF_INET, SOCK_STREAM)</a:t>
            </a:r>
          </a:p>
        </p:txBody>
      </p:sp>
      <p:sp>
        <p:nvSpPr>
          <p:cNvPr id="75" name="Text Box 5">
            <a:extLst>
              <a:ext uri="{FF2B5EF4-FFF2-40B4-BE49-F238E27FC236}">
                <a16:creationId xmlns:a16="http://schemas.microsoft.com/office/drawing/2014/main" id="{1D57F3DF-BFA3-284D-8B9A-ADD3873D3BB3}"/>
              </a:ext>
            </a:extLst>
          </p:cNvPr>
          <p:cNvSpPr txBox="1">
            <a:spLocks noChangeArrowheads="1"/>
          </p:cNvSpPr>
          <p:nvPr/>
        </p:nvSpPr>
        <p:spPr bwMode="auto">
          <a:xfrm>
            <a:off x="7821898" y="1697338"/>
            <a:ext cx="427290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serverSocket</a:t>
            </a:r>
            <a:r>
              <a:rPr kumimoji="0" lang="en-US"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 socket(AF_INET,SOCK_STREAM)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serverSocket.bind</a:t>
            </a:r>
            <a:r>
              <a:rPr kumimoji="0" lang="en-US"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en-US" sz="1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serverPort</a:t>
            </a:r>
            <a:r>
              <a:rPr kumimoji="0" lang="en-US"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serverSocket.listen</a:t>
            </a:r>
            <a:r>
              <a:rPr kumimoji="0" lang="en-US"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connectionSocket, addr = serverSocket.accept()</a:t>
            </a:r>
          </a:p>
        </p:txBody>
      </p:sp>
      <p:sp>
        <p:nvSpPr>
          <p:cNvPr id="77" name="Text Box 13">
            <a:extLst>
              <a:ext uri="{FF2B5EF4-FFF2-40B4-BE49-F238E27FC236}">
                <a16:creationId xmlns:a16="http://schemas.microsoft.com/office/drawing/2014/main" id="{85BB3488-0F19-2446-9F3D-0FF3F2E5F4DB}"/>
              </a:ext>
            </a:extLst>
          </p:cNvPr>
          <p:cNvSpPr txBox="1">
            <a:spLocks noChangeArrowheads="1"/>
          </p:cNvSpPr>
          <p:nvPr/>
        </p:nvSpPr>
        <p:spPr bwMode="auto">
          <a:xfrm>
            <a:off x="374662" y="2661702"/>
            <a:ext cx="417352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altLang="en-US" sz="1400" dirty="0" err="1">
                <a:solidFill>
                  <a:prstClr val="black"/>
                </a:solidFill>
                <a:latin typeface="微软雅黑" panose="020B0503020204020204" pitchFamily="34" charset="-122"/>
                <a:ea typeface="微软雅黑" panose="020B0503020204020204" pitchFamily="34" charset="-122"/>
              </a:rPr>
              <a:t>clientSocket.connect</a:t>
            </a:r>
            <a:r>
              <a:rPr lang="en-US" altLang="en-US" sz="1400" dirty="0">
                <a:solidFill>
                  <a:prstClr val="black"/>
                </a:solidFill>
                <a:latin typeface="微软雅黑" panose="020B0503020204020204" pitchFamily="34" charset="-122"/>
                <a:ea typeface="微软雅黑" panose="020B0503020204020204" pitchFamily="34" charset="-122"/>
              </a:rPr>
              <a:t>((</a:t>
            </a:r>
            <a:r>
              <a:rPr lang="en-US" altLang="en-US" sz="1400" dirty="0" err="1">
                <a:solidFill>
                  <a:prstClr val="black"/>
                </a:solidFill>
                <a:latin typeface="微软雅黑" panose="020B0503020204020204" pitchFamily="34" charset="-122"/>
                <a:ea typeface="微软雅黑" panose="020B0503020204020204" pitchFamily="34" charset="-122"/>
              </a:rPr>
              <a:t>serverName,serverPort</a:t>
            </a:r>
            <a:r>
              <a:rPr lang="en-US" altLang="en-US" sz="1400" dirty="0">
                <a:solidFill>
                  <a:prstClr val="black"/>
                </a:solidFill>
                <a:latin typeface="微软雅黑" panose="020B0503020204020204" pitchFamily="34" charset="-122"/>
                <a:ea typeface="微软雅黑" panose="020B0503020204020204" pitchFamily="34" charset="-122"/>
              </a:rPr>
              <a:t>))</a:t>
            </a:r>
          </a:p>
        </p:txBody>
      </p:sp>
      <p:sp>
        <p:nvSpPr>
          <p:cNvPr id="78" name="日期占位符 8">
            <a:extLst>
              <a:ext uri="{FF2B5EF4-FFF2-40B4-BE49-F238E27FC236}">
                <a16:creationId xmlns:a16="http://schemas.microsoft.com/office/drawing/2014/main" id="{CB384165-537D-5F4A-91EF-30943A5AB78D}"/>
              </a:ext>
            </a:extLst>
          </p:cNvPr>
          <p:cNvSpPr>
            <a:spLocks noGrp="1"/>
          </p:cNvSpPr>
          <p:nvPr>
            <p:ph type="dt" sz="half" idx="10"/>
          </p:nvPr>
        </p:nvSpPr>
        <p:spPr>
          <a:xfrm>
            <a:off x="197334" y="6489303"/>
            <a:ext cx="2897557" cy="365125"/>
          </a:xfrm>
        </p:spPr>
        <p:txBody>
          <a:bodyPr/>
          <a:lstStyle/>
          <a:p>
            <a:r>
              <a:rPr kumimoji="1" lang="en-US" altLang="zh-CN" dirty="0"/>
              <a:t>6.3.5  </a:t>
            </a:r>
            <a:r>
              <a:rPr kumimoji="1" lang="zh-CN" altLang="en-US" dirty="0"/>
              <a:t>面向连接的传输：连接管理</a:t>
            </a:r>
          </a:p>
        </p:txBody>
      </p:sp>
      <p:sp>
        <p:nvSpPr>
          <p:cNvPr id="79" name="灯片编号占位符 3">
            <a:extLst>
              <a:ext uri="{FF2B5EF4-FFF2-40B4-BE49-F238E27FC236}">
                <a16:creationId xmlns:a16="http://schemas.microsoft.com/office/drawing/2014/main" id="{F917D235-2886-CA46-8385-F0B2DDF5D312}"/>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99</a:t>
            </a:fld>
            <a:endParaRPr kumimoji="1" lang="zh-CN" altLang="en-US" dirty="0"/>
          </a:p>
        </p:txBody>
      </p:sp>
    </p:spTree>
    <p:extLst>
      <p:ext uri="{BB962C8B-B14F-4D97-AF65-F5344CB8AC3E}">
        <p14:creationId xmlns:p14="http://schemas.microsoft.com/office/powerpoint/2010/main" val="37017379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wipe(left)">
                                      <p:cBhvr>
                                        <p:cTn id="7" dur="500"/>
                                        <p:tgtEl>
                                          <p:spTgt spid="216"/>
                                        </p:tgtEl>
                                      </p:cBhvr>
                                    </p:animEffect>
                                  </p:childTnLst>
                                </p:cTn>
                              </p:par>
                              <p:par>
                                <p:cTn id="8" presetID="22" presetClass="entr" presetSubtype="1" fill="hold" nodeType="withEffect">
                                  <p:stCondLst>
                                    <p:cond delay="0"/>
                                  </p:stCondLst>
                                  <p:childTnLst>
                                    <p:set>
                                      <p:cBhvr>
                                        <p:cTn id="9" dur="1" fill="hold">
                                          <p:stCondLst>
                                            <p:cond delay="0"/>
                                          </p:stCondLst>
                                        </p:cTn>
                                        <p:tgtEl>
                                          <p:spTgt spid="234"/>
                                        </p:tgtEl>
                                        <p:attrNameLst>
                                          <p:attrName>style.visibility</p:attrName>
                                        </p:attrNameLst>
                                      </p:cBhvr>
                                      <p:to>
                                        <p:strVal val="visible"/>
                                      </p:to>
                                    </p:set>
                                    <p:animEffect transition="in" filter="wipe(up)">
                                      <p:cBhvr>
                                        <p:cTn id="10" dur="500"/>
                                        <p:tgtEl>
                                          <p:spTgt spid="23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dissolve">
                                      <p:cBhvr>
                                        <p:cTn id="13" dur="500"/>
                                        <p:tgtEl>
                                          <p:spTgt spid="7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40"/>
                                        </p:tgtEl>
                                        <p:attrNameLst>
                                          <p:attrName>style.visibility</p:attrName>
                                        </p:attrNameLst>
                                      </p:cBhvr>
                                      <p:to>
                                        <p:strVal val="visible"/>
                                      </p:to>
                                    </p:set>
                                    <p:animEffect transition="in" filter="wipe(up)">
                                      <p:cBhvr>
                                        <p:cTn id="18" dur="500"/>
                                        <p:tgtEl>
                                          <p:spTgt spid="240"/>
                                        </p:tgtEl>
                                      </p:cBhvr>
                                    </p:animEffect>
                                  </p:childTnLst>
                                </p:cTn>
                              </p:par>
                              <p:par>
                                <p:cTn id="19" presetID="22" presetClass="entr" presetSubtype="2" fill="hold" nodeType="withEffect">
                                  <p:stCondLst>
                                    <p:cond delay="0"/>
                                  </p:stCondLst>
                                  <p:childTnLst>
                                    <p:set>
                                      <p:cBhvr>
                                        <p:cTn id="20" dur="1" fill="hold">
                                          <p:stCondLst>
                                            <p:cond delay="0"/>
                                          </p:stCondLst>
                                        </p:cTn>
                                        <p:tgtEl>
                                          <p:spTgt spid="223"/>
                                        </p:tgtEl>
                                        <p:attrNameLst>
                                          <p:attrName>style.visibility</p:attrName>
                                        </p:attrNameLst>
                                      </p:cBhvr>
                                      <p:to>
                                        <p:strVal val="visible"/>
                                      </p:to>
                                    </p:set>
                                    <p:animEffect transition="in" filter="wipe(right)">
                                      <p:cBhvr>
                                        <p:cTn id="21" dur="500"/>
                                        <p:tgtEl>
                                          <p:spTgt spid="2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28"/>
                                        </p:tgtEl>
                                        <p:attrNameLst>
                                          <p:attrName>style.visibility</p:attrName>
                                        </p:attrNameLst>
                                      </p:cBhvr>
                                      <p:to>
                                        <p:strVal val="visible"/>
                                      </p:to>
                                    </p:set>
                                    <p:animEffect transition="in" filter="wipe(left)">
                                      <p:cBhvr>
                                        <p:cTn id="26" dur="500"/>
                                        <p:tgtEl>
                                          <p:spTgt spid="228"/>
                                        </p:tgtEl>
                                      </p:cBhvr>
                                    </p:animEffect>
                                  </p:childTnLst>
                                </p:cTn>
                              </p:par>
                              <p:par>
                                <p:cTn id="27" presetID="22" presetClass="entr" presetSubtype="1" fill="hold" nodeType="withEffect">
                                  <p:stCondLst>
                                    <p:cond delay="0"/>
                                  </p:stCondLst>
                                  <p:childTnLst>
                                    <p:set>
                                      <p:cBhvr>
                                        <p:cTn id="28" dur="1" fill="hold">
                                          <p:stCondLst>
                                            <p:cond delay="0"/>
                                          </p:stCondLst>
                                        </p:cTn>
                                        <p:tgtEl>
                                          <p:spTgt spid="237"/>
                                        </p:tgtEl>
                                        <p:attrNameLst>
                                          <p:attrName>style.visibility</p:attrName>
                                        </p:attrNameLst>
                                      </p:cBhvr>
                                      <p:to>
                                        <p:strVal val="visible"/>
                                      </p:to>
                                    </p:set>
                                    <p:animEffect transition="in" filter="wipe(up)">
                                      <p:cBhvr>
                                        <p:cTn id="29" dur="500"/>
                                        <p:tgtEl>
                                          <p:spTgt spid="237"/>
                                        </p:tgtEl>
                                      </p:cBhvr>
                                    </p:animEffect>
                                  </p:childTnLst>
                                </p:cTn>
                              </p:par>
                            </p:childTnLst>
                          </p:cTn>
                        </p:par>
                        <p:par>
                          <p:cTn id="30" fill="hold">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222"/>
                                        </p:tgtEl>
                                        <p:attrNameLst>
                                          <p:attrName>style.visibility</p:attrName>
                                        </p:attrNameLst>
                                      </p:cBhvr>
                                      <p:to>
                                        <p:strVal val="visible"/>
                                      </p:to>
                                    </p:set>
                                    <p:animEffect transition="in" filter="wipe(up)">
                                      <p:cBhvr>
                                        <p:cTn id="33" dur="500"/>
                                        <p:tgtEl>
                                          <p:spTgt spid="222"/>
                                        </p:tgtEl>
                                      </p:cBhvr>
                                    </p:animEffect>
                                  </p:childTnLst>
                                </p:cTn>
                              </p:par>
                              <p:par>
                                <p:cTn id="34" presetID="22" presetClass="entr" presetSubtype="1" fill="hold" nodeType="withEffect">
                                  <p:stCondLst>
                                    <p:cond delay="0"/>
                                  </p:stCondLst>
                                  <p:childTnLst>
                                    <p:set>
                                      <p:cBhvr>
                                        <p:cTn id="35" dur="1" fill="hold">
                                          <p:stCondLst>
                                            <p:cond delay="0"/>
                                          </p:stCondLst>
                                        </p:cTn>
                                        <p:tgtEl>
                                          <p:spTgt spid="243"/>
                                        </p:tgtEl>
                                        <p:attrNameLst>
                                          <p:attrName>style.visibility</p:attrName>
                                        </p:attrNameLst>
                                      </p:cBhvr>
                                      <p:to>
                                        <p:strVal val="visible"/>
                                      </p:to>
                                    </p:set>
                                    <p:animEffect transition="in" filter="wipe(up)">
                                      <p:cBhvr>
                                        <p:cTn id="36"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P spid="77"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ICON" val="#404580;#407017;#138188;#407017;#407017;#407017;#407074;"/>
</p:tagLst>
</file>

<file path=ppt/tags/tag2.xml><?xml version="1.0" encoding="utf-8"?>
<p:tagLst xmlns:a="http://schemas.openxmlformats.org/drawingml/2006/main" xmlns:r="http://schemas.openxmlformats.org/officeDocument/2006/relationships" xmlns:p="http://schemas.openxmlformats.org/presentationml/2006/main">
  <p:tag name="ISLIDE.ICON" val="#404580;#407017;#138188;#407017;#407017;#407017;#407074;"/>
</p:tagLst>
</file>

<file path=ppt/tags/tag3.xml><?xml version="1.0" encoding="utf-8"?>
<p:tagLst xmlns:a="http://schemas.openxmlformats.org/drawingml/2006/main" xmlns:r="http://schemas.openxmlformats.org/officeDocument/2006/relationships" xmlns:p="http://schemas.openxmlformats.org/presentationml/2006/main">
  <p:tag name="ISLIDE.ICON" val="#3617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3775</TotalTime>
  <Words>25465</Words>
  <Application>Microsoft Macintosh PowerPoint</Application>
  <PresentationFormat>宽屏</PresentationFormat>
  <Paragraphs>3277</Paragraphs>
  <Slides>184</Slides>
  <Notes>107</Notes>
  <HiddenSlides>0</HiddenSlides>
  <MMClips>0</MMClips>
  <ScaleCrop>false</ScaleCrop>
  <HeadingPairs>
    <vt:vector size="8" baseType="variant">
      <vt:variant>
        <vt:lpstr>已用的字体</vt:lpstr>
      </vt:variant>
      <vt:variant>
        <vt:i4>23</vt:i4>
      </vt:variant>
      <vt:variant>
        <vt:lpstr>主题</vt:lpstr>
      </vt:variant>
      <vt:variant>
        <vt:i4>2</vt:i4>
      </vt:variant>
      <vt:variant>
        <vt:lpstr>嵌入 OLE 服务器</vt:lpstr>
      </vt:variant>
      <vt:variant>
        <vt:i4>3</vt:i4>
      </vt:variant>
      <vt:variant>
        <vt:lpstr>幻灯片标题</vt:lpstr>
      </vt:variant>
      <vt:variant>
        <vt:i4>184</vt:i4>
      </vt:variant>
    </vt:vector>
  </HeadingPairs>
  <TitlesOfParts>
    <vt:vector size="212" baseType="lpstr">
      <vt:lpstr>等线</vt:lpstr>
      <vt:lpstr>楷体_GB2312</vt:lpstr>
      <vt:lpstr>宋体</vt:lpstr>
      <vt:lpstr>Microsoft YaHei</vt:lpstr>
      <vt:lpstr>Microsoft YaHei</vt:lpstr>
      <vt:lpstr>Arial Unicode MS</vt:lpstr>
      <vt:lpstr>Euclid Symbol</vt:lpstr>
      <vt:lpstr>MS PGothic</vt:lpstr>
      <vt:lpstr>MS PGothic</vt:lpstr>
      <vt:lpstr>ZapfDingbats</vt:lpstr>
      <vt:lpstr>헤드라인A</vt:lpstr>
      <vt:lpstr>Arial</vt:lpstr>
      <vt:lpstr>Calibri</vt:lpstr>
      <vt:lpstr>Cambria Math</vt:lpstr>
      <vt:lpstr>Comic Sans MS</vt:lpstr>
      <vt:lpstr>Courier 10 Pitch</vt:lpstr>
      <vt:lpstr>Courier New</vt:lpstr>
      <vt:lpstr>Gill Sans MT</vt:lpstr>
      <vt:lpstr>Impact</vt:lpstr>
      <vt:lpstr>Symbol</vt:lpstr>
      <vt:lpstr>Tahoma</vt:lpstr>
      <vt:lpstr>Times New Roman</vt:lpstr>
      <vt:lpstr>Wingdings</vt:lpstr>
      <vt:lpstr>Office 主题​​</vt:lpstr>
      <vt:lpstr>1_Office 主题​​</vt:lpstr>
      <vt:lpstr>Clip</vt:lpstr>
      <vt:lpstr>VISIO</vt:lpstr>
      <vt:lpstr>Equation</vt:lpstr>
      <vt:lpstr>计算机网络 教案使用说明</vt:lpstr>
      <vt:lpstr>计算机网络课程教案使用说明</vt:lpstr>
      <vt:lpstr>计算机网络课程教案使用说明</vt:lpstr>
      <vt:lpstr>计算机网络课程教案使用说明</vt:lpstr>
      <vt:lpstr>第六章 传输层</vt:lpstr>
      <vt:lpstr>本章目标</vt:lpstr>
      <vt:lpstr>本章内容</vt:lpstr>
      <vt:lpstr>PowerPoint 演示文稿</vt:lpstr>
      <vt:lpstr>不同终端上的进程如何通信？</vt:lpstr>
      <vt:lpstr>传输层和网络层的关系：一个类比例子</vt:lpstr>
      <vt:lpstr>传输层提供什么服务？</vt:lpstr>
      <vt:lpstr>因特网传输层提供的服务</vt:lpstr>
      <vt:lpstr>本章内容</vt:lpstr>
      <vt:lpstr>如何创建一个网络应用？</vt:lpstr>
      <vt:lpstr>进程如何标识自己</vt:lpstr>
      <vt:lpstr>应用编程接口：socket API</vt:lpstr>
      <vt:lpstr>本节使用的应用例子：回音服务</vt:lpstr>
      <vt:lpstr>套接字地址：通用地址</vt:lpstr>
      <vt:lpstr>套接字地址：IPv4地址</vt:lpstr>
      <vt:lpstr>创建套接字：socket()</vt:lpstr>
      <vt:lpstr>套接字描述符</vt:lpstr>
      <vt:lpstr>绑定套接字地址：bind()</vt:lpstr>
      <vt:lpstr>关闭套接字：close()</vt:lpstr>
      <vt:lpstr>使用UDP套接字实现回音服务</vt:lpstr>
      <vt:lpstr>基于UDP的套接字通信流程</vt:lpstr>
      <vt:lpstr>UDP回音服务端代码：main</vt:lpstr>
      <vt:lpstr>UDP回音客户端代码：Part 1</vt:lpstr>
      <vt:lpstr>UDP回音客户端代码：Part 2</vt:lpstr>
      <vt:lpstr>使用TCP套接字实现回音服务</vt:lpstr>
      <vt:lpstr>服务器使用多个套接字服务客户</vt:lpstr>
      <vt:lpstr>TCP服务器监听套接字：listen()</vt:lpstr>
      <vt:lpstr>TCP套接字系统调用：accept()</vt:lpstr>
      <vt:lpstr>TCP套接字系统调用：connect()</vt:lpstr>
      <vt:lpstr>回音服务</vt:lpstr>
      <vt:lpstr>基于TCP的套接字通信流程</vt:lpstr>
      <vt:lpstr>TCP回音服务端代码：main</vt:lpstr>
      <vt:lpstr>服务端通过sockfd提供回音服务</vt:lpstr>
      <vt:lpstr>回音客户端代码：main</vt:lpstr>
      <vt:lpstr>客户端通过sockfd获得回音服务</vt:lpstr>
      <vt:lpstr>本章内容</vt:lpstr>
      <vt:lpstr>传输层基本服务</vt:lpstr>
      <vt:lpstr>如何进行复用和分用：类比的例子</vt:lpstr>
      <vt:lpstr>套接字标识与端口号</vt:lpstr>
      <vt:lpstr>套接字端口号的分配</vt:lpstr>
      <vt:lpstr>UDP分用的方法</vt:lpstr>
      <vt:lpstr>UDP分用: 举例</vt:lpstr>
      <vt:lpstr>TCP服务器使用的套接字</vt:lpstr>
      <vt:lpstr>TCP分用: 举例</vt:lpstr>
      <vt:lpstr>小结</vt:lpstr>
      <vt:lpstr>本章内容</vt:lpstr>
      <vt:lpstr>UDP提供的服务</vt:lpstr>
      <vt:lpstr>UDP报文段结构</vt:lpstr>
      <vt:lpstr>UDP校验和（checksum）</vt:lpstr>
      <vt:lpstr>校验和计算：举例</vt:lpstr>
      <vt:lpstr>UDP校验和计算</vt:lpstr>
      <vt:lpstr>UDP校验和计算举例</vt:lpstr>
      <vt:lpstr>为什么需要UDP？</vt:lpstr>
      <vt:lpstr>本章内容</vt:lpstr>
      <vt:lpstr>TCP 概述</vt:lpstr>
      <vt:lpstr>本章内容</vt:lpstr>
      <vt:lpstr>TCP报文段结构</vt:lpstr>
      <vt:lpstr>重要的TCP选项</vt:lpstr>
      <vt:lpstr>发送序号和确认序号的含义</vt:lpstr>
      <vt:lpstr>发送序号和确认序号：使用举例</vt:lpstr>
      <vt:lpstr>本章内容</vt:lpstr>
      <vt:lpstr>TCP可靠数据传输概述</vt:lpstr>
      <vt:lpstr>一个高度简化的TCP协议</vt:lpstr>
      <vt:lpstr>TCP发送方要处理的事件</vt:lpstr>
      <vt:lpstr>TCP发送端状态机（简化版）</vt:lpstr>
      <vt:lpstr>TCP可能的重传场景</vt:lpstr>
      <vt:lpstr>TCP可靠数据传输概述</vt:lpstr>
      <vt:lpstr>如何设置超时值</vt:lpstr>
      <vt:lpstr>如何设置超时值</vt:lpstr>
      <vt:lpstr>TCP确认的二义性</vt:lpstr>
      <vt:lpstr>定时器补偿</vt:lpstr>
      <vt:lpstr>Karn算法</vt:lpstr>
      <vt:lpstr>TCP的接收端</vt:lpstr>
      <vt:lpstr>TCP接收端的事件和处理</vt:lpstr>
      <vt:lpstr>快速重传</vt:lpstr>
      <vt:lpstr>快速重传算法</vt:lpstr>
      <vt:lpstr>小结</vt:lpstr>
      <vt:lpstr>TCP使用GBN还是SR？</vt:lpstr>
      <vt:lpstr>TCP使用GBN还是SR？</vt:lpstr>
      <vt:lpstr>TCP结合了GBN和SR的优点</vt:lpstr>
      <vt:lpstr>本章内容</vt:lpstr>
      <vt:lpstr>TCP的接收端：接收缓存</vt:lpstr>
      <vt:lpstr>为什么GBN/SR和UDP不需要流量控制</vt:lpstr>
      <vt:lpstr>TCP如何进行流量控制</vt:lpstr>
      <vt:lpstr>非零窗口通告</vt:lpstr>
      <vt:lpstr>零窗口探测的实现</vt:lpstr>
      <vt:lpstr>糊涂窗口综合症</vt:lpstr>
      <vt:lpstr>接收方启发式策略</vt:lpstr>
      <vt:lpstr>发送方启发式策略</vt:lpstr>
      <vt:lpstr>TCP流量控制小结</vt:lpstr>
      <vt:lpstr>本章内容</vt:lpstr>
      <vt:lpstr>建立TCP连接</vt:lpstr>
      <vt:lpstr>两次握手建立连接</vt:lpstr>
      <vt:lpstr>两次握手失败的情形</vt:lpstr>
      <vt:lpstr>TCP三次握手建立连接</vt:lpstr>
      <vt:lpstr>TCP三次握手建立连接</vt:lpstr>
      <vt:lpstr>如何选择起始序号</vt:lpstr>
      <vt:lpstr>TCP起始序号的选择</vt:lpstr>
      <vt:lpstr>关闭TCP连接</vt:lpstr>
      <vt:lpstr>客户/服务器经历的TCP状态序列</vt:lpstr>
      <vt:lpstr>SYN洪泛攻击</vt:lpstr>
      <vt:lpstr>TCP端口扫描</vt:lpstr>
      <vt:lpstr>本章内容</vt:lpstr>
      <vt:lpstr>网络拥塞的类比例子：交通拥堵</vt:lpstr>
      <vt:lpstr>网络拥塞的后果</vt:lpstr>
      <vt:lpstr>拥塞控制的常用方法</vt:lpstr>
      <vt:lpstr>本章内容</vt:lpstr>
      <vt:lpstr>TCP拥塞控制要解决的问题</vt:lpstr>
      <vt:lpstr>拥塞检测和速率限制</vt:lpstr>
      <vt:lpstr>拥塞窗口的调节策略：AIMD</vt:lpstr>
      <vt:lpstr>TCP慢启动</vt:lpstr>
      <vt:lpstr>慢启动的实施</vt:lpstr>
      <vt:lpstr>区分不同的丢包事件</vt:lpstr>
      <vt:lpstr>TCP拥塞控制的实现</vt:lpstr>
      <vt:lpstr>TCP发送端的事件与动作</vt:lpstr>
      <vt:lpstr>TCP拥塞控制状态机</vt:lpstr>
      <vt:lpstr>TCP连接的吞吐量</vt:lpstr>
      <vt:lpstr>TCP的公平性</vt:lpstr>
      <vt:lpstr>为什么TCP是公平的</vt:lpstr>
      <vt:lpstr>TCP公平性更复杂的情形</vt:lpstr>
      <vt:lpstr>关于TCP和UDP的一些思考</vt:lpstr>
      <vt:lpstr>本章内容</vt:lpstr>
      <vt:lpstr>经典TCP拥塞控制的性能问题</vt:lpstr>
      <vt:lpstr>TCP-BIC: Binary Increase Congestion</vt:lpstr>
      <vt:lpstr>TCP-BIC 图解</vt:lpstr>
      <vt:lpstr>TCP CUBIC</vt:lpstr>
      <vt:lpstr>CUBIC算法曲线</vt:lpstr>
      <vt:lpstr>本章内容</vt:lpstr>
      <vt:lpstr>拥塞与瓶颈链路带宽</vt:lpstr>
      <vt:lpstr>BBR: Bottleneck Bandwidth and Round-trip             propagation time</vt:lpstr>
      <vt:lpstr>优化点的近似观测</vt:lpstr>
      <vt:lpstr>Max BW和min RTT不能同时被测得</vt:lpstr>
      <vt:lpstr>BDP检测：启动阶段（START_UP）</vt:lpstr>
      <vt:lpstr>BDP检测：排空阶段（DRAIN）</vt:lpstr>
      <vt:lpstr>BDP检测：瓶颈带宽探测（PROBE_BW）</vt:lpstr>
      <vt:lpstr>BDP检测：时延探测（PROBE_RTT）</vt:lpstr>
      <vt:lpstr>BBR状态机</vt:lpstr>
      <vt:lpstr>本章内容</vt:lpstr>
      <vt:lpstr>数据中心的通信模式</vt:lpstr>
      <vt:lpstr>数据中心的流量特点</vt:lpstr>
      <vt:lpstr>数据中心的性能问题</vt:lpstr>
      <vt:lpstr>数据中心的性能问题</vt:lpstr>
      <vt:lpstr>数据中心需要什么样的传输层协议</vt:lpstr>
      <vt:lpstr>DCTCP核心思想</vt:lpstr>
      <vt:lpstr>DCTCP协议要点</vt:lpstr>
      <vt:lpstr>DCTCP和TCP的比较</vt:lpstr>
      <vt:lpstr>为什么DCTCP能够奏效</vt:lpstr>
      <vt:lpstr>本章内容</vt:lpstr>
      <vt:lpstr>UDP的问题和改进方案</vt:lpstr>
      <vt:lpstr>DCCP的报文格式</vt:lpstr>
      <vt:lpstr>DCCP的报文类型</vt:lpstr>
      <vt:lpstr>DCCP连接</vt:lpstr>
      <vt:lpstr>DCCP的交互流程</vt:lpstr>
      <vt:lpstr>DCCP的拥塞控制机制</vt:lpstr>
      <vt:lpstr>DCCP的拥塞控制机制</vt:lpstr>
      <vt:lpstr>本章内容</vt:lpstr>
      <vt:lpstr>传统TCP协议的不足与改进方案</vt:lpstr>
      <vt:lpstr>MPTCP的优势</vt:lpstr>
      <vt:lpstr>MPTCP在网络体系结构中的位置</vt:lpstr>
      <vt:lpstr>MPTCP连接管理</vt:lpstr>
      <vt:lpstr>初始化MPTCP连接</vt:lpstr>
      <vt:lpstr>附加子流到MPTCP连接上</vt:lpstr>
      <vt:lpstr>MPTCP路径管理和关闭连接</vt:lpstr>
      <vt:lpstr>MPTCP的数据调度</vt:lpstr>
      <vt:lpstr>MPTCP的拥塞控制</vt:lpstr>
      <vt:lpstr>MPTCP的应用现状</vt:lpstr>
      <vt:lpstr>本章内容</vt:lpstr>
      <vt:lpstr>TCP存在的问题</vt:lpstr>
      <vt:lpstr>TCP存在的问题</vt:lpstr>
      <vt:lpstr>QUIC在网络体系结构中的位置</vt:lpstr>
      <vt:lpstr>QUIC包格式介绍（简化）</vt:lpstr>
      <vt:lpstr>连接建立时延优化：简化演示</vt:lpstr>
      <vt:lpstr>明确的包序号和更精确的RTT</vt:lpstr>
      <vt:lpstr>IP地址/端口切换无需重新建立连接</vt:lpstr>
      <vt:lpstr>无队头阻塞的多流复用</vt:lpstr>
      <vt:lpstr>QUIC易于部署和更新</vt:lpstr>
      <vt:lpstr>QUIC的发展状态</vt:lpstr>
      <vt:lpstr>本章总结</vt:lpstr>
      <vt:lpstr>致谢社区本章贡献者</vt:lpstr>
      <vt:lpstr>致谢社区本章贡献者</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Yong Cui</dc:creator>
  <cp:lastModifiedBy>office user</cp:lastModifiedBy>
  <cp:revision>394</cp:revision>
  <dcterms:created xsi:type="dcterms:W3CDTF">2021-01-06T05:35:51Z</dcterms:created>
  <dcterms:modified xsi:type="dcterms:W3CDTF">2021-03-04T06:50:01Z</dcterms:modified>
</cp:coreProperties>
</file>